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7.xml" ContentType="application/vnd.openxmlformats-officedocument.presentationml.tags+xml"/>
  <Override PartName="/ppt/notesSlides/notesSlide49.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5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87" r:id="rId5"/>
    <p:sldMasterId id="2147483674" r:id="rId6"/>
  </p:sldMasterIdLst>
  <p:notesMasterIdLst>
    <p:notesMasterId r:id="rId92"/>
  </p:notesMasterIdLst>
  <p:sldIdLst>
    <p:sldId id="273" r:id="rId7"/>
    <p:sldId id="2059" r:id="rId8"/>
    <p:sldId id="1990" r:id="rId9"/>
    <p:sldId id="2034" r:id="rId10"/>
    <p:sldId id="2044" r:id="rId11"/>
    <p:sldId id="2045" r:id="rId12"/>
    <p:sldId id="2049" r:id="rId13"/>
    <p:sldId id="1995" r:id="rId14"/>
    <p:sldId id="2073" r:id="rId15"/>
    <p:sldId id="2074" r:id="rId16"/>
    <p:sldId id="1993" r:id="rId17"/>
    <p:sldId id="1292" r:id="rId18"/>
    <p:sldId id="1300" r:id="rId19"/>
    <p:sldId id="1302" r:id="rId20"/>
    <p:sldId id="2061" r:id="rId21"/>
    <p:sldId id="2060" r:id="rId22"/>
    <p:sldId id="1997" r:id="rId23"/>
    <p:sldId id="1228" r:id="rId24"/>
    <p:sldId id="2019" r:id="rId25"/>
    <p:sldId id="2048" r:id="rId26"/>
    <p:sldId id="1232" r:id="rId27"/>
    <p:sldId id="262" r:id="rId28"/>
    <p:sldId id="2000" r:id="rId29"/>
    <p:sldId id="2011" r:id="rId30"/>
    <p:sldId id="2012" r:id="rId31"/>
    <p:sldId id="2013" r:id="rId32"/>
    <p:sldId id="2014" r:id="rId33"/>
    <p:sldId id="2017" r:id="rId34"/>
    <p:sldId id="2067" r:id="rId35"/>
    <p:sldId id="2001" r:id="rId36"/>
    <p:sldId id="2003" r:id="rId37"/>
    <p:sldId id="2065" r:id="rId38"/>
    <p:sldId id="2080" r:id="rId39"/>
    <p:sldId id="2082" r:id="rId40"/>
    <p:sldId id="2081" r:id="rId41"/>
    <p:sldId id="2004" r:id="rId42"/>
    <p:sldId id="2079" r:id="rId43"/>
    <p:sldId id="2046" r:id="rId44"/>
    <p:sldId id="2005" r:id="rId45"/>
    <p:sldId id="1998" r:id="rId46"/>
    <p:sldId id="2002" r:id="rId47"/>
    <p:sldId id="2064" r:id="rId48"/>
    <p:sldId id="2007" r:id="rId49"/>
    <p:sldId id="2030" r:id="rId50"/>
    <p:sldId id="2068" r:id="rId51"/>
    <p:sldId id="2069" r:id="rId52"/>
    <p:sldId id="2078" r:id="rId53"/>
    <p:sldId id="2070" r:id="rId54"/>
    <p:sldId id="2077" r:id="rId55"/>
    <p:sldId id="2009" r:id="rId56"/>
    <p:sldId id="1951" r:id="rId57"/>
    <p:sldId id="2031" r:id="rId58"/>
    <p:sldId id="2075" r:id="rId59"/>
    <p:sldId id="2076" r:id="rId60"/>
    <p:sldId id="2032" r:id="rId61"/>
    <p:sldId id="2033" r:id="rId62"/>
    <p:sldId id="2086" r:id="rId63"/>
    <p:sldId id="276" r:id="rId64"/>
    <p:sldId id="1915" r:id="rId65"/>
    <p:sldId id="1912" r:id="rId66"/>
    <p:sldId id="1914" r:id="rId67"/>
    <p:sldId id="2043" r:id="rId68"/>
    <p:sldId id="1916" r:id="rId69"/>
    <p:sldId id="1920" r:id="rId70"/>
    <p:sldId id="1982" r:id="rId71"/>
    <p:sldId id="1918" r:id="rId72"/>
    <p:sldId id="2006" r:id="rId73"/>
    <p:sldId id="2088" r:id="rId74"/>
    <p:sldId id="2084" r:id="rId75"/>
    <p:sldId id="2083" r:id="rId76"/>
    <p:sldId id="2010" r:id="rId77"/>
    <p:sldId id="2036" r:id="rId78"/>
    <p:sldId id="2038" r:id="rId79"/>
    <p:sldId id="1976" r:id="rId80"/>
    <p:sldId id="2095" r:id="rId81"/>
    <p:sldId id="2091" r:id="rId82"/>
    <p:sldId id="1974" r:id="rId83"/>
    <p:sldId id="2094" r:id="rId84"/>
    <p:sldId id="2063" r:id="rId85"/>
    <p:sldId id="1978" r:id="rId86"/>
    <p:sldId id="2093" r:id="rId87"/>
    <p:sldId id="2092" r:id="rId88"/>
    <p:sldId id="1979" r:id="rId89"/>
    <p:sldId id="2089" r:id="rId90"/>
    <p:sldId id="2066" r:id="rId91"/>
  </p:sldIdLst>
  <p:sldSz cx="12192000" cy="6858000"/>
  <p:notesSz cx="6858000" cy="9144000"/>
  <p:custDataLst>
    <p:tags r:id="rId93"/>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rientaatio" id="{448A3113-BE9E-496C-8DC5-BCD91E58C84C}">
          <p14:sldIdLst>
            <p14:sldId id="273"/>
            <p14:sldId id="2059"/>
            <p14:sldId id="1990"/>
            <p14:sldId id="2034"/>
            <p14:sldId id="2044"/>
            <p14:sldId id="2045"/>
            <p14:sldId id="2049"/>
            <p14:sldId id="1995"/>
            <p14:sldId id="2073"/>
            <p14:sldId id="2074"/>
            <p14:sldId id="1993"/>
            <p14:sldId id="1292"/>
            <p14:sldId id="1300"/>
            <p14:sldId id="1302"/>
            <p14:sldId id="2061"/>
            <p14:sldId id="2060"/>
            <p14:sldId id="1997"/>
            <p14:sldId id="1228"/>
            <p14:sldId id="2019"/>
            <p14:sldId id="2048"/>
            <p14:sldId id="1232"/>
            <p14:sldId id="262"/>
            <p14:sldId id="2000"/>
            <p14:sldId id="2011"/>
            <p14:sldId id="2012"/>
            <p14:sldId id="2013"/>
            <p14:sldId id="2014"/>
            <p14:sldId id="2017"/>
            <p14:sldId id="2067"/>
            <p14:sldId id="2001"/>
            <p14:sldId id="2003"/>
            <p14:sldId id="2065"/>
            <p14:sldId id="2080"/>
            <p14:sldId id="2082"/>
            <p14:sldId id="2081"/>
            <p14:sldId id="2004"/>
            <p14:sldId id="2079"/>
            <p14:sldId id="2046"/>
            <p14:sldId id="2005"/>
            <p14:sldId id="1998"/>
            <p14:sldId id="2002"/>
            <p14:sldId id="2064"/>
            <p14:sldId id="2007"/>
            <p14:sldId id="2030"/>
            <p14:sldId id="2068"/>
            <p14:sldId id="2069"/>
            <p14:sldId id="2078"/>
            <p14:sldId id="2070"/>
            <p14:sldId id="2077"/>
            <p14:sldId id="2009"/>
            <p14:sldId id="1951"/>
            <p14:sldId id="2031"/>
            <p14:sldId id="2075"/>
            <p14:sldId id="2076"/>
            <p14:sldId id="2032"/>
            <p14:sldId id="2033"/>
            <p14:sldId id="2086"/>
            <p14:sldId id="276"/>
            <p14:sldId id="1915"/>
            <p14:sldId id="1912"/>
            <p14:sldId id="1914"/>
            <p14:sldId id="2043"/>
            <p14:sldId id="1916"/>
            <p14:sldId id="1920"/>
            <p14:sldId id="1982"/>
            <p14:sldId id="1918"/>
            <p14:sldId id="2006"/>
            <p14:sldId id="2088"/>
            <p14:sldId id="2084"/>
            <p14:sldId id="2083"/>
            <p14:sldId id="2010"/>
            <p14:sldId id="2036"/>
            <p14:sldId id="2038"/>
          </p14:sldIdLst>
        </p14:section>
        <p14:section name="Materiaalia:" id="{9DC365D3-0BF1-41BF-9764-754769BB5F59}">
          <p14:sldIdLst>
            <p14:sldId id="1976"/>
            <p14:sldId id="2095"/>
            <p14:sldId id="2091"/>
            <p14:sldId id="1974"/>
            <p14:sldId id="2094"/>
            <p14:sldId id="2063"/>
            <p14:sldId id="1978"/>
            <p14:sldId id="2093"/>
            <p14:sldId id="2092"/>
            <p14:sldId id="1979"/>
            <p14:sldId id="2089"/>
            <p14:sldId id="20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7D08"/>
    <a:srgbClr val="146707"/>
    <a:srgbClr val="4B45C8"/>
    <a:srgbClr val="565656"/>
    <a:srgbClr val="FFFFFF"/>
    <a:srgbClr val="EAEAEA"/>
    <a:srgbClr val="E75123"/>
    <a:srgbClr val="22356B"/>
    <a:srgbClr val="132761"/>
    <a:srgbClr val="E7ED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D2F4C-43C3-B658-0DAE-29936013D6E5}" v="14" dt="2025-02-14T10:06:52.789"/>
    <p1510:client id="{3D541973-7EF2-4727-83D2-66A7F9859E74}" v="1" dt="2025-02-14T10:10:52.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tags" Target="tags/tag1.xml"/><Relationship Id="rId9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5DDDEA-B384-4EAB-BE2F-EBEC77E2DA55}" type="datetimeFigureOut">
              <a:t>14.2.2025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850AC-8C58-4DE2-B2AF-C9DD4AE9D197}" type="slidenum">
              <a:t>‹#›</a:t>
            </a:fld>
            <a:endParaRPr lang="fi-FI"/>
          </a:p>
        </p:txBody>
      </p:sp>
    </p:spTree>
    <p:extLst>
      <p:ext uri="{BB962C8B-B14F-4D97-AF65-F5344CB8AC3E}">
        <p14:creationId xmlns:p14="http://schemas.microsoft.com/office/powerpoint/2010/main" val="258209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skt-saatio.fi/index.php?k=225413"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kt-saatio.fi/index.php?k=225413"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elastustoimi.fi/lansi-uusimaa/ohjeet-ja-lomakkeet/automaattiset-paloilmoittimet-ja-sammutuslaitteistot"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inanssiala.fi/wp-content/uploads/2021/04/FA_Avainturvallisuus_2021.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elastustoimi.fi/documents/25266713/160916296/HIKLU+Ohje+paloilmoittimen+ja+sprinklerin+tilap%C3%A4isest%C3%A4+irtikytkenn%C3%A4st%C3%A4.pdf/72a53748-580c-8793-e6af-249b58362010/HIKLU+Ohje+paloilmoittimen+ja+sprinklerin+tilap%C3%A4isest%C3%A4+irtikytkenn%C3%A4st%C3%A4.pdf?t=1688556563776"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1</a:t>
            </a:fld>
            <a:endParaRPr lang="fi-FI"/>
          </a:p>
        </p:txBody>
      </p:sp>
    </p:spTree>
    <p:extLst>
      <p:ext uri="{BB962C8B-B14F-4D97-AF65-F5344CB8AC3E}">
        <p14:creationId xmlns:p14="http://schemas.microsoft.com/office/powerpoint/2010/main" val="3523257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90000"/>
              </a:lnSpc>
              <a:spcBef>
                <a:spcPts val="1000"/>
              </a:spcBef>
            </a:pPr>
            <a:r>
              <a:rPr lang="fi-FI"/>
              <a:t>Pelastusviranomaisen rooli ei ole tehdä laitteistosuunnittelua. Rooli ohjaavana, jotta operatiivisen toiminnan vaatimukset tulevat huomioiduiksi.</a:t>
            </a:r>
            <a:endParaRPr lang="en-US"/>
          </a:p>
          <a:p>
            <a:pPr>
              <a:lnSpc>
                <a:spcPct val="90000"/>
              </a:lnSpc>
              <a:spcBef>
                <a:spcPts val="1000"/>
              </a:spcBef>
            </a:pPr>
            <a:endParaRPr lang="fi-FI" b="1"/>
          </a:p>
          <a:p>
            <a:pPr>
              <a:lnSpc>
                <a:spcPct val="90000"/>
              </a:lnSpc>
              <a:spcBef>
                <a:spcPts val="1000"/>
              </a:spcBef>
            </a:pPr>
            <a:r>
              <a:rPr lang="fi-FI" b="1" err="1"/>
              <a:t>Huom</a:t>
            </a:r>
            <a:r>
              <a:rPr lang="fi-FI" b="1"/>
              <a:t>! Lakiesitys eräistä paloturvallisuuslaitteista – perusteluosa:</a:t>
            </a:r>
            <a:endParaRPr lang="en-US">
              <a:cs typeface="Calibri"/>
            </a:endParaRPr>
          </a:p>
          <a:p>
            <a:pPr>
              <a:lnSpc>
                <a:spcPct val="90000"/>
              </a:lnSpc>
              <a:spcBef>
                <a:spcPts val="1000"/>
              </a:spcBef>
            </a:pPr>
            <a:r>
              <a:rPr lang="fi-FI" i="1"/>
              <a:t>Pelastusviranomainen ei päätä laitteiston liittämisestä hätäkeskukseen, eikä ole sopimuksessa osapuolena. </a:t>
            </a:r>
            <a:endParaRPr lang="en-US"/>
          </a:p>
          <a:p>
            <a:pPr>
              <a:lnSpc>
                <a:spcPct val="90000"/>
              </a:lnSpc>
              <a:spcBef>
                <a:spcPts val="1000"/>
              </a:spcBef>
            </a:pPr>
            <a:r>
              <a:rPr lang="fi-FI" i="1"/>
              <a:t>Pelastus-laitos ei tarkasta tai hyväksy laitteistoa koskevaa suunnitelmaa, eikä päätä laitteiston liittämisestä hätäkeskukseen. Pelastuslaitoksen on kuitenkin tärkeää saada tieto laitteistoista riittävän ajoissa, jotta myös pelastustoiminnan edellytykset voidaan ottaa riittävällä tavalla huomioon laitteiston toteutuksessa. Pelastuslaitos tarvitsee laitteistojen tietoja myös valvontaansa varten sekä hätäkeskukselle etukäteen tehtävän vastemäärittelyn laatimiseksi. </a:t>
            </a:r>
            <a:endParaRPr lang="en-US"/>
          </a:p>
          <a:p>
            <a:pPr>
              <a:lnSpc>
                <a:spcPct val="90000"/>
              </a:lnSpc>
              <a:spcBef>
                <a:spcPts val="1000"/>
              </a:spcBef>
            </a:pPr>
            <a:endParaRPr lang="fi-FI"/>
          </a:p>
          <a:p>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16</a:t>
            </a:fld>
            <a:endParaRPr lang="fi-FI"/>
          </a:p>
        </p:txBody>
      </p:sp>
    </p:spTree>
    <p:extLst>
      <p:ext uri="{BB962C8B-B14F-4D97-AF65-F5344CB8AC3E}">
        <p14:creationId xmlns:p14="http://schemas.microsoft.com/office/powerpoint/2010/main" val="367813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a:latin typeface="Roboto" panose="02000000000000000000" pitchFamily="2" charset="0"/>
                <a:ea typeface="Roboto" panose="02000000000000000000" pitchFamily="2" charset="0"/>
              </a:rPr>
              <a:t>Kunkin laitteen käyttö on kuitenkin aina erilaista, esim.</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a:latin typeface="Roboto" panose="02000000000000000000" pitchFamily="2" charset="0"/>
                <a:ea typeface="Roboto" panose="02000000000000000000" pitchFamily="2" charset="0"/>
              </a:rPr>
              <a:t>Oven avaaminen: </a:t>
            </a:r>
            <a:r>
              <a:rPr lang="fi-FI" sz="1200">
                <a:latin typeface="Roboto" panose="02000000000000000000" pitchFamily="2" charset="0"/>
                <a:ea typeface="Roboto" panose="02000000000000000000" pitchFamily="2" charset="0"/>
              </a:rPr>
              <a:t>voi vaikuttaa paloilmoittimen toimintaan (välittimet, hälyttimet, testihälytystasot jne.)</a:t>
            </a:r>
          </a:p>
          <a:p>
            <a:pPr marL="0" indent="0">
              <a:buNone/>
            </a:pPr>
            <a:r>
              <a:rPr lang="fi-FI" sz="1200" b="1">
                <a:latin typeface="Roboto" panose="02000000000000000000" pitchFamily="2" charset="0"/>
                <a:ea typeface="Roboto" panose="02000000000000000000" pitchFamily="2" charset="0"/>
              </a:rPr>
              <a:t>Kirjautuminen: </a:t>
            </a:r>
            <a:r>
              <a:rPr lang="fi-FI" sz="1200">
                <a:latin typeface="Roboto" panose="02000000000000000000" pitchFamily="2" charset="0"/>
                <a:ea typeface="Roboto" panose="02000000000000000000" pitchFamily="2" charset="0"/>
              </a:rPr>
              <a:t>Laitteelle voidaan usein kirjautua normaalille käyttötasolle avaimella tai koodilla.</a:t>
            </a:r>
          </a:p>
          <a:p>
            <a:pPr marL="0" indent="0">
              <a:buNone/>
            </a:pPr>
            <a:r>
              <a:rPr lang="fi-FI" sz="1200">
                <a:latin typeface="Roboto" panose="02000000000000000000" pitchFamily="2" charset="0"/>
                <a:ea typeface="Roboto" panose="02000000000000000000" pitchFamily="2" charset="0"/>
              </a:rPr>
              <a:t>Muutoksia ja muita huoltotoimenpiteitä varten on käytössä erillinen koodi huoltotasolle.</a:t>
            </a:r>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a:latin typeface="Roboto" panose="02000000000000000000" pitchFamily="2" charset="0"/>
                <a:ea typeface="Roboto" panose="02000000000000000000" pitchFamily="2" charset="0"/>
              </a:rPr>
              <a:t>Vaiennus ja palautuspainikkeet: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latin typeface="Roboto" panose="02000000000000000000" pitchFamily="2" charset="0"/>
                <a:ea typeface="Roboto" panose="02000000000000000000" pitchFamily="2" charset="0"/>
              </a:rPr>
              <a:t>Usein </a:t>
            </a:r>
            <a:r>
              <a:rPr lang="fi-FI" sz="1200" b="1">
                <a:solidFill>
                  <a:srgbClr val="FF0000"/>
                </a:solidFill>
                <a:latin typeface="Roboto" panose="02000000000000000000" pitchFamily="2" charset="0"/>
                <a:ea typeface="Roboto" panose="02000000000000000000" pitchFamily="2" charset="0"/>
              </a:rPr>
              <a:t>hälyttimien vaiennus on punaisena </a:t>
            </a:r>
            <a:r>
              <a:rPr lang="fi-FI" sz="1200">
                <a:latin typeface="Roboto" panose="02000000000000000000" pitchFamily="2" charset="0"/>
                <a:ea typeface="Roboto" panose="02000000000000000000" pitchFamily="2" charset="0"/>
              </a:rPr>
              <a:t>ja </a:t>
            </a:r>
            <a:r>
              <a:rPr lang="fi-FI" sz="1200" b="1">
                <a:solidFill>
                  <a:srgbClr val="00B050"/>
                </a:solidFill>
                <a:latin typeface="Roboto" panose="02000000000000000000" pitchFamily="2" charset="0"/>
                <a:ea typeface="Roboto" panose="02000000000000000000" pitchFamily="2" charset="0"/>
              </a:rPr>
              <a:t>järjestelmän palautuspainike vihreänä </a:t>
            </a:r>
            <a:r>
              <a:rPr lang="fi-FI" sz="1200">
                <a:latin typeface="Roboto" panose="02000000000000000000" pitchFamily="2" charset="0"/>
                <a:ea typeface="Roboto" panose="02000000000000000000" pitchFamily="2" charset="0"/>
              </a:rPr>
              <a:t>näkyvillä. Näistä erikseen on vielä keskuksen/paneelin sisäisen summerin vaiennuspainike, joka aktivoituu hälytysten ja laitteelle tehtävien muutosten yhteydessä. </a:t>
            </a:r>
            <a:r>
              <a:rPr lang="fi-FI" sz="1200" b="1" err="1">
                <a:solidFill>
                  <a:srgbClr val="0070C0"/>
                </a:solidFill>
                <a:latin typeface="Roboto" panose="02000000000000000000" pitchFamily="2" charset="0"/>
                <a:ea typeface="Roboto" panose="02000000000000000000" pitchFamily="2" charset="0"/>
              </a:rPr>
              <a:t>Huom</a:t>
            </a:r>
            <a:r>
              <a:rPr lang="fi-FI" sz="1200" b="1">
                <a:solidFill>
                  <a:srgbClr val="0070C0"/>
                </a:solidFill>
                <a:latin typeface="Roboto" panose="02000000000000000000" pitchFamily="2" charset="0"/>
                <a:ea typeface="Roboto" panose="02000000000000000000" pitchFamily="2" charset="0"/>
              </a:rPr>
              <a:t>! Usein vaiennus täytyy tehdä ennen kuin palautusta voidaan tehdä.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b="1">
              <a:solidFill>
                <a:srgbClr val="0070C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a:latin typeface="Roboto" panose="02000000000000000000" pitchFamily="2" charset="0"/>
                <a:ea typeface="Roboto" panose="02000000000000000000" pitchFamily="2" charset="0"/>
              </a:rPr>
              <a:t>Valikon käyttöpainikkeet: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latin typeface="Roboto" panose="02000000000000000000" pitchFamily="2" charset="0"/>
                <a:ea typeface="Roboto" panose="02000000000000000000" pitchFamily="2" charset="0"/>
              </a:rPr>
              <a:t>Valikkoa voidaan käyttää erilaisilla vaihtoehdoilla. Käytössä voi olla valikkopainike ja valikossa liikutaan joko numerovalinnoilla, nuolipainikkeilla tai muilla selaamiseen tarkoitetuilla tavoilla kuten ”rullalla”. Valikkorakenteet voivat hieman vaihdella.</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17</a:t>
            </a:fld>
            <a:endParaRPr lang="fi-FI"/>
          </a:p>
        </p:txBody>
      </p:sp>
    </p:spTree>
    <p:extLst>
      <p:ext uri="{BB962C8B-B14F-4D97-AF65-F5344CB8AC3E}">
        <p14:creationId xmlns:p14="http://schemas.microsoft.com/office/powerpoint/2010/main" val="466995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2ECD96-B6F9-4E17-8E4D-B909C37AA23D}" type="slidenum">
              <a:rPr lang="fi-FI" smtClean="0"/>
              <a:pPr eaLnBrk="1" hangingPunct="1"/>
              <a:t>18</a:t>
            </a:fld>
            <a:endParaRPr lang="fi-FI"/>
          </a:p>
        </p:txBody>
      </p:sp>
      <p:sp>
        <p:nvSpPr>
          <p:cNvPr id="104451" name="Rectangle 2"/>
          <p:cNvSpPr>
            <a:spLocks noGrp="1" noRot="1" noChangeAspect="1" noChangeArrowheads="1" noTextEdit="1"/>
          </p:cNvSpPr>
          <p:nvPr>
            <p:ph type="sldImg"/>
          </p:nvPr>
        </p:nvSpPr>
        <p:spPr>
          <a:xfrm>
            <a:off x="88900" y="744538"/>
            <a:ext cx="6616700" cy="3722687"/>
          </a:xfrm>
          <a:ln/>
        </p:spPr>
      </p:sp>
      <p:sp>
        <p:nvSpPr>
          <p:cNvPr id="104452" name="Rectangle 3"/>
          <p:cNvSpPr>
            <a:spLocks noGrp="1" noChangeArrowheads="1"/>
          </p:cNvSpPr>
          <p:nvPr>
            <p:ph type="body" idx="1"/>
          </p:nvPr>
        </p:nvSpPr>
        <p:spPr>
          <a:xfrm>
            <a:off x="906357" y="4715907"/>
            <a:ext cx="4984962" cy="4467701"/>
          </a:xfr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cs typeface="Calibri"/>
            </a:endParaRPr>
          </a:p>
        </p:txBody>
      </p:sp>
    </p:spTree>
    <p:extLst>
      <p:ext uri="{BB962C8B-B14F-4D97-AF65-F5344CB8AC3E}">
        <p14:creationId xmlns:p14="http://schemas.microsoft.com/office/powerpoint/2010/main" val="260147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2ECD96-B6F9-4E17-8E4D-B909C37AA23D}" type="slidenum">
              <a:rPr lang="fi-FI" smtClean="0"/>
              <a:pPr eaLnBrk="1" hangingPunct="1"/>
              <a:t>19</a:t>
            </a:fld>
            <a:endParaRPr lang="fi-FI"/>
          </a:p>
        </p:txBody>
      </p:sp>
      <p:sp>
        <p:nvSpPr>
          <p:cNvPr id="104451" name="Rectangle 2"/>
          <p:cNvSpPr>
            <a:spLocks noGrp="1" noRot="1" noChangeAspect="1" noChangeArrowheads="1" noTextEdit="1"/>
          </p:cNvSpPr>
          <p:nvPr>
            <p:ph type="sldImg"/>
          </p:nvPr>
        </p:nvSpPr>
        <p:spPr>
          <a:xfrm>
            <a:off x="88900" y="744538"/>
            <a:ext cx="6616700" cy="3722687"/>
          </a:xfrm>
          <a:ln/>
        </p:spPr>
      </p:sp>
      <p:sp>
        <p:nvSpPr>
          <p:cNvPr id="104452" name="Rectangle 3"/>
          <p:cNvSpPr>
            <a:spLocks noGrp="1" noChangeArrowheads="1"/>
          </p:cNvSpPr>
          <p:nvPr>
            <p:ph type="body" idx="1"/>
          </p:nvPr>
        </p:nvSpPr>
        <p:spPr>
          <a:xfrm>
            <a:off x="906357" y="4715907"/>
            <a:ext cx="4984962" cy="4467701"/>
          </a:xfr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p>
        </p:txBody>
      </p:sp>
    </p:spTree>
    <p:extLst>
      <p:ext uri="{BB962C8B-B14F-4D97-AF65-F5344CB8AC3E}">
        <p14:creationId xmlns:p14="http://schemas.microsoft.com/office/powerpoint/2010/main" val="205486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2ECD96-B6F9-4E17-8E4D-B909C37AA23D}" type="slidenum">
              <a:rPr lang="fi-FI" smtClean="0"/>
              <a:pPr eaLnBrk="1" hangingPunct="1"/>
              <a:t>20</a:t>
            </a:fld>
            <a:endParaRPr lang="fi-FI"/>
          </a:p>
        </p:txBody>
      </p:sp>
      <p:sp>
        <p:nvSpPr>
          <p:cNvPr id="104451" name="Rectangle 2"/>
          <p:cNvSpPr>
            <a:spLocks noGrp="1" noRot="1" noChangeAspect="1" noChangeArrowheads="1" noTextEdit="1"/>
          </p:cNvSpPr>
          <p:nvPr>
            <p:ph type="sldImg"/>
          </p:nvPr>
        </p:nvSpPr>
        <p:spPr>
          <a:xfrm>
            <a:off x="88900" y="744538"/>
            <a:ext cx="6616700" cy="3722687"/>
          </a:xfrm>
          <a:ln/>
        </p:spPr>
      </p:sp>
      <p:sp>
        <p:nvSpPr>
          <p:cNvPr id="104452" name="Rectangle 3"/>
          <p:cNvSpPr>
            <a:spLocks noGrp="1" noChangeArrowheads="1"/>
          </p:cNvSpPr>
          <p:nvPr>
            <p:ph type="body" idx="1"/>
          </p:nvPr>
        </p:nvSpPr>
        <p:spPr>
          <a:xfrm>
            <a:off x="906357" y="4715907"/>
            <a:ext cx="4984962" cy="4467701"/>
          </a:xfr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p>
        </p:txBody>
      </p:sp>
    </p:spTree>
    <p:extLst>
      <p:ext uri="{BB962C8B-B14F-4D97-AF65-F5344CB8AC3E}">
        <p14:creationId xmlns:p14="http://schemas.microsoft.com/office/powerpoint/2010/main" val="1474213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Vertaillaan eri valmistajien käyttöpaneelien yhtäläisyyksiä sekä eroja. Etsitään keskeisimmät painikkeet.</a:t>
            </a:r>
          </a:p>
        </p:txBody>
      </p:sp>
      <p:sp>
        <p:nvSpPr>
          <p:cNvPr id="4" name="Dian numeron paikkamerkki 3"/>
          <p:cNvSpPr>
            <a:spLocks noGrp="1"/>
          </p:cNvSpPr>
          <p:nvPr>
            <p:ph type="sldNum" sz="quarter" idx="5"/>
          </p:nvPr>
        </p:nvSpPr>
        <p:spPr/>
        <p:txBody>
          <a:bodyPr/>
          <a:lstStyle/>
          <a:p>
            <a:fld id="{706850AC-8C58-4DE2-B2AF-C9DD4AE9D197}" type="slidenum">
              <a:rPr lang="fi-FI" smtClean="0"/>
              <a:t>21</a:t>
            </a:fld>
            <a:endParaRPr lang="fi-FI"/>
          </a:p>
        </p:txBody>
      </p:sp>
    </p:spTree>
    <p:extLst>
      <p:ext uri="{BB962C8B-B14F-4D97-AF65-F5344CB8AC3E}">
        <p14:creationId xmlns:p14="http://schemas.microsoft.com/office/powerpoint/2010/main" val="2108028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rtl="0">
              <a:buFont typeface="Arial"/>
              <a:buChar char="•"/>
            </a:pPr>
            <a:r>
              <a:rPr lang="fi-FI">
                <a:effectLst/>
              </a:rPr>
              <a:t>Paloilmoitinliike dokumentoi ja allekirjoittaa oman tarkastuksensa (asennusliikkeen käyttöönottotarkastus) ja laatii dokumentoinnin asennustodistuksen liitteeksi.</a:t>
            </a:r>
            <a:endParaRPr lang="fi-FI"/>
          </a:p>
          <a:p>
            <a:pPr marL="171450" indent="-171450" rtl="0">
              <a:buFont typeface="Arial"/>
              <a:buChar char="•"/>
            </a:pPr>
            <a:r>
              <a:rPr lang="fi-FI">
                <a:effectLst/>
              </a:rPr>
              <a:t>Ennen käyttöönottoa kolmannen osapuolen varmennustarkastuksessa (tarkastuslaitos) on varmistettava riittävässä laajuudessa ja pistokokein, että laitteisto on toimintakuntoinen ja suunnittelusta ja asentamisesta annettujen vaatimusten mukainen ja että se vastaa asennustodistusta.</a:t>
            </a:r>
            <a:endParaRPr lang="fi-FI">
              <a:effectLst/>
              <a:cs typeface="Calibri"/>
            </a:endParaRPr>
          </a:p>
          <a:p>
            <a:pPr marL="171450" indent="-171450" rtl="0">
              <a:buFont typeface="Arial"/>
              <a:buChar char="•"/>
            </a:pPr>
            <a:r>
              <a:rPr lang="fi-FI">
                <a:effectLst/>
              </a:rPr>
              <a:t>Ylläpidon aikana laitteistoille tehdään kolmannen osapuolen (tarkastuslaitoksen) määräaikaistarkastuksia, joissa varmistetaan riittävässä laajuudessa ja pistokokein siitä, että laitteisto on toimintakuntoinen ja huollettu kunnossapito-ohjelman mukaisesti ja että laitteisto on käyttöönottotarkastuksesta annetun todistuksen mukainen.</a:t>
            </a:r>
            <a:endParaRPr lang="fi-FI">
              <a:effectLst/>
              <a:cs typeface="Calibri"/>
            </a:endParaRPr>
          </a:p>
          <a:p>
            <a:pPr marL="171450" indent="-171450">
              <a:buFont typeface="Arial"/>
              <a:buChar char="•"/>
            </a:pPr>
            <a:r>
              <a:rPr lang="fi-FI"/>
              <a:t>Laitteistolta tulisi löytyä edellisten tarkastusten pöytäkirjat</a:t>
            </a:r>
            <a:endParaRPr lang="fi-FI">
              <a:cs typeface="Calibri"/>
            </a:endParaRPr>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b="1">
                <a:effectLst/>
              </a:rPr>
              <a:t>Tarkastusväleihin tulossa päivitys (Laki eräistä paloturvallisuuslaitteista) 1+3 vuotta. </a:t>
            </a:r>
          </a:p>
          <a:p>
            <a:r>
              <a:rPr lang="fi-FI"/>
              <a:t>Huom. Mahdollisuus puuttua esim. pitkäaikaisiin puutteisiin</a:t>
            </a:r>
          </a:p>
        </p:txBody>
      </p:sp>
      <p:sp>
        <p:nvSpPr>
          <p:cNvPr id="4" name="Dian numeron paikkamerkki 3"/>
          <p:cNvSpPr>
            <a:spLocks noGrp="1"/>
          </p:cNvSpPr>
          <p:nvPr>
            <p:ph type="sldNum" sz="quarter" idx="5"/>
          </p:nvPr>
        </p:nvSpPr>
        <p:spPr/>
        <p:txBody>
          <a:bodyPr/>
          <a:lstStyle/>
          <a:p>
            <a:fld id="{706850AC-8C58-4DE2-B2AF-C9DD4AE9D197}" type="slidenum">
              <a:rPr lang="fi-FI" smtClean="0"/>
              <a:t>22</a:t>
            </a:fld>
            <a:endParaRPr lang="fi-FI"/>
          </a:p>
        </p:txBody>
      </p:sp>
    </p:spTree>
    <p:extLst>
      <p:ext uri="{BB962C8B-B14F-4D97-AF65-F5344CB8AC3E}">
        <p14:creationId xmlns:p14="http://schemas.microsoft.com/office/powerpoint/2010/main" val="1913533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a:latin typeface="Roboto" panose="02000000000000000000" pitchFamily="2" charset="0"/>
                <a:ea typeface="Calibri" panose="020F0502020204030204" pitchFamily="34" charset="0"/>
                <a:cs typeface="Arial" panose="020B0604020202020204" pitchFamily="34" charset="0"/>
              </a:rPr>
              <a:t>T3: </a:t>
            </a:r>
            <a:r>
              <a:rPr lang="fi-FI" sz="1200" b="1" u="sng">
                <a:effectLst/>
                <a:latin typeface="Roboto" panose="02000000000000000000" pitchFamily="2" charset="0"/>
                <a:ea typeface="Calibri" panose="020F0502020204030204" pitchFamily="34" charset="0"/>
                <a:cs typeface="Arial" panose="020B0604020202020204" pitchFamily="34" charset="0"/>
              </a:rPr>
              <a:t>Selittää paloilmaisimen toimintaperiaatteen</a:t>
            </a:r>
            <a:br>
              <a:rPr lang="fi-FI" sz="1400" b="1">
                <a:effectLst/>
                <a:latin typeface="Roboto" panose="02000000000000000000" pitchFamily="2" charset="0"/>
                <a:ea typeface="Calibri" panose="020F0502020204030204" pitchFamily="34" charset="0"/>
                <a:cs typeface="Arial" panose="020B0604020202020204" pitchFamily="34" charset="0"/>
              </a:rPr>
            </a:br>
            <a:r>
              <a:rPr lang="fi-FI" sz="1400" b="1">
                <a:effectLst/>
                <a:latin typeface="Roboto" panose="02000000000000000000" pitchFamily="2" charset="0"/>
                <a:ea typeface="Calibri" panose="020F0502020204030204" pitchFamily="34" charset="0"/>
                <a:cs typeface="Arial" panose="020B0604020202020204" pitchFamily="34" charset="0"/>
              </a:rPr>
              <a:t>S3: </a:t>
            </a:r>
            <a:r>
              <a:rPr lang="fi-FI" sz="1200">
                <a:effectLst/>
                <a:latin typeface="Roboto" panose="02000000000000000000" pitchFamily="2" charset="0"/>
                <a:ea typeface="Calibri" panose="020F0502020204030204" pitchFamily="34" charset="0"/>
                <a:cs typeface="Arial" panose="020B0604020202020204" pitchFamily="34" charset="0"/>
              </a:rPr>
              <a:t>Perusteet: Ilmaisintyypit ja erot</a:t>
            </a:r>
          </a:p>
          <a:p>
            <a:endParaRPr lang="fi-FI"/>
          </a:p>
          <a:p>
            <a:r>
              <a:rPr lang="fi-FI" sz="1200">
                <a:effectLst/>
                <a:latin typeface="Roboto" panose="02000000000000000000" pitchFamily="2" charset="0"/>
                <a:cs typeface="Arial" panose="020B0604020202020204" pitchFamily="34" charset="0"/>
              </a:rPr>
              <a:t>Lisätietoa: </a:t>
            </a:r>
            <a:r>
              <a:rPr lang="fi-FI"/>
              <a:t> </a:t>
            </a:r>
          </a:p>
          <a:p>
            <a:endParaRPr lang="fi-FI" sz="1200" b="1" i="0">
              <a:effectLst/>
              <a:latin typeface="Arial" panose="020B0604020202020204" pitchFamily="34" charset="0"/>
            </a:endParaRPr>
          </a:p>
          <a:p>
            <a:r>
              <a:rPr lang="fi-FI" sz="1200" b="1" i="0">
                <a:effectLst/>
                <a:latin typeface="Arial" panose="020B0604020202020204" pitchFamily="34" charset="0"/>
              </a:rPr>
              <a:t>Ilmaisimia on eri tyyppisiä</a:t>
            </a:r>
            <a:r>
              <a:rPr lang="fi-FI" sz="1200" b="0" i="0">
                <a:effectLst/>
                <a:latin typeface="Arial" panose="020B0604020202020204" pitchFamily="34" charset="0"/>
              </a:rPr>
              <a:t> kuten savu-, lämpö- ja yhdistelmäilmaisimet. Lisäksi on erikoisilmaisimia kuten linja-, liekki-, ja näytteenottoilmaisimet. </a:t>
            </a:r>
            <a:r>
              <a:rPr lang="fi-FI">
                <a:latin typeface="+mn-lt"/>
                <a:cs typeface="+mn-cs"/>
              </a:rPr>
              <a:t>Erikoisilmaisimien valinta tarvitsee aina kohdekohtaisen arvioinnin ennen hankintapäätöstä. </a:t>
            </a:r>
            <a:r>
              <a:rPr lang="fi-FI" sz="1200" b="0" i="0">
                <a:effectLst/>
                <a:latin typeface="Arial" panose="020B0604020202020204" pitchFamily="34" charset="0"/>
              </a:rPr>
              <a:t>Ilmaisimet ovat EN54 standardin mukaisia tuotteita. Ilmaisimet voidaan ryhmitellä toimintatapansa mukaan riippuen siitä, minkälaiseen fysikaaliseen ja/tai kemialliseen ilmiöön ne reagoivat.</a:t>
            </a:r>
          </a:p>
          <a:p>
            <a:endParaRPr lang="fi-FI" sz="1200" b="0" i="0">
              <a:effectLst/>
              <a:latin typeface="Arial" panose="020B0604020202020204" pitchFamily="34" charset="0"/>
            </a:endParaRPr>
          </a:p>
          <a:p>
            <a:pPr>
              <a:lnSpc>
                <a:spcPct val="90000"/>
              </a:lnSpc>
              <a:spcBef>
                <a:spcPct val="20000"/>
              </a:spcBef>
            </a:pPr>
            <a:r>
              <a:rPr lang="fi-FI">
                <a:latin typeface="+mn-lt"/>
                <a:cs typeface="+mn-cs"/>
              </a:rPr>
              <a:t>Jos edellä mainitut ilmaisinvaihtoehdot eivät sovellu käyttöolosuhteisiin, ovat vaihtoehtona vielä erikoisilmaisimet. Erikoisilmaisimien valinta tarvitsee aina kohdekohtaisen arvioinnin ennen hankintapäätöstä. Ilmaisimen asentamisessa on otettava huomioon sen käyttö, sijaintipaikka ja -paikan olosuhteet</a:t>
            </a:r>
          </a:p>
          <a:p>
            <a:pPr indent="-228600">
              <a:lnSpc>
                <a:spcPct val="90000"/>
              </a:lnSpc>
              <a:spcBef>
                <a:spcPct val="20000"/>
              </a:spcBef>
              <a:buFont typeface="Arial" panose="020B0604020202020204" pitchFamily="34" charset="0"/>
              <a:buChar char="•"/>
            </a:pPr>
            <a:endParaRPr lang="fi-FI" altLang="en-US" b="1">
              <a:latin typeface="+mn-lt"/>
              <a:cs typeface="+mn-cs"/>
            </a:endParaRPr>
          </a:p>
          <a:p>
            <a:pPr marL="0" marR="0" lvl="0" indent="0" algn="l" defTabSz="914400" rtl="0" eaLnBrk="1" fontAlgn="auto" latinLnBrk="0" hangingPunct="1">
              <a:lnSpc>
                <a:spcPct val="90000"/>
              </a:lnSpc>
              <a:spcBef>
                <a:spcPct val="20000"/>
              </a:spcBef>
              <a:spcAft>
                <a:spcPts val="0"/>
              </a:spcAft>
              <a:buClrTx/>
              <a:buSzTx/>
              <a:buFontTx/>
              <a:buNone/>
              <a:tabLst/>
              <a:defRPr/>
            </a:pPr>
            <a:r>
              <a:rPr lang="fi-FI" altLang="en-US" b="1">
                <a:latin typeface="+mn-lt"/>
                <a:cs typeface="+mn-cs"/>
              </a:rPr>
              <a:t>Monikriteeri-ilmaisimien</a:t>
            </a:r>
            <a:r>
              <a:rPr lang="fi-FI" altLang="en-US">
                <a:latin typeface="+mn-lt"/>
                <a:cs typeface="+mn-cs"/>
              </a:rPr>
              <a:t> (savu/lämpö, savu/lämpö/liekki) käytöllä pystytään paremmin erottamaan erheelliset ilmoitukset. </a:t>
            </a:r>
            <a:r>
              <a:rPr lang="fi-FI"/>
              <a:t>Monikriteeri ilmaisimilla voidaan esimerkiksi tunnistaa lämpöä ja savua tai ilmaisurajoja voidaan yhdistää yhdistelmäilmaisimilla siten, että esimerkiksi. erheellisten hälytysten välttämiseksi ja kohteen henkilökunnan toiminta-ajan varmistamiseksi yhdellä hälytystyypillä (esim.  huonetilan lämmön kohoaminen) saadaan ennakkohälytys ja vasta toisella hälytystiedolla (savupitoisuus, lämmön yläraja </a:t>
            </a:r>
            <a:r>
              <a:rPr lang="fi-FI" err="1"/>
              <a:t>yms</a:t>
            </a:r>
            <a:r>
              <a:rPr lang="fi-FI"/>
              <a:t>) aiheuttaa paloilmoituksen. Eli hälytys varmistetaan kahdella ilmaisulla.</a:t>
            </a:r>
            <a:endParaRPr lang="fi-FI" altLang="en-US">
              <a:latin typeface="+mn-lt"/>
              <a:cs typeface="+mn-cs"/>
            </a:endParaRP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Liekki-ilmaisimien</a:t>
            </a:r>
            <a:r>
              <a:rPr lang="fi-FI" altLang="en-US">
                <a:latin typeface="+mn-lt"/>
                <a:cs typeface="+mn-cs"/>
              </a:rPr>
              <a:t> käyttö ulkotiloissa ja hyvin korkeakattoisissa tiloissa, joihin lämpö- ja savuilmaisimet eivät sovellu.</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Näytteenottoilmaisimia</a:t>
            </a:r>
            <a:r>
              <a:rPr lang="fi-FI" altLang="en-US">
                <a:latin typeface="+mn-lt"/>
                <a:cs typeface="+mn-cs"/>
              </a:rPr>
              <a:t> käytetään usein laitetilojen ja keskusten suojaukseen.</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Linjailmaisimia</a:t>
            </a:r>
            <a:r>
              <a:rPr lang="fi-FI" altLang="en-US">
                <a:latin typeface="+mn-lt"/>
                <a:cs typeface="+mn-cs"/>
              </a:rPr>
              <a:t> käytetään korkeissa tiloissa.</a:t>
            </a:r>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Lisäksi esim. </a:t>
            </a:r>
            <a:r>
              <a:rPr lang="fi-FI" b="1"/>
              <a:t>Häkäilmaisimia</a:t>
            </a:r>
            <a:r>
              <a:rPr lang="fi-FI"/>
              <a:t> </a:t>
            </a:r>
            <a:r>
              <a:rPr lang="fi-FI" b="0"/>
              <a:t>(</a:t>
            </a:r>
            <a:r>
              <a:rPr lang="fi-FI" altLang="en-US" b="0">
                <a:latin typeface="+mn-lt"/>
                <a:cs typeface="+mn-cs"/>
              </a:rPr>
              <a:t>Kaasuilmaisimien </a:t>
            </a:r>
            <a:r>
              <a:rPr lang="fi-FI" altLang="en-US">
                <a:latin typeface="+mn-lt"/>
                <a:cs typeface="+mn-cs"/>
              </a:rPr>
              <a:t>(CO, CO</a:t>
            </a:r>
            <a:r>
              <a:rPr lang="fi-FI" altLang="en-US" baseline="-25000">
                <a:latin typeface="+mn-lt"/>
                <a:cs typeface="+mn-cs"/>
              </a:rPr>
              <a:t>2 </a:t>
            </a:r>
            <a:r>
              <a:rPr lang="fi-FI" altLang="en-US">
                <a:latin typeface="+mn-lt"/>
                <a:cs typeface="+mn-cs"/>
              </a:rPr>
              <a:t>, NH</a:t>
            </a:r>
            <a:r>
              <a:rPr lang="fi-FI" altLang="en-US" baseline="-25000">
                <a:latin typeface="+mn-lt"/>
                <a:cs typeface="+mn-cs"/>
              </a:rPr>
              <a:t>3 </a:t>
            </a:r>
            <a:r>
              <a:rPr lang="fi-FI" altLang="en-US">
                <a:latin typeface="+mn-lt"/>
                <a:cs typeface="+mn-cs"/>
              </a:rPr>
              <a:t>) käyttö yleistyy palon ilmaisussa.</a:t>
            </a:r>
          </a:p>
          <a:p>
            <a:endParaRPr lang="fi-FI"/>
          </a:p>
          <a:p>
            <a:r>
              <a:rPr lang="fi-FI" b="1"/>
              <a:t>Erikoistapauksissa</a:t>
            </a:r>
            <a:r>
              <a:rPr lang="fi-FI"/>
              <a:t> voidaan myös soveltaa </a:t>
            </a:r>
            <a:r>
              <a:rPr lang="fi-FI" b="1"/>
              <a:t>ei standardin mukaisia ilmaisuvaihtoehtoja</a:t>
            </a:r>
            <a:r>
              <a:rPr lang="fi-FI"/>
              <a:t>. Tällöin pitää löytyä tapauskohtaisesti laadittua riskienarviointi ja johtopäätösten arviointi kyseisen ilmaisun soveltuvuudesta sekä laitetoimittajan ilmoitus ja tiedot soveltuvuudesta</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23</a:t>
            </a:fld>
            <a:endParaRPr lang="fi-FI"/>
          </a:p>
        </p:txBody>
      </p:sp>
    </p:spTree>
    <p:extLst>
      <p:ext uri="{BB962C8B-B14F-4D97-AF65-F5344CB8AC3E}">
        <p14:creationId xmlns:p14="http://schemas.microsoft.com/office/powerpoint/2010/main" val="1280064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a:latin typeface="Roboto" panose="02000000000000000000" pitchFamily="2" charset="0"/>
                <a:ea typeface="Calibri" panose="020F0502020204030204" pitchFamily="34" charset="0"/>
                <a:cs typeface="Arial" panose="020B0604020202020204" pitchFamily="34" charset="0"/>
              </a:rPr>
              <a:t>T3: </a:t>
            </a:r>
            <a:r>
              <a:rPr lang="fi-FI" sz="1200" b="1" u="sng">
                <a:effectLst/>
                <a:latin typeface="Roboto" panose="02000000000000000000" pitchFamily="2" charset="0"/>
                <a:ea typeface="Calibri" panose="020F0502020204030204" pitchFamily="34" charset="0"/>
                <a:cs typeface="Arial" panose="020B0604020202020204" pitchFamily="34" charset="0"/>
              </a:rPr>
              <a:t>Selittää paloilmaisimen toimintaperiaatteen</a:t>
            </a:r>
            <a:br>
              <a:rPr lang="fi-FI" sz="1400" b="1">
                <a:effectLst/>
                <a:latin typeface="Roboto" panose="02000000000000000000" pitchFamily="2" charset="0"/>
                <a:ea typeface="Calibri" panose="020F0502020204030204" pitchFamily="34" charset="0"/>
                <a:cs typeface="Arial" panose="020B0604020202020204" pitchFamily="34" charset="0"/>
              </a:rPr>
            </a:br>
            <a:r>
              <a:rPr lang="fi-FI" sz="1400" b="1">
                <a:effectLst/>
                <a:latin typeface="Roboto" panose="02000000000000000000" pitchFamily="2" charset="0"/>
                <a:ea typeface="Calibri" panose="020F0502020204030204" pitchFamily="34" charset="0"/>
                <a:cs typeface="Arial" panose="020B0604020202020204" pitchFamily="34" charset="0"/>
              </a:rPr>
              <a:t>S3: </a:t>
            </a:r>
            <a:r>
              <a:rPr lang="fi-FI" sz="1200">
                <a:effectLst/>
                <a:latin typeface="Roboto" panose="02000000000000000000" pitchFamily="2" charset="0"/>
                <a:ea typeface="Calibri" panose="020F0502020204030204" pitchFamily="34" charset="0"/>
                <a:cs typeface="Arial" panose="020B0604020202020204" pitchFamily="34" charset="0"/>
              </a:rPr>
              <a:t>Perusteet: Ilmaisintyypit ja erot</a:t>
            </a:r>
          </a:p>
          <a:p>
            <a:endParaRPr lang="fi-FI"/>
          </a:p>
          <a:p>
            <a:r>
              <a:rPr lang="fi-FI" sz="1200">
                <a:effectLst/>
                <a:latin typeface="Roboto" panose="02000000000000000000" pitchFamily="2" charset="0"/>
                <a:cs typeface="Arial" panose="020B0604020202020204" pitchFamily="34" charset="0"/>
              </a:rPr>
              <a:t>Lisätietoa: </a:t>
            </a:r>
          </a:p>
          <a:p>
            <a:r>
              <a:rPr lang="fi-FI" sz="1200" b="1" i="0">
                <a:effectLst/>
                <a:latin typeface="Arial" panose="020B0604020202020204" pitchFamily="34" charset="0"/>
              </a:rPr>
              <a:t>Ilmaisimia on eri tyyppisiä</a:t>
            </a:r>
            <a:r>
              <a:rPr lang="fi-FI" sz="1200" b="0" i="0">
                <a:effectLst/>
                <a:latin typeface="Arial" panose="020B0604020202020204" pitchFamily="34" charset="0"/>
              </a:rPr>
              <a:t> kuten savu-, lämpö- ja yhdistelmäilmaisimet. Lisäksi on erikoisilmaisimia kuten linja-, liekki-, ja näytteenottoilmaisimet. </a:t>
            </a:r>
            <a:r>
              <a:rPr lang="fi-FI">
                <a:latin typeface="+mn-lt"/>
                <a:cs typeface="+mn-cs"/>
              </a:rPr>
              <a:t>Erikoisilmaisimien valinta tarvitsee aina kohdekohtaisen arvioinnin ennen hankintapäätöstä. </a:t>
            </a:r>
            <a:r>
              <a:rPr lang="fi-FI" sz="1200" b="0" i="0">
                <a:effectLst/>
                <a:latin typeface="Arial" panose="020B0604020202020204" pitchFamily="34" charset="0"/>
              </a:rPr>
              <a:t>Ilmaisimet ovat EN54 standardin mukaisia tuotteita. Ilmaisimet voidaan ryhmitellä toimintatapansa mukaan riippuen siitä, minkälaiseen fysikaaliseen ja/tai kemialliseen ilmiöön ne reagoivat.</a:t>
            </a:r>
          </a:p>
          <a:p>
            <a:endParaRPr lang="fi-FI" sz="1200" b="0" i="0">
              <a:effectLst/>
              <a:latin typeface="Arial" panose="020B0604020202020204" pitchFamily="34" charset="0"/>
            </a:endParaRPr>
          </a:p>
          <a:p>
            <a:pPr>
              <a:lnSpc>
                <a:spcPct val="90000"/>
              </a:lnSpc>
              <a:spcBef>
                <a:spcPct val="20000"/>
              </a:spcBef>
            </a:pPr>
            <a:r>
              <a:rPr lang="fi-FI">
                <a:latin typeface="+mn-lt"/>
                <a:cs typeface="+mn-cs"/>
              </a:rPr>
              <a:t>Jos edellä mainitut ilmaisinvaihtoehdot eivät sovellu käyttöolosuhteisiin, ovat vaihtoehtona vielä erikoisilmaisimet. Erikoisilmaisimien valinta tarvitsee aina kohdekohtaisen arvioinnin ennen hankintapäätöstä. Ilmaisimen asentamisessa on otettava huomioon sen käyttö, sijaintipaikka ja -paikan olosuhteet</a:t>
            </a:r>
          </a:p>
          <a:p>
            <a:pPr indent="-228600">
              <a:lnSpc>
                <a:spcPct val="90000"/>
              </a:lnSpc>
              <a:spcBef>
                <a:spcPct val="20000"/>
              </a:spcBef>
              <a:buFont typeface="Arial" panose="020B0604020202020204" pitchFamily="34" charset="0"/>
              <a:buChar char="•"/>
            </a:pPr>
            <a:endParaRPr lang="fi-FI" altLang="en-US" b="1">
              <a:latin typeface="+mn-lt"/>
              <a:cs typeface="+mn-cs"/>
            </a:endParaRPr>
          </a:p>
          <a:p>
            <a:pPr>
              <a:lnSpc>
                <a:spcPct val="90000"/>
              </a:lnSpc>
              <a:spcBef>
                <a:spcPct val="20000"/>
              </a:spcBef>
            </a:pPr>
            <a:r>
              <a:rPr lang="fi-FI" altLang="en-US" b="1">
                <a:latin typeface="+mn-lt"/>
                <a:cs typeface="+mn-cs"/>
              </a:rPr>
              <a:t>Monikriteeri-ilmaisimien</a:t>
            </a:r>
            <a:r>
              <a:rPr lang="fi-FI" altLang="en-US">
                <a:latin typeface="+mn-lt"/>
                <a:cs typeface="+mn-cs"/>
              </a:rPr>
              <a:t> (savu/lämpö, savu/lämpö/liekki) käytöllä pystytään paremmin erottamaan erheelliset ilmoitukset. </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Liekki-ilmaisimien</a:t>
            </a:r>
            <a:r>
              <a:rPr lang="fi-FI" altLang="en-US">
                <a:latin typeface="+mn-lt"/>
                <a:cs typeface="+mn-cs"/>
              </a:rPr>
              <a:t> käyttö ulkotiloissa ja hyvin korkeakattoisissa tiloissa, joihin lämpö- ja savuilmaisimet eivät sovellu.</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Kaasuilmaisimien</a:t>
            </a:r>
            <a:r>
              <a:rPr lang="fi-FI" altLang="en-US">
                <a:latin typeface="+mn-lt"/>
                <a:cs typeface="+mn-cs"/>
              </a:rPr>
              <a:t> (CO, CO</a:t>
            </a:r>
            <a:r>
              <a:rPr lang="fi-FI" altLang="en-US" baseline="-25000">
                <a:latin typeface="+mn-lt"/>
                <a:cs typeface="+mn-cs"/>
              </a:rPr>
              <a:t>2 </a:t>
            </a:r>
            <a:r>
              <a:rPr lang="fi-FI" altLang="en-US">
                <a:latin typeface="+mn-lt"/>
                <a:cs typeface="+mn-cs"/>
              </a:rPr>
              <a:t>, NH</a:t>
            </a:r>
            <a:r>
              <a:rPr lang="fi-FI" altLang="en-US" baseline="-25000">
                <a:latin typeface="+mn-lt"/>
                <a:cs typeface="+mn-cs"/>
              </a:rPr>
              <a:t>3 </a:t>
            </a:r>
            <a:r>
              <a:rPr lang="fi-FI" altLang="en-US">
                <a:latin typeface="+mn-lt"/>
                <a:cs typeface="+mn-cs"/>
              </a:rPr>
              <a:t>) käyttö yleistyy palon ilmaisussa.</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Näytteenottoilmaisimia</a:t>
            </a:r>
            <a:r>
              <a:rPr lang="fi-FI" altLang="en-US">
                <a:latin typeface="+mn-lt"/>
                <a:cs typeface="+mn-cs"/>
              </a:rPr>
              <a:t> käytetään usein laitetilojen ja keskusten suojaukseen.</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Linjailmaisimia</a:t>
            </a:r>
            <a:r>
              <a:rPr lang="fi-FI" altLang="en-US">
                <a:latin typeface="+mn-lt"/>
                <a:cs typeface="+mn-cs"/>
              </a:rPr>
              <a:t> käytetään korkeissa tiloissa.</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24</a:t>
            </a:fld>
            <a:endParaRPr lang="fi-FI"/>
          </a:p>
        </p:txBody>
      </p:sp>
    </p:spTree>
    <p:extLst>
      <p:ext uri="{BB962C8B-B14F-4D97-AF65-F5344CB8AC3E}">
        <p14:creationId xmlns:p14="http://schemas.microsoft.com/office/powerpoint/2010/main" val="189484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a:latin typeface="Roboto" panose="02000000000000000000" pitchFamily="2" charset="0"/>
                <a:ea typeface="Calibri" panose="020F0502020204030204" pitchFamily="34" charset="0"/>
                <a:cs typeface="Arial" panose="020B0604020202020204" pitchFamily="34" charset="0"/>
              </a:rPr>
              <a:t>T3: </a:t>
            </a:r>
            <a:r>
              <a:rPr lang="fi-FI" sz="1200" b="1" u="sng">
                <a:effectLst/>
                <a:latin typeface="Roboto" panose="02000000000000000000" pitchFamily="2" charset="0"/>
                <a:ea typeface="Calibri" panose="020F0502020204030204" pitchFamily="34" charset="0"/>
                <a:cs typeface="Arial" panose="020B0604020202020204" pitchFamily="34" charset="0"/>
              </a:rPr>
              <a:t>Selittää paloilmaisimen toimintaperiaatteen</a:t>
            </a:r>
            <a:br>
              <a:rPr lang="fi-FI" sz="1400" b="1">
                <a:effectLst/>
                <a:latin typeface="Roboto" panose="02000000000000000000" pitchFamily="2" charset="0"/>
                <a:ea typeface="Calibri" panose="020F0502020204030204" pitchFamily="34" charset="0"/>
                <a:cs typeface="Arial" panose="020B0604020202020204" pitchFamily="34" charset="0"/>
              </a:rPr>
            </a:br>
            <a:r>
              <a:rPr lang="fi-FI" sz="1400" b="1">
                <a:effectLst/>
                <a:latin typeface="Roboto" panose="02000000000000000000" pitchFamily="2" charset="0"/>
                <a:ea typeface="Calibri" panose="020F0502020204030204" pitchFamily="34" charset="0"/>
                <a:cs typeface="Arial" panose="020B0604020202020204" pitchFamily="34" charset="0"/>
              </a:rPr>
              <a:t>S3: </a:t>
            </a:r>
            <a:r>
              <a:rPr lang="fi-FI" sz="1200">
                <a:effectLst/>
                <a:latin typeface="Roboto" panose="02000000000000000000" pitchFamily="2" charset="0"/>
                <a:ea typeface="Calibri" panose="020F0502020204030204" pitchFamily="34" charset="0"/>
                <a:cs typeface="Arial" panose="020B0604020202020204" pitchFamily="34" charset="0"/>
              </a:rPr>
              <a:t>Perusteet: Ilmaisintyypit ja erot</a:t>
            </a:r>
          </a:p>
          <a:p>
            <a:endParaRPr lang="fi-FI"/>
          </a:p>
          <a:p>
            <a:r>
              <a:rPr lang="fi-FI" sz="1200">
                <a:effectLst/>
                <a:latin typeface="Roboto" panose="02000000000000000000" pitchFamily="2" charset="0"/>
                <a:cs typeface="Arial" panose="020B0604020202020204" pitchFamily="34" charset="0"/>
              </a:rPr>
              <a:t>Lisätietoa: </a:t>
            </a:r>
          </a:p>
          <a:p>
            <a:r>
              <a:rPr lang="fi-FI" sz="1200" b="1" i="0">
                <a:effectLst/>
                <a:latin typeface="Arial" panose="020B0604020202020204" pitchFamily="34" charset="0"/>
              </a:rPr>
              <a:t>Ilmaisimia on eri tyyppisiä</a:t>
            </a:r>
            <a:r>
              <a:rPr lang="fi-FI" sz="1200" b="0" i="0">
                <a:effectLst/>
                <a:latin typeface="Arial" panose="020B0604020202020204" pitchFamily="34" charset="0"/>
              </a:rPr>
              <a:t> kuten savu-, lämpö- ja yhdistelmäilmaisimet. Lisäksi on erikoisilmaisimia kuten linja-, liekki-, ja näytteenottoilmaisimet. </a:t>
            </a:r>
            <a:r>
              <a:rPr lang="fi-FI">
                <a:latin typeface="+mn-lt"/>
                <a:cs typeface="+mn-cs"/>
              </a:rPr>
              <a:t>Erikoisilmaisimien valinta tarvitsee aina kohdekohtaisen arvioinnin ennen hankintapäätöstä. </a:t>
            </a:r>
            <a:r>
              <a:rPr lang="fi-FI" sz="1200" b="0" i="0">
                <a:effectLst/>
                <a:latin typeface="Arial" panose="020B0604020202020204" pitchFamily="34" charset="0"/>
              </a:rPr>
              <a:t>Ilmaisimet ovat EN54 standardin mukaisia tuotteita. Ilmaisimet voidaan ryhmitellä toimintatapansa mukaan riippuen siitä, minkälaiseen fysikaaliseen ja/tai kemialliseen ilmiöön ne reagoivat.</a:t>
            </a:r>
          </a:p>
          <a:p>
            <a:endParaRPr lang="fi-FI" sz="1200" b="0" i="0">
              <a:effectLst/>
              <a:latin typeface="Arial" panose="020B0604020202020204" pitchFamily="34" charset="0"/>
            </a:endParaRPr>
          </a:p>
          <a:p>
            <a:pPr>
              <a:lnSpc>
                <a:spcPct val="90000"/>
              </a:lnSpc>
              <a:spcBef>
                <a:spcPct val="20000"/>
              </a:spcBef>
            </a:pPr>
            <a:r>
              <a:rPr lang="fi-FI">
                <a:latin typeface="+mn-lt"/>
                <a:cs typeface="+mn-cs"/>
              </a:rPr>
              <a:t>Jos edellä mainitut ilmaisinvaihtoehdot eivät sovellu käyttöolosuhteisiin, ovat vaihtoehtona vielä erikoisilmaisimet. Erikoisilmaisimien valinta tarvitsee aina kohdekohtaisen arvioinnin ennen hankintapäätöstä. Ilmaisimen asentamisessa on otettava huomioon sen käyttö, sijaintipaikka ja -paikan olosuhteet</a:t>
            </a:r>
          </a:p>
          <a:p>
            <a:pPr indent="-228600">
              <a:lnSpc>
                <a:spcPct val="90000"/>
              </a:lnSpc>
              <a:spcBef>
                <a:spcPct val="20000"/>
              </a:spcBef>
              <a:buFont typeface="Arial" panose="020B0604020202020204" pitchFamily="34" charset="0"/>
              <a:buChar char="•"/>
            </a:pPr>
            <a:endParaRPr lang="fi-FI" altLang="en-US" b="1">
              <a:latin typeface="+mn-lt"/>
              <a:cs typeface="+mn-cs"/>
            </a:endParaRPr>
          </a:p>
          <a:p>
            <a:pPr>
              <a:lnSpc>
                <a:spcPct val="90000"/>
              </a:lnSpc>
              <a:spcBef>
                <a:spcPct val="20000"/>
              </a:spcBef>
            </a:pPr>
            <a:r>
              <a:rPr lang="fi-FI" altLang="en-US" b="1">
                <a:latin typeface="+mn-lt"/>
                <a:cs typeface="+mn-cs"/>
              </a:rPr>
              <a:t>Monikriteeri-ilmaisimien</a:t>
            </a:r>
            <a:r>
              <a:rPr lang="fi-FI" altLang="en-US">
                <a:latin typeface="+mn-lt"/>
                <a:cs typeface="+mn-cs"/>
              </a:rPr>
              <a:t> (savu/lämpö, savu/lämpö/liekki) käytöllä pystytään paremmin erottamaan erheelliset ilmoitukset. </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Liekki-ilmaisimien</a:t>
            </a:r>
            <a:r>
              <a:rPr lang="fi-FI" altLang="en-US">
                <a:latin typeface="+mn-lt"/>
                <a:cs typeface="+mn-cs"/>
              </a:rPr>
              <a:t> käyttö ulkotiloissa ja hyvin korkeakattoisissa tiloissa, joihin lämpö- ja savuilmaisimet eivät sovellu.</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Kaasuilmaisimien</a:t>
            </a:r>
            <a:r>
              <a:rPr lang="fi-FI" altLang="en-US">
                <a:latin typeface="+mn-lt"/>
                <a:cs typeface="+mn-cs"/>
              </a:rPr>
              <a:t> (CO, CO</a:t>
            </a:r>
            <a:r>
              <a:rPr lang="fi-FI" altLang="en-US" baseline="-25000">
                <a:latin typeface="+mn-lt"/>
                <a:cs typeface="+mn-cs"/>
              </a:rPr>
              <a:t>2 </a:t>
            </a:r>
            <a:r>
              <a:rPr lang="fi-FI" altLang="en-US">
                <a:latin typeface="+mn-lt"/>
                <a:cs typeface="+mn-cs"/>
              </a:rPr>
              <a:t>, NH</a:t>
            </a:r>
            <a:r>
              <a:rPr lang="fi-FI" altLang="en-US" baseline="-25000">
                <a:latin typeface="+mn-lt"/>
                <a:cs typeface="+mn-cs"/>
              </a:rPr>
              <a:t>3 </a:t>
            </a:r>
            <a:r>
              <a:rPr lang="fi-FI" altLang="en-US">
                <a:latin typeface="+mn-lt"/>
                <a:cs typeface="+mn-cs"/>
              </a:rPr>
              <a:t>) käyttö yleistyy palon ilmaisussa.</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Näytteenottoilmaisimia</a:t>
            </a:r>
            <a:r>
              <a:rPr lang="fi-FI" altLang="en-US">
                <a:latin typeface="+mn-lt"/>
                <a:cs typeface="+mn-cs"/>
              </a:rPr>
              <a:t> käytetään usein laitetilojen ja keskusten suojaukseen.</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Linjailmaisimia</a:t>
            </a:r>
            <a:r>
              <a:rPr lang="fi-FI" altLang="en-US">
                <a:latin typeface="+mn-lt"/>
                <a:cs typeface="+mn-cs"/>
              </a:rPr>
              <a:t> käytetään korkeissa tiloissa.</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25</a:t>
            </a:fld>
            <a:endParaRPr lang="fi-FI"/>
          </a:p>
        </p:txBody>
      </p:sp>
    </p:spTree>
    <p:extLst>
      <p:ext uri="{BB962C8B-B14F-4D97-AF65-F5344CB8AC3E}">
        <p14:creationId xmlns:p14="http://schemas.microsoft.com/office/powerpoint/2010/main" val="72648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Ennakkotietojen kartoitus:</a:t>
            </a:r>
          </a:p>
          <a:p>
            <a:r>
              <a:rPr lang="fi-FI"/>
              <a:t>Annetaan jokaiselle osallistujalle 5min. aikaa kirjoittaa kaikki, mitä aiheesta tietävät jo valmiiksi. Tehtävää on tarkoitus täydentää koulutuksen päätteeksi - pyritään tekemään tällä tavoin </a:t>
            </a:r>
            <a:r>
              <a:rPr lang="fi-FI">
                <a:sym typeface="Wingdings" panose="05000000000000000000" pitchFamily="2" charset="2"/>
              </a:rPr>
              <a:t>opittua näkyväksi.</a:t>
            </a:r>
          </a:p>
          <a:p>
            <a:r>
              <a:rPr lang="fi-FI">
                <a:sym typeface="Wingdings" panose="05000000000000000000" pitchFamily="2" charset="2"/>
              </a:rPr>
              <a:t>Käytä kaikille yhteistä työkalua esim. </a:t>
            </a:r>
            <a:r>
              <a:rPr lang="fi-FI" err="1">
                <a:sym typeface="Wingdings" panose="05000000000000000000" pitchFamily="2" charset="2"/>
              </a:rPr>
              <a:t>Padlet</a:t>
            </a:r>
            <a:r>
              <a:rPr lang="fi-FI">
                <a:sym typeface="Wingdings" panose="05000000000000000000" pitchFamily="2" charset="2"/>
              </a:rPr>
              <a:t>, </a:t>
            </a:r>
            <a:r>
              <a:rPr lang="fi-FI" err="1">
                <a:sym typeface="Wingdings" panose="05000000000000000000" pitchFamily="2" charset="2"/>
              </a:rPr>
              <a:t>Flinga</a:t>
            </a:r>
            <a:r>
              <a:rPr lang="fi-FI">
                <a:sym typeface="Wingdings" panose="05000000000000000000" pitchFamily="2" charset="2"/>
              </a:rPr>
              <a:t> tai Mentimeter, joissa vastaukset kirjoitetaan anonyymisti. Kouluttajan kannattaa tehdä alustalle jo valmiiksi otsikko ”Paloilmoitin ja vastuuhenkilön rooli”, minkä ympärille koulutettavat kirjoittavat vastauksiaan.</a:t>
            </a:r>
          </a:p>
          <a:p>
            <a:endParaRPr lang="fi-FI">
              <a:sym typeface="Wingdings" panose="05000000000000000000" pitchFamily="2" charset="2"/>
            </a:endParaRPr>
          </a:p>
          <a:p>
            <a:r>
              <a:rPr lang="fi-FI">
                <a:sym typeface="Wingdings" panose="05000000000000000000" pitchFamily="2" charset="2"/>
              </a:rPr>
              <a:t>Käyttöohje </a:t>
            </a:r>
            <a:r>
              <a:rPr lang="fi-FI" err="1">
                <a:sym typeface="Wingdings" panose="05000000000000000000" pitchFamily="2" charset="2"/>
              </a:rPr>
              <a:t>Flingaan</a:t>
            </a:r>
            <a:r>
              <a:rPr lang="fi-FI">
                <a:sym typeface="Wingdings" panose="05000000000000000000" pitchFamily="2" charset="2"/>
              </a:rPr>
              <a:t>: https://www.helsinki.fi/en/unitube/video/d4bb1551-b20e-44c9-a00c-42c090e65ce5 </a:t>
            </a:r>
            <a:endParaRPr lang="fi-FI"/>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7</a:t>
            </a:fld>
            <a:endParaRPr lang="fi-FI"/>
          </a:p>
        </p:txBody>
      </p:sp>
    </p:spTree>
    <p:extLst>
      <p:ext uri="{BB962C8B-B14F-4D97-AF65-F5344CB8AC3E}">
        <p14:creationId xmlns:p14="http://schemas.microsoft.com/office/powerpoint/2010/main" val="3228074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a:latin typeface="Roboto" panose="02000000000000000000" pitchFamily="2" charset="0"/>
                <a:ea typeface="Calibri" panose="020F0502020204030204" pitchFamily="34" charset="0"/>
                <a:cs typeface="Arial" panose="020B0604020202020204" pitchFamily="34" charset="0"/>
              </a:rPr>
              <a:t>T3: </a:t>
            </a:r>
            <a:r>
              <a:rPr lang="fi-FI" sz="1200" b="1" u="sng">
                <a:effectLst/>
                <a:latin typeface="Roboto" panose="02000000000000000000" pitchFamily="2" charset="0"/>
                <a:ea typeface="Calibri" panose="020F0502020204030204" pitchFamily="34" charset="0"/>
                <a:cs typeface="Arial" panose="020B0604020202020204" pitchFamily="34" charset="0"/>
              </a:rPr>
              <a:t>Selittää paloilmaisimen toimintaperiaatteen</a:t>
            </a:r>
            <a:br>
              <a:rPr lang="fi-FI" sz="1400" b="1">
                <a:effectLst/>
                <a:latin typeface="Roboto" panose="02000000000000000000" pitchFamily="2" charset="0"/>
                <a:ea typeface="Calibri" panose="020F0502020204030204" pitchFamily="34" charset="0"/>
                <a:cs typeface="Arial" panose="020B0604020202020204" pitchFamily="34" charset="0"/>
              </a:rPr>
            </a:br>
            <a:r>
              <a:rPr lang="fi-FI" sz="1400" b="1">
                <a:effectLst/>
                <a:latin typeface="Roboto" panose="02000000000000000000" pitchFamily="2" charset="0"/>
                <a:ea typeface="Calibri" panose="020F0502020204030204" pitchFamily="34" charset="0"/>
                <a:cs typeface="Arial" panose="020B0604020202020204" pitchFamily="34" charset="0"/>
              </a:rPr>
              <a:t>S3: </a:t>
            </a:r>
            <a:r>
              <a:rPr lang="fi-FI" sz="1200">
                <a:effectLst/>
                <a:latin typeface="Roboto" panose="02000000000000000000" pitchFamily="2" charset="0"/>
                <a:ea typeface="Calibri" panose="020F0502020204030204" pitchFamily="34" charset="0"/>
                <a:cs typeface="Arial" panose="020B0604020202020204" pitchFamily="34" charset="0"/>
              </a:rPr>
              <a:t>Perusteet: Ilmaisintyypit ja erot</a:t>
            </a:r>
          </a:p>
          <a:p>
            <a:endParaRPr lang="fi-FI"/>
          </a:p>
          <a:p>
            <a:r>
              <a:rPr lang="fi-FI" sz="1200">
                <a:effectLst/>
                <a:latin typeface="Roboto" panose="02000000000000000000" pitchFamily="2" charset="0"/>
                <a:cs typeface="Arial" panose="020B0604020202020204" pitchFamily="34" charset="0"/>
              </a:rPr>
              <a:t>Lisätietoa: </a:t>
            </a:r>
          </a:p>
          <a:p>
            <a:r>
              <a:rPr lang="fi-FI" sz="1200" b="1" i="0">
                <a:effectLst/>
                <a:latin typeface="Arial" panose="020B0604020202020204" pitchFamily="34" charset="0"/>
              </a:rPr>
              <a:t>Ilmaisimia on eri tyyppisiä</a:t>
            </a:r>
            <a:r>
              <a:rPr lang="fi-FI" sz="1200" b="0" i="0">
                <a:effectLst/>
                <a:latin typeface="Arial" panose="020B0604020202020204" pitchFamily="34" charset="0"/>
              </a:rPr>
              <a:t> kuten savu-, lämpö- ja yhdistelmäilmaisimet. Lisäksi on erikoisilmaisimia kuten linja-, liekki-, ja näytteenottoilmaisimet. </a:t>
            </a:r>
            <a:r>
              <a:rPr lang="fi-FI">
                <a:latin typeface="+mn-lt"/>
                <a:cs typeface="+mn-cs"/>
              </a:rPr>
              <a:t>Erikoisilmaisimien valinta tarvitsee aina kohdekohtaisen arvioinnin ennen hankintapäätöstä. </a:t>
            </a:r>
            <a:r>
              <a:rPr lang="fi-FI" sz="1200" b="0" i="0">
                <a:effectLst/>
                <a:latin typeface="Arial" panose="020B0604020202020204" pitchFamily="34" charset="0"/>
              </a:rPr>
              <a:t>Ilmaisimet ovat EN54 standardin mukaisia tuotteita. Ilmaisimet voidaan ryhmitellä toimintatapansa mukaan riippuen siitä, minkälaiseen fysikaaliseen ja/tai kemialliseen ilmiöön ne reagoivat.</a:t>
            </a:r>
          </a:p>
          <a:p>
            <a:endParaRPr lang="fi-FI" sz="1200" b="0" i="0">
              <a:effectLst/>
              <a:latin typeface="Arial" panose="020B0604020202020204" pitchFamily="34" charset="0"/>
            </a:endParaRPr>
          </a:p>
          <a:p>
            <a:pPr>
              <a:lnSpc>
                <a:spcPct val="90000"/>
              </a:lnSpc>
              <a:spcBef>
                <a:spcPct val="20000"/>
              </a:spcBef>
            </a:pPr>
            <a:r>
              <a:rPr lang="fi-FI">
                <a:latin typeface="+mn-lt"/>
                <a:cs typeface="+mn-cs"/>
              </a:rPr>
              <a:t>Jos edellä mainitut ilmaisinvaihtoehdot eivät sovellu käyttöolosuhteisiin, ovat vaihtoehtona vielä erikoisilmaisimet. Erikoisilmaisimien valinta tarvitsee aina kohdekohtaisen arvioinnin ennen hankintapäätöstä. Ilmaisimen asentamisessa on otettava huomioon sen käyttö, sijaintipaikka ja -paikan olosuhteet</a:t>
            </a:r>
          </a:p>
          <a:p>
            <a:pPr indent="-228600">
              <a:lnSpc>
                <a:spcPct val="90000"/>
              </a:lnSpc>
              <a:spcBef>
                <a:spcPct val="20000"/>
              </a:spcBef>
              <a:buFont typeface="Arial" panose="020B0604020202020204" pitchFamily="34" charset="0"/>
              <a:buChar char="•"/>
            </a:pPr>
            <a:endParaRPr lang="fi-FI" altLang="en-US" b="1">
              <a:latin typeface="+mn-lt"/>
              <a:cs typeface="+mn-cs"/>
            </a:endParaRPr>
          </a:p>
          <a:p>
            <a:pPr>
              <a:lnSpc>
                <a:spcPct val="90000"/>
              </a:lnSpc>
              <a:spcBef>
                <a:spcPct val="20000"/>
              </a:spcBef>
            </a:pPr>
            <a:r>
              <a:rPr lang="fi-FI" altLang="en-US" b="1">
                <a:latin typeface="+mn-lt"/>
                <a:cs typeface="+mn-cs"/>
              </a:rPr>
              <a:t>Monikriteeri-ilmaisimien</a:t>
            </a:r>
            <a:r>
              <a:rPr lang="fi-FI" altLang="en-US">
                <a:latin typeface="+mn-lt"/>
                <a:cs typeface="+mn-cs"/>
              </a:rPr>
              <a:t> (savu/lämpö, savu/lämpö/liekki) käytöllä pystytään paremmin erottamaan erheelliset ilmoitukset. </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Liekki-ilmaisimien</a:t>
            </a:r>
            <a:r>
              <a:rPr lang="fi-FI" altLang="en-US">
                <a:latin typeface="+mn-lt"/>
                <a:cs typeface="+mn-cs"/>
              </a:rPr>
              <a:t> käyttö ulkotiloissa ja hyvin korkeakattoisissa tiloissa, joihin lämpö- ja savuilmaisimet eivät sovellu.</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Kaasuilmaisimien</a:t>
            </a:r>
            <a:r>
              <a:rPr lang="fi-FI" altLang="en-US">
                <a:latin typeface="+mn-lt"/>
                <a:cs typeface="+mn-cs"/>
              </a:rPr>
              <a:t> (CO, CO</a:t>
            </a:r>
            <a:r>
              <a:rPr lang="fi-FI" altLang="en-US" baseline="-25000">
                <a:latin typeface="+mn-lt"/>
                <a:cs typeface="+mn-cs"/>
              </a:rPr>
              <a:t>2 </a:t>
            </a:r>
            <a:r>
              <a:rPr lang="fi-FI" altLang="en-US">
                <a:latin typeface="+mn-lt"/>
                <a:cs typeface="+mn-cs"/>
              </a:rPr>
              <a:t>, NH</a:t>
            </a:r>
            <a:r>
              <a:rPr lang="fi-FI" altLang="en-US" baseline="-25000">
                <a:latin typeface="+mn-lt"/>
                <a:cs typeface="+mn-cs"/>
              </a:rPr>
              <a:t>3 </a:t>
            </a:r>
            <a:r>
              <a:rPr lang="fi-FI" altLang="en-US">
                <a:latin typeface="+mn-lt"/>
                <a:cs typeface="+mn-cs"/>
              </a:rPr>
              <a:t>) käyttö yleistyy palon ilmaisussa.</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Näytteenottoilmaisimia</a:t>
            </a:r>
            <a:r>
              <a:rPr lang="fi-FI" altLang="en-US">
                <a:latin typeface="+mn-lt"/>
                <a:cs typeface="+mn-cs"/>
              </a:rPr>
              <a:t> käytetään usein laitetilojen ja keskusten suojaukseen.</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Linjailmaisimia</a:t>
            </a:r>
            <a:r>
              <a:rPr lang="fi-FI" altLang="en-US">
                <a:latin typeface="+mn-lt"/>
                <a:cs typeface="+mn-cs"/>
              </a:rPr>
              <a:t> käytetään korkeissa tiloissa.</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26</a:t>
            </a:fld>
            <a:endParaRPr lang="fi-FI"/>
          </a:p>
        </p:txBody>
      </p:sp>
    </p:spTree>
    <p:extLst>
      <p:ext uri="{BB962C8B-B14F-4D97-AF65-F5344CB8AC3E}">
        <p14:creationId xmlns:p14="http://schemas.microsoft.com/office/powerpoint/2010/main" val="3379178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a:latin typeface="Roboto" panose="02000000000000000000" pitchFamily="2" charset="0"/>
                <a:ea typeface="Calibri" panose="020F0502020204030204" pitchFamily="34" charset="0"/>
                <a:cs typeface="Arial" panose="020B0604020202020204" pitchFamily="34" charset="0"/>
              </a:rPr>
              <a:t>T3: </a:t>
            </a:r>
            <a:r>
              <a:rPr lang="fi-FI" sz="1200" b="1" u="sng">
                <a:effectLst/>
                <a:latin typeface="Roboto" panose="02000000000000000000" pitchFamily="2" charset="0"/>
                <a:ea typeface="Calibri" panose="020F0502020204030204" pitchFamily="34" charset="0"/>
                <a:cs typeface="Arial" panose="020B0604020202020204" pitchFamily="34" charset="0"/>
              </a:rPr>
              <a:t>Selittää paloilmaisimen toimintaperiaatteen</a:t>
            </a:r>
            <a:br>
              <a:rPr lang="fi-FI" sz="1400" b="1">
                <a:effectLst/>
                <a:latin typeface="Roboto" panose="02000000000000000000" pitchFamily="2" charset="0"/>
                <a:ea typeface="Calibri" panose="020F0502020204030204" pitchFamily="34" charset="0"/>
                <a:cs typeface="Arial" panose="020B0604020202020204" pitchFamily="34" charset="0"/>
              </a:rPr>
            </a:br>
            <a:r>
              <a:rPr lang="fi-FI" sz="1400" b="1">
                <a:effectLst/>
                <a:latin typeface="Roboto" panose="02000000000000000000" pitchFamily="2" charset="0"/>
                <a:ea typeface="Calibri" panose="020F0502020204030204" pitchFamily="34" charset="0"/>
                <a:cs typeface="Arial" panose="020B0604020202020204" pitchFamily="34" charset="0"/>
              </a:rPr>
              <a:t>S3: </a:t>
            </a:r>
            <a:r>
              <a:rPr lang="fi-FI" sz="1200">
                <a:effectLst/>
                <a:latin typeface="Roboto" panose="02000000000000000000" pitchFamily="2" charset="0"/>
                <a:ea typeface="Calibri" panose="020F0502020204030204" pitchFamily="34" charset="0"/>
                <a:cs typeface="Arial" panose="020B0604020202020204" pitchFamily="34" charset="0"/>
              </a:rPr>
              <a:t>Perusteet: Ilmaisintyypit ja erot</a:t>
            </a:r>
          </a:p>
          <a:p>
            <a:endParaRPr lang="fi-FI"/>
          </a:p>
          <a:p>
            <a:r>
              <a:rPr lang="fi-FI" sz="1200">
                <a:effectLst/>
                <a:latin typeface="Roboto" panose="02000000000000000000" pitchFamily="2" charset="0"/>
                <a:cs typeface="Arial" panose="020B0604020202020204" pitchFamily="34" charset="0"/>
              </a:rPr>
              <a:t>Lisätietoa: </a:t>
            </a:r>
          </a:p>
          <a:p>
            <a:r>
              <a:rPr lang="fi-FI" sz="1200" b="1" i="0">
                <a:effectLst/>
                <a:latin typeface="Arial" panose="020B0604020202020204" pitchFamily="34" charset="0"/>
              </a:rPr>
              <a:t>Ilmaisimia on eri tyyppisiä</a:t>
            </a:r>
            <a:r>
              <a:rPr lang="fi-FI" sz="1200" b="0" i="0">
                <a:effectLst/>
                <a:latin typeface="Arial" panose="020B0604020202020204" pitchFamily="34" charset="0"/>
              </a:rPr>
              <a:t> kuten savu-, lämpö- ja yhdistelmäilmaisimet. Lisäksi on erikoisilmaisimia kuten linja-, liekki-, ja näytteenottoilmaisimet. </a:t>
            </a:r>
            <a:r>
              <a:rPr lang="fi-FI">
                <a:latin typeface="+mn-lt"/>
                <a:cs typeface="+mn-cs"/>
              </a:rPr>
              <a:t>Erikoisilmaisimien valinta tarvitsee aina kohdekohtaisen arvioinnin ennen hankintapäätöstä. </a:t>
            </a:r>
            <a:r>
              <a:rPr lang="fi-FI" sz="1200" b="0" i="0">
                <a:effectLst/>
                <a:latin typeface="Arial" panose="020B0604020202020204" pitchFamily="34" charset="0"/>
              </a:rPr>
              <a:t>Ilmaisimet ovat EN54 standardin mukaisia tuotteita. Ilmaisimet voidaan ryhmitellä toimintatapansa mukaan riippuen siitä, minkälaiseen fysikaaliseen ja/tai kemialliseen ilmiöön ne reagoivat.</a:t>
            </a:r>
          </a:p>
          <a:p>
            <a:endParaRPr lang="fi-FI" sz="1200" b="0" i="0">
              <a:effectLst/>
              <a:latin typeface="Arial" panose="020B0604020202020204" pitchFamily="34" charset="0"/>
            </a:endParaRPr>
          </a:p>
          <a:p>
            <a:pPr>
              <a:lnSpc>
                <a:spcPct val="90000"/>
              </a:lnSpc>
              <a:spcBef>
                <a:spcPct val="20000"/>
              </a:spcBef>
            </a:pPr>
            <a:r>
              <a:rPr lang="fi-FI">
                <a:latin typeface="+mn-lt"/>
                <a:cs typeface="+mn-cs"/>
              </a:rPr>
              <a:t>Jos edellä mainitut ilmaisinvaihtoehdot eivät sovellu käyttöolosuhteisiin, ovat vaihtoehtona vielä erikoisilmaisimet. Erikoisilmaisimien valinta tarvitsee aina kohdekohtaisen arvioinnin ennen hankintapäätöstä. Ilmaisimen asentamisessa on otettava huomioon sen käyttö, sijaintipaikka ja -paikan olosuhteet</a:t>
            </a:r>
          </a:p>
          <a:p>
            <a:pPr indent="-228600">
              <a:lnSpc>
                <a:spcPct val="90000"/>
              </a:lnSpc>
              <a:spcBef>
                <a:spcPct val="20000"/>
              </a:spcBef>
              <a:buFont typeface="Arial" panose="020B0604020202020204" pitchFamily="34" charset="0"/>
              <a:buChar char="•"/>
            </a:pPr>
            <a:endParaRPr lang="fi-FI" altLang="en-US" b="1">
              <a:latin typeface="+mn-lt"/>
              <a:cs typeface="+mn-cs"/>
            </a:endParaRPr>
          </a:p>
          <a:p>
            <a:pPr>
              <a:lnSpc>
                <a:spcPct val="90000"/>
              </a:lnSpc>
              <a:spcBef>
                <a:spcPct val="20000"/>
              </a:spcBef>
            </a:pPr>
            <a:r>
              <a:rPr lang="fi-FI" altLang="en-US" b="1">
                <a:latin typeface="+mn-lt"/>
                <a:cs typeface="+mn-cs"/>
              </a:rPr>
              <a:t>Monikriteeri-ilmaisimien</a:t>
            </a:r>
            <a:r>
              <a:rPr lang="fi-FI" altLang="en-US">
                <a:latin typeface="+mn-lt"/>
                <a:cs typeface="+mn-cs"/>
              </a:rPr>
              <a:t> (savu/lämpö, savu/lämpö/liekki) käytöllä pystytään paremmin erottamaan erheelliset ilmoitukset. </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Liekki-ilmaisimien</a:t>
            </a:r>
            <a:r>
              <a:rPr lang="fi-FI" altLang="en-US">
                <a:latin typeface="+mn-lt"/>
                <a:cs typeface="+mn-cs"/>
              </a:rPr>
              <a:t> käyttö ulkotiloissa ja hyvin korkeakattoisissa tiloissa, joihin lämpö- ja savuilmaisimet eivät sovellu.</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Kaasuilmaisimien</a:t>
            </a:r>
            <a:r>
              <a:rPr lang="fi-FI" altLang="en-US">
                <a:latin typeface="+mn-lt"/>
                <a:cs typeface="+mn-cs"/>
              </a:rPr>
              <a:t> (CO, CO</a:t>
            </a:r>
            <a:r>
              <a:rPr lang="fi-FI" altLang="en-US" baseline="-25000">
                <a:latin typeface="+mn-lt"/>
                <a:cs typeface="+mn-cs"/>
              </a:rPr>
              <a:t>2 </a:t>
            </a:r>
            <a:r>
              <a:rPr lang="fi-FI" altLang="en-US">
                <a:latin typeface="+mn-lt"/>
                <a:cs typeface="+mn-cs"/>
              </a:rPr>
              <a:t>, NH</a:t>
            </a:r>
            <a:r>
              <a:rPr lang="fi-FI" altLang="en-US" baseline="-25000">
                <a:latin typeface="+mn-lt"/>
                <a:cs typeface="+mn-cs"/>
              </a:rPr>
              <a:t>3 </a:t>
            </a:r>
            <a:r>
              <a:rPr lang="fi-FI" altLang="en-US">
                <a:latin typeface="+mn-lt"/>
                <a:cs typeface="+mn-cs"/>
              </a:rPr>
              <a:t>) käyttö yleistyy palon ilmaisussa.</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Näytteenottoilmaisimia</a:t>
            </a:r>
            <a:r>
              <a:rPr lang="fi-FI" altLang="en-US">
                <a:latin typeface="+mn-lt"/>
                <a:cs typeface="+mn-cs"/>
              </a:rPr>
              <a:t> käytetään usein laitetilojen ja keskusten suojaukseen.</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Linjailmaisimia</a:t>
            </a:r>
            <a:r>
              <a:rPr lang="fi-FI" altLang="en-US">
                <a:latin typeface="+mn-lt"/>
                <a:cs typeface="+mn-cs"/>
              </a:rPr>
              <a:t> käytetään korkeissa tiloissa.</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27</a:t>
            </a:fld>
            <a:endParaRPr lang="fi-FI"/>
          </a:p>
        </p:txBody>
      </p:sp>
    </p:spTree>
    <p:extLst>
      <p:ext uri="{BB962C8B-B14F-4D97-AF65-F5344CB8AC3E}">
        <p14:creationId xmlns:p14="http://schemas.microsoft.com/office/powerpoint/2010/main" val="2979158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a:latin typeface="Roboto" panose="02000000000000000000" pitchFamily="2" charset="0"/>
                <a:ea typeface="Calibri" panose="020F0502020204030204" pitchFamily="34" charset="0"/>
                <a:cs typeface="Arial" panose="020B0604020202020204" pitchFamily="34" charset="0"/>
              </a:rPr>
              <a:t>T3: </a:t>
            </a:r>
            <a:r>
              <a:rPr lang="fi-FI" sz="1200" b="1" u="sng">
                <a:effectLst/>
                <a:latin typeface="Roboto" panose="02000000000000000000" pitchFamily="2" charset="0"/>
                <a:ea typeface="Calibri" panose="020F0502020204030204" pitchFamily="34" charset="0"/>
                <a:cs typeface="Arial" panose="020B0604020202020204" pitchFamily="34" charset="0"/>
              </a:rPr>
              <a:t>Selittää paloilmaisimen toimintaperiaatteen</a:t>
            </a:r>
            <a:br>
              <a:rPr lang="fi-FI" sz="1400" b="1">
                <a:effectLst/>
                <a:latin typeface="Roboto" panose="02000000000000000000" pitchFamily="2" charset="0"/>
                <a:ea typeface="Calibri" panose="020F0502020204030204" pitchFamily="34" charset="0"/>
                <a:cs typeface="Arial" panose="020B0604020202020204" pitchFamily="34" charset="0"/>
              </a:rPr>
            </a:br>
            <a:r>
              <a:rPr lang="fi-FI" sz="1400" b="1">
                <a:effectLst/>
                <a:latin typeface="Roboto" panose="02000000000000000000" pitchFamily="2" charset="0"/>
                <a:ea typeface="Calibri" panose="020F0502020204030204" pitchFamily="34" charset="0"/>
                <a:cs typeface="Arial" panose="020B0604020202020204" pitchFamily="34" charset="0"/>
              </a:rPr>
              <a:t>S3: </a:t>
            </a:r>
            <a:r>
              <a:rPr lang="fi-FI" sz="1200">
                <a:effectLst/>
                <a:latin typeface="Roboto" panose="02000000000000000000" pitchFamily="2" charset="0"/>
                <a:ea typeface="Calibri" panose="020F0502020204030204" pitchFamily="34" charset="0"/>
                <a:cs typeface="Arial" panose="020B0604020202020204" pitchFamily="34" charset="0"/>
              </a:rPr>
              <a:t>Perusteet: Ilmaisintyypit ja erot</a:t>
            </a:r>
          </a:p>
          <a:p>
            <a:endParaRPr lang="fi-FI"/>
          </a:p>
          <a:p>
            <a:r>
              <a:rPr lang="fi-FI" sz="1200">
                <a:effectLst/>
                <a:latin typeface="Roboto" panose="02000000000000000000" pitchFamily="2" charset="0"/>
                <a:cs typeface="Arial" panose="020B0604020202020204" pitchFamily="34" charset="0"/>
              </a:rPr>
              <a:t>Lisätietoa: </a:t>
            </a:r>
          </a:p>
          <a:p>
            <a:r>
              <a:rPr lang="fi-FI" sz="1200" b="1" i="0">
                <a:effectLst/>
                <a:latin typeface="Arial" panose="020B0604020202020204" pitchFamily="34" charset="0"/>
              </a:rPr>
              <a:t>Ilmaisimia on eri tyyppisiä</a:t>
            </a:r>
            <a:r>
              <a:rPr lang="fi-FI" sz="1200" b="0" i="0">
                <a:effectLst/>
                <a:latin typeface="Arial" panose="020B0604020202020204" pitchFamily="34" charset="0"/>
              </a:rPr>
              <a:t> kuten savu-, lämpö- ja yhdistelmäilmaisimet. Lisäksi on erikoisilmaisimia kuten linja-, liekki-, ja näytteenottoilmaisimet. </a:t>
            </a:r>
            <a:r>
              <a:rPr lang="fi-FI">
                <a:latin typeface="+mn-lt"/>
                <a:cs typeface="+mn-cs"/>
              </a:rPr>
              <a:t>Erikoisilmaisimien valinta tarvitsee aina kohdekohtaisen arvioinnin ennen hankintapäätöstä. </a:t>
            </a:r>
            <a:r>
              <a:rPr lang="fi-FI" sz="1200" b="0" i="0">
                <a:effectLst/>
                <a:latin typeface="Arial" panose="020B0604020202020204" pitchFamily="34" charset="0"/>
              </a:rPr>
              <a:t>Ilmaisimet ovat EN54 standardin mukaisia tuotteita. Ilmaisimet voidaan ryhmitellä toimintatapansa mukaan riippuen siitä, minkälaiseen fysikaaliseen ja/tai kemialliseen ilmiöön ne reagoivat.</a:t>
            </a:r>
          </a:p>
          <a:p>
            <a:endParaRPr lang="fi-FI" sz="1200" b="0" i="0">
              <a:effectLst/>
              <a:latin typeface="Arial" panose="020B0604020202020204" pitchFamily="34" charset="0"/>
            </a:endParaRPr>
          </a:p>
          <a:p>
            <a:pPr>
              <a:lnSpc>
                <a:spcPct val="90000"/>
              </a:lnSpc>
              <a:spcBef>
                <a:spcPct val="20000"/>
              </a:spcBef>
            </a:pPr>
            <a:r>
              <a:rPr lang="fi-FI">
                <a:latin typeface="+mn-lt"/>
                <a:cs typeface="+mn-cs"/>
              </a:rPr>
              <a:t>Jos edellä mainitut ilmaisinvaihtoehdot eivät sovellu käyttöolosuhteisiin, ovat vaihtoehtona vielä erikoisilmaisimet. Erikoisilmaisimien valinta tarvitsee aina kohdekohtaisen arvioinnin ennen hankintapäätöstä. Ilmaisimen asentamisessa on otettava huomioon sen käyttö, sijaintipaikka ja -paikan olosuhteet</a:t>
            </a:r>
          </a:p>
          <a:p>
            <a:pPr indent="-228600">
              <a:lnSpc>
                <a:spcPct val="90000"/>
              </a:lnSpc>
              <a:spcBef>
                <a:spcPct val="20000"/>
              </a:spcBef>
              <a:buFont typeface="Arial" panose="020B0604020202020204" pitchFamily="34" charset="0"/>
              <a:buChar char="•"/>
            </a:pPr>
            <a:endParaRPr lang="fi-FI" altLang="en-US" b="1">
              <a:latin typeface="+mn-lt"/>
              <a:cs typeface="+mn-cs"/>
            </a:endParaRPr>
          </a:p>
          <a:p>
            <a:pPr>
              <a:lnSpc>
                <a:spcPct val="90000"/>
              </a:lnSpc>
              <a:spcBef>
                <a:spcPct val="20000"/>
              </a:spcBef>
            </a:pPr>
            <a:r>
              <a:rPr lang="fi-FI" altLang="en-US" b="1">
                <a:latin typeface="+mn-lt"/>
                <a:cs typeface="+mn-cs"/>
              </a:rPr>
              <a:t>Monikriteeri-ilmaisimien</a:t>
            </a:r>
            <a:r>
              <a:rPr lang="fi-FI" altLang="en-US">
                <a:latin typeface="+mn-lt"/>
                <a:cs typeface="+mn-cs"/>
              </a:rPr>
              <a:t> (savu/lämpö, savu/lämpö/liekki) käytöllä pystytään paremmin erottamaan erheelliset ilmoitukset. </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Liekki-ilmaisimien</a:t>
            </a:r>
            <a:r>
              <a:rPr lang="fi-FI" altLang="en-US">
                <a:latin typeface="+mn-lt"/>
                <a:cs typeface="+mn-cs"/>
              </a:rPr>
              <a:t> käyttö ulkotiloissa ja hyvin korkeakattoisissa tiloissa, joihin lämpö- ja savuilmaisimet eivät sovellu.</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Kaasuilmaisimien</a:t>
            </a:r>
            <a:r>
              <a:rPr lang="fi-FI" altLang="en-US">
                <a:latin typeface="+mn-lt"/>
                <a:cs typeface="+mn-cs"/>
              </a:rPr>
              <a:t> (CO, CO</a:t>
            </a:r>
            <a:r>
              <a:rPr lang="fi-FI" altLang="en-US" baseline="-25000">
                <a:latin typeface="+mn-lt"/>
                <a:cs typeface="+mn-cs"/>
              </a:rPr>
              <a:t>2 </a:t>
            </a:r>
            <a:r>
              <a:rPr lang="fi-FI" altLang="en-US">
                <a:latin typeface="+mn-lt"/>
                <a:cs typeface="+mn-cs"/>
              </a:rPr>
              <a:t>, NH</a:t>
            </a:r>
            <a:r>
              <a:rPr lang="fi-FI" altLang="en-US" baseline="-25000">
                <a:latin typeface="+mn-lt"/>
                <a:cs typeface="+mn-cs"/>
              </a:rPr>
              <a:t>3 </a:t>
            </a:r>
            <a:r>
              <a:rPr lang="fi-FI" altLang="en-US">
                <a:latin typeface="+mn-lt"/>
                <a:cs typeface="+mn-cs"/>
              </a:rPr>
              <a:t>) käyttö yleistyy palon ilmaisussa.</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Näytteenottoilmaisimia</a:t>
            </a:r>
            <a:r>
              <a:rPr lang="fi-FI" altLang="en-US">
                <a:latin typeface="+mn-lt"/>
                <a:cs typeface="+mn-cs"/>
              </a:rPr>
              <a:t> käytetään usein laitetilojen ja keskusten suojaukseen.</a:t>
            </a:r>
          </a:p>
          <a:p>
            <a:pPr>
              <a:lnSpc>
                <a:spcPct val="90000"/>
              </a:lnSpc>
              <a:spcBef>
                <a:spcPct val="20000"/>
              </a:spcBef>
            </a:pPr>
            <a:endParaRPr lang="fi-FI" altLang="en-US" b="1">
              <a:latin typeface="+mn-lt"/>
              <a:cs typeface="+mn-cs"/>
            </a:endParaRPr>
          </a:p>
          <a:p>
            <a:pPr>
              <a:lnSpc>
                <a:spcPct val="90000"/>
              </a:lnSpc>
              <a:spcBef>
                <a:spcPct val="20000"/>
              </a:spcBef>
            </a:pPr>
            <a:r>
              <a:rPr lang="fi-FI" altLang="en-US" b="1">
                <a:latin typeface="+mn-lt"/>
                <a:cs typeface="+mn-cs"/>
              </a:rPr>
              <a:t>Linjailmaisimia</a:t>
            </a:r>
            <a:r>
              <a:rPr lang="fi-FI" altLang="en-US">
                <a:latin typeface="+mn-lt"/>
                <a:cs typeface="+mn-cs"/>
              </a:rPr>
              <a:t> käytetään korkeissa tiloissa.</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28</a:t>
            </a:fld>
            <a:endParaRPr lang="fi-FI"/>
          </a:p>
        </p:txBody>
      </p:sp>
    </p:spTree>
    <p:extLst>
      <p:ext uri="{BB962C8B-B14F-4D97-AF65-F5344CB8AC3E}">
        <p14:creationId xmlns:p14="http://schemas.microsoft.com/office/powerpoint/2010/main" val="667518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defRPr/>
            </a:pPr>
            <a:r>
              <a:rPr lang="fi-FI">
                <a:latin typeface="Roboto"/>
                <a:ea typeface="Roboto"/>
                <a:cs typeface="Roboto"/>
              </a:rPr>
              <a:t>Kaasuilmaisimia:</a:t>
            </a:r>
          </a:p>
          <a:p>
            <a:pPr marL="628650" lvl="1" indent="-171450">
              <a:buFont typeface="Courier New"/>
              <a:buChar char="o"/>
              <a:defRPr/>
            </a:pPr>
            <a:r>
              <a:rPr lang="fi-FI">
                <a:latin typeface="Calibri"/>
                <a:ea typeface="Roboto"/>
                <a:cs typeface="Calibri"/>
              </a:rPr>
              <a:t>CO</a:t>
            </a:r>
            <a:r>
              <a:rPr lang="fi-FI">
                <a:ea typeface="Roboto"/>
              </a:rPr>
              <a:t> hiilimonoksidi</a:t>
            </a:r>
            <a:endParaRPr lang="fi-FI">
              <a:latin typeface="Roboto"/>
              <a:ea typeface="Roboto"/>
              <a:cs typeface="Roboto"/>
            </a:endParaRPr>
          </a:p>
          <a:p>
            <a:pPr marL="628650" lvl="1" indent="-171450">
              <a:buFont typeface="Courier New"/>
              <a:buChar char="o"/>
              <a:defRPr/>
            </a:pPr>
            <a:r>
              <a:rPr lang="fi-FI"/>
              <a:t>CO2 hiilidioksidi</a:t>
            </a:r>
            <a:endParaRPr lang="fi-FI">
              <a:latin typeface="Roboto"/>
              <a:ea typeface="Roboto"/>
              <a:cs typeface="Roboto"/>
            </a:endParaRPr>
          </a:p>
          <a:p>
            <a:pPr marL="628650" lvl="1" indent="-171450">
              <a:buFont typeface="Courier New"/>
              <a:buChar char="o"/>
              <a:defRPr/>
            </a:pPr>
            <a:r>
              <a:rPr lang="fi-FI"/>
              <a:t>NH3</a:t>
            </a:r>
            <a:r>
              <a:rPr lang="fi-FI">
                <a:latin typeface="Roboto"/>
                <a:ea typeface="Roboto"/>
                <a:cs typeface="Roboto"/>
              </a:rPr>
              <a:t> (=ammoniakki) ei ole vielä kovin yleisesti käytössä</a:t>
            </a:r>
          </a:p>
        </p:txBody>
      </p:sp>
      <p:sp>
        <p:nvSpPr>
          <p:cNvPr id="4" name="Dian numeron paikkamerkki 3"/>
          <p:cNvSpPr>
            <a:spLocks noGrp="1"/>
          </p:cNvSpPr>
          <p:nvPr>
            <p:ph type="sldNum" sz="quarter" idx="5"/>
          </p:nvPr>
        </p:nvSpPr>
        <p:spPr/>
        <p:txBody>
          <a:bodyPr/>
          <a:lstStyle/>
          <a:p>
            <a:fld id="{706850AC-8C58-4DE2-B2AF-C9DD4AE9D197}" type="slidenum">
              <a:rPr lang="fi-FI" smtClean="0"/>
              <a:t>29</a:t>
            </a:fld>
            <a:endParaRPr lang="fi-FI"/>
          </a:p>
        </p:txBody>
      </p:sp>
    </p:spTree>
    <p:extLst>
      <p:ext uri="{BB962C8B-B14F-4D97-AF65-F5344CB8AC3E}">
        <p14:creationId xmlns:p14="http://schemas.microsoft.com/office/powerpoint/2010/main" val="3255177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Vertaillaan erilaisten ilmaisimien vahvuuksia sekä heikkouksia. </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31</a:t>
            </a:fld>
            <a:endParaRPr lang="fi-FI"/>
          </a:p>
        </p:txBody>
      </p:sp>
    </p:spTree>
    <p:extLst>
      <p:ext uri="{BB962C8B-B14F-4D97-AF65-F5344CB8AC3E}">
        <p14:creationId xmlns:p14="http://schemas.microsoft.com/office/powerpoint/2010/main" val="1639412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90000"/>
              </a:lnSpc>
              <a:spcBef>
                <a:spcPts val="1000"/>
              </a:spcBef>
              <a:defRPr/>
            </a:pPr>
            <a:r>
              <a:rPr lang="fi-FI" b="1"/>
              <a:t>ST1 Ohjeesta </a:t>
            </a:r>
            <a:endParaRPr lang="en-US"/>
          </a:p>
          <a:p>
            <a:pPr marL="171450" indent="-171450">
              <a:lnSpc>
                <a:spcPct val="90000"/>
              </a:lnSpc>
              <a:spcBef>
                <a:spcPts val="1000"/>
              </a:spcBef>
              <a:buFont typeface="Arial"/>
              <a:buChar char="•"/>
              <a:defRPr/>
            </a:pPr>
            <a:r>
              <a:rPr lang="fi-FI"/>
              <a:t>Jos savuilmaisin tai monikriteeritekniikkaa käyttävä yhdistelmäilmaisin ei sovellu käyttöpaikkaan, vaihtoehtona on erikoisilmaisin, joka soveltuu parhaiten käyttö- ja sijaintipaikan olosuhteisiin. </a:t>
            </a:r>
            <a:endParaRPr lang="en-US"/>
          </a:p>
          <a:p>
            <a:pPr marL="171450" indent="-171450">
              <a:lnSpc>
                <a:spcPct val="90000"/>
              </a:lnSpc>
              <a:spcBef>
                <a:spcPts val="1000"/>
              </a:spcBef>
              <a:buFont typeface="Arial"/>
              <a:buChar char="•"/>
              <a:defRPr/>
            </a:pPr>
            <a:r>
              <a:rPr lang="fi-FI"/>
              <a:t>Ilmaisimia valittaessa tulee ottaa huomioon laitetoimittajan suositukset ja ohjeet oikean ilmaisintyypin valitsemiseksi. Asennettaville ilmaisimille tulee asettaa käyttöpaikkaan sopivat toimintaparametrit laitetoimittajan ohjeiden, käyttöpaikan olosuhteiden ja vastaavista käyttöpaikoista saatujen kokemusten perusteella.</a:t>
            </a:r>
            <a:endParaRPr lang="en-US"/>
          </a:p>
          <a:p>
            <a:pPr marL="171450" indent="-171450">
              <a:lnSpc>
                <a:spcPct val="90000"/>
              </a:lnSpc>
              <a:spcBef>
                <a:spcPts val="1000"/>
              </a:spcBef>
              <a:buFont typeface="Arial"/>
              <a:buChar char="•"/>
              <a:defRPr/>
            </a:pPr>
            <a:r>
              <a:rPr lang="fi-FI"/>
              <a:t>Jos valvottavassa tilassa esiintyy esim. savua, kaasuja tai pölyä, jotka saattaisivat aiheuttaa erheellisen ilmoituksen, on harkittava yhdistelmäilmaisinta monikriteeriominaisuudella, tai erikoisilmaisimien käyttämistä tilan valvontaan. </a:t>
            </a:r>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32</a:t>
            </a:fld>
            <a:endParaRPr lang="fi-FI"/>
          </a:p>
        </p:txBody>
      </p:sp>
    </p:spTree>
    <p:extLst>
      <p:ext uri="{BB962C8B-B14F-4D97-AF65-F5344CB8AC3E}">
        <p14:creationId xmlns:p14="http://schemas.microsoft.com/office/powerpoint/2010/main" val="210843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cs typeface="Calibri"/>
            </a:endParaRP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33</a:t>
            </a:fld>
            <a:endParaRPr lang="fi-FI"/>
          </a:p>
        </p:txBody>
      </p:sp>
    </p:spTree>
    <p:extLst>
      <p:ext uri="{BB962C8B-B14F-4D97-AF65-F5344CB8AC3E}">
        <p14:creationId xmlns:p14="http://schemas.microsoft.com/office/powerpoint/2010/main" val="3207601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cs typeface="Calibri"/>
            </a:endParaRP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34</a:t>
            </a:fld>
            <a:endParaRPr lang="fi-FI"/>
          </a:p>
        </p:txBody>
      </p:sp>
    </p:spTree>
    <p:extLst>
      <p:ext uri="{BB962C8B-B14F-4D97-AF65-F5344CB8AC3E}">
        <p14:creationId xmlns:p14="http://schemas.microsoft.com/office/powerpoint/2010/main" val="327922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cs typeface="Calibri"/>
            </a:endParaRP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35</a:t>
            </a:fld>
            <a:endParaRPr lang="fi-FI"/>
          </a:p>
        </p:txBody>
      </p:sp>
    </p:spTree>
    <p:extLst>
      <p:ext uri="{BB962C8B-B14F-4D97-AF65-F5344CB8AC3E}">
        <p14:creationId xmlns:p14="http://schemas.microsoft.com/office/powerpoint/2010/main" val="1166955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Tauon jälkeen käydään yhteistä keskustelua koulutettavien havainnoista ja pohdinnoista.</a:t>
            </a:r>
          </a:p>
        </p:txBody>
      </p:sp>
      <p:sp>
        <p:nvSpPr>
          <p:cNvPr id="4" name="Dian numeron paikkamerkki 3"/>
          <p:cNvSpPr>
            <a:spLocks noGrp="1"/>
          </p:cNvSpPr>
          <p:nvPr>
            <p:ph type="sldNum" sz="quarter" idx="5"/>
          </p:nvPr>
        </p:nvSpPr>
        <p:spPr/>
        <p:txBody>
          <a:bodyPr/>
          <a:lstStyle/>
          <a:p>
            <a:fld id="{706850AC-8C58-4DE2-B2AF-C9DD4AE9D197}" type="slidenum">
              <a:rPr lang="fi-FI" smtClean="0"/>
              <a:t>36</a:t>
            </a:fld>
            <a:endParaRPr lang="fi-FI"/>
          </a:p>
        </p:txBody>
      </p:sp>
    </p:spTree>
    <p:extLst>
      <p:ext uri="{BB962C8B-B14F-4D97-AF65-F5344CB8AC3E}">
        <p14:creationId xmlns:p14="http://schemas.microsoft.com/office/powerpoint/2010/main" val="3182755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3200"/>
              <a:t>T3: </a:t>
            </a:r>
            <a:r>
              <a:rPr lang="fi-FI" sz="1600">
                <a:effectLst/>
                <a:latin typeface="Roboto"/>
                <a:ea typeface="Calibri" panose="020F0502020204030204" pitchFamily="34" charset="0"/>
                <a:cs typeface="Roboto"/>
              </a:rPr>
              <a:t>Selittää paloilmoitinlaitteen toimintaperiaatteen</a:t>
            </a:r>
            <a:br>
              <a:rPr lang="fi-FI" sz="1600">
                <a:latin typeface="Roboto" panose="02000000000000000000" pitchFamily="2" charset="0"/>
                <a:ea typeface="Calibri" panose="020F0502020204030204" pitchFamily="34" charset="0"/>
                <a:cs typeface="Roboto"/>
              </a:rPr>
            </a:br>
            <a:r>
              <a:rPr lang="fi-FI" sz="1600">
                <a:latin typeface="Roboto"/>
                <a:ea typeface="Calibri" panose="020F0502020204030204" pitchFamily="34" charset="0"/>
                <a:cs typeface="Roboto"/>
              </a:rPr>
              <a:t>	3.1 </a:t>
            </a:r>
            <a:r>
              <a:rPr lang="fi-FI" sz="1600">
                <a:effectLst/>
                <a:latin typeface="Roboto"/>
                <a:ea typeface="Calibri" panose="020F0502020204030204" pitchFamily="34" charset="0"/>
                <a:cs typeface="Roboto"/>
              </a:rPr>
              <a:t>Selittää paloilmoitinkeskuksen toimintaperiaatteen </a:t>
            </a:r>
            <a:br>
              <a:rPr lang="fi-FI" sz="3200">
                <a:effectLst/>
                <a:latin typeface="Roboto" panose="02000000000000000000" pitchFamily="2" charset="0"/>
                <a:ea typeface="Calibri" panose="020F0502020204030204" pitchFamily="34" charset="0"/>
                <a:cs typeface="Roboto"/>
              </a:rPr>
            </a:br>
            <a:r>
              <a:rPr lang="fi-FI" sz="3200"/>
              <a:t>S1: </a:t>
            </a:r>
            <a:r>
              <a:rPr lang="fi-FI" sz="1200">
                <a:effectLst/>
                <a:latin typeface="Roboto"/>
                <a:ea typeface="Calibri" panose="020F0502020204030204" pitchFamily="34" charset="0"/>
                <a:cs typeface="Roboto"/>
              </a:rPr>
              <a:t>Perusteet: paloilmoittimen rakenne ja erot (YM848 Hätäkeskusyhteydessä vai ei)</a:t>
            </a:r>
          </a:p>
          <a:p>
            <a:endParaRPr lang="fi-FI" sz="1200">
              <a:effectLst/>
              <a:latin typeface="Roboto" panose="02000000000000000000" pitchFamily="2" charset="0"/>
              <a:cs typeface="Arial" panose="020B0604020202020204" pitchFamily="34" charset="0"/>
            </a:endParaRPr>
          </a:p>
          <a:p>
            <a:pPr marL="742950" lvl="1" indent="-285750">
              <a:lnSpc>
                <a:spcPct val="90000"/>
              </a:lnSpc>
              <a:spcBef>
                <a:spcPct val="0"/>
              </a:spcBef>
              <a:spcAft>
                <a:spcPct val="50000"/>
              </a:spcAft>
              <a:buFont typeface="Arial"/>
              <a:buChar char="•"/>
            </a:pPr>
            <a:endParaRPr lang="fi-FI">
              <a:ea typeface="Calibri" panose="020F0502020204030204"/>
              <a:cs typeface="Calibri" panose="020F0502020204030204"/>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8</a:t>
            </a:fld>
            <a:endParaRPr lang="fi-FI"/>
          </a:p>
        </p:txBody>
      </p:sp>
    </p:spTree>
    <p:extLst>
      <p:ext uri="{BB962C8B-B14F-4D97-AF65-F5344CB8AC3E}">
        <p14:creationId xmlns:p14="http://schemas.microsoft.com/office/powerpoint/2010/main" val="1190159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defRPr/>
            </a:pPr>
            <a:r>
              <a:rPr lang="fi-FI"/>
              <a:t>Pelastusviranomaisen rooli ei ole tehdä laitteistosuunnittelua. Rooli ohjaavana, jotta operatiivisen toiminnan vaatimukset tulevat huomioiduiksi</a:t>
            </a:r>
          </a:p>
        </p:txBody>
      </p:sp>
      <p:sp>
        <p:nvSpPr>
          <p:cNvPr id="4" name="Dian numeron paikkamerkki 3"/>
          <p:cNvSpPr>
            <a:spLocks noGrp="1"/>
          </p:cNvSpPr>
          <p:nvPr>
            <p:ph type="sldNum" sz="quarter" idx="5"/>
          </p:nvPr>
        </p:nvSpPr>
        <p:spPr/>
        <p:txBody>
          <a:bodyPr/>
          <a:lstStyle/>
          <a:p>
            <a:fld id="{706850AC-8C58-4DE2-B2AF-C9DD4AE9D197}" type="slidenum">
              <a:rPr lang="fi-FI" smtClean="0"/>
              <a:t>39</a:t>
            </a:fld>
            <a:endParaRPr lang="fi-FI"/>
          </a:p>
        </p:txBody>
      </p:sp>
    </p:spTree>
    <p:extLst>
      <p:ext uri="{BB962C8B-B14F-4D97-AF65-F5344CB8AC3E}">
        <p14:creationId xmlns:p14="http://schemas.microsoft.com/office/powerpoint/2010/main" val="3489434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rtl="0"/>
            <a:r>
              <a:rPr lang="fi-FI"/>
              <a:t>Savunpoisto ja savunhallinnan laitteet voivat olla yhteydessä paloilmoittimeen tai niille voi olla erilliset hallintalaitteet.</a:t>
            </a:r>
          </a:p>
          <a:p>
            <a:pPr rtl="0"/>
            <a:r>
              <a:rPr lang="fi-FI"/>
              <a:t> </a:t>
            </a:r>
          </a:p>
          <a:p>
            <a:pPr rtl="0"/>
            <a:r>
              <a:rPr lang="fi-FI" b="1">
                <a:effectLst/>
              </a:rPr>
              <a:t>Manuaalinen savunpoisto</a:t>
            </a:r>
            <a:endParaRPr lang="fi-FI">
              <a:effectLst/>
            </a:endParaRPr>
          </a:p>
          <a:p>
            <a:pPr marL="685800" rtl="0"/>
            <a:r>
              <a:rPr lang="fi-FI">
                <a:effectLst/>
              </a:rPr>
              <a:t>•Palossa syntyvän savun ja lämmön poistamiseen tarkoitettu toteutus.</a:t>
            </a:r>
          </a:p>
          <a:p>
            <a:pPr marL="685800" rtl="0"/>
            <a:r>
              <a:rPr lang="fi-FI">
                <a:effectLst/>
              </a:rPr>
              <a:t>•Käyttö ensisijaisesti pelastuslaitoksen toimenpitein (tai kohdekohtaisesti ja kohteen tuntevan koulutetun asiantuntevan henkilön toimesta)</a:t>
            </a:r>
          </a:p>
          <a:p>
            <a:pPr rtl="0"/>
            <a:r>
              <a:rPr lang="fi-FI">
                <a:effectLst/>
              </a:rPr>
              <a:t> </a:t>
            </a:r>
          </a:p>
          <a:p>
            <a:pPr rtl="0"/>
            <a:r>
              <a:rPr lang="fi-FI" b="1">
                <a:effectLst/>
              </a:rPr>
              <a:t>Automaattinen savunpoistolaitteisto</a:t>
            </a:r>
            <a:endParaRPr lang="fi-FI">
              <a:effectLst/>
            </a:endParaRPr>
          </a:p>
          <a:p>
            <a:pPr marL="685800" rtl="0"/>
            <a:r>
              <a:rPr lang="fi-FI">
                <a:effectLst/>
              </a:rPr>
              <a:t>•Palossa syntyvän savun ja lämmön poistamiseen tarkoitettu automaattisesti toimiva laitteisto.</a:t>
            </a:r>
          </a:p>
          <a:p>
            <a:pPr marL="685800" rtl="0"/>
            <a:r>
              <a:rPr lang="fi-FI">
                <a:effectLst/>
              </a:rPr>
              <a:t>•Savunpoisto voi olla itsenäinen toteutus ja tai yhteydessä paloilmoittimeen kohdekohtaisesti arvioituna</a:t>
            </a:r>
          </a:p>
          <a:p>
            <a:pPr marL="54864" rtl="0"/>
            <a:r>
              <a:rPr lang="fi-FI">
                <a:effectLst/>
              </a:rPr>
              <a:t> </a:t>
            </a:r>
          </a:p>
          <a:p>
            <a:pPr marL="54864" rtl="0"/>
            <a:r>
              <a:rPr lang="fi-FI" b="1">
                <a:effectLst/>
              </a:rPr>
              <a:t>Savunpoistojärjestelyistä neuvotellaan paikallisen pelastusviranomaisen kanssa.</a:t>
            </a:r>
            <a:endParaRPr lang="fi-FI">
              <a:effectLst/>
            </a:endParaRP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40</a:t>
            </a:fld>
            <a:endParaRPr lang="fi-FI"/>
          </a:p>
        </p:txBody>
      </p:sp>
    </p:spTree>
    <p:extLst>
      <p:ext uri="{BB962C8B-B14F-4D97-AF65-F5344CB8AC3E}">
        <p14:creationId xmlns:p14="http://schemas.microsoft.com/office/powerpoint/2010/main" val="3791091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a:solidFill>
                  <a:srgbClr val="000000"/>
                </a:solidFill>
                <a:effectLst/>
                <a:latin typeface="Calibri" panose="020F0502020204030204" pitchFamily="34" charset="0"/>
                <a:ea typeface="Calibri" panose="020F0502020204030204" pitchFamily="34" charset="0"/>
                <a:cs typeface="MyriadPro-Regular"/>
              </a:rPr>
              <a:t>Pääsääntöisesti laitteiston käyttäjä, joka tuntee laitteiston ja on perehdytetty sen käyttöön, sulkee tarvittaessa vedentulon pääsulkuventtiilistä varmistuttuaan, ettei kyseessä ole tulipalo ja mitään vaaraa ei enää ole.</a:t>
            </a:r>
            <a:endParaRPr lang="fi-FI"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a:effectLst/>
                <a:latin typeface="Calibri" panose="020F0502020204030204" pitchFamily="34" charset="0"/>
                <a:ea typeface="Calibri" panose="020F0502020204030204" pitchFamily="34" charset="0"/>
                <a:cs typeface="Times New Roman" panose="02020603050405020304" pitchFamily="18" charset="0"/>
              </a:rPr>
              <a:t>Huom! Palohälyttimet voi vaientaa, jos vaara on ohi eikä toimenpiteillä aiheuteta vaaraa (katso aiempi kohta toiminta hälytysten yhteydessä)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0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a:effectLst/>
                <a:latin typeface="Calibri" panose="020F0502020204030204" pitchFamily="34" charset="0"/>
                <a:ea typeface="Calibri" panose="020F0502020204030204" pitchFamily="34" charset="0"/>
                <a:cs typeface="Times New Roman" panose="02020603050405020304" pitchFamily="18" charset="0"/>
              </a:rPr>
              <a:t>Ennen kuin suljet sammutuslaisten veden tai paloilmoittimen hälyttimet, varmista, että:</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i-FI" sz="1000">
                <a:effectLst/>
                <a:latin typeface="Calibri" panose="020F0502020204030204" pitchFamily="34" charset="0"/>
                <a:ea typeface="Calibri" panose="020F0502020204030204" pitchFamily="34" charset="0"/>
                <a:cs typeface="Times New Roman" panose="02020603050405020304" pitchFamily="18" charset="0"/>
              </a:rPr>
              <a:t>Olet tietoinen kyseisen kohteen laitteiston ominaisuuksista ja toiminnasta ja saanut perehdytyksen</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i-FI" sz="1000">
                <a:effectLst/>
                <a:latin typeface="Calibri" panose="020F0502020204030204" pitchFamily="34" charset="0"/>
                <a:ea typeface="Calibri" panose="020F0502020204030204" pitchFamily="34" charset="0"/>
                <a:cs typeface="Times New Roman" panose="02020603050405020304" pitchFamily="18" charset="0"/>
              </a:rPr>
              <a:t>Tunnet kohteen ja sen toiminnan ja saanut kohteen perehdytyksen</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i-FI" sz="1000">
                <a:effectLst/>
                <a:latin typeface="Calibri" panose="020F0502020204030204" pitchFamily="34" charset="0"/>
                <a:ea typeface="Calibri" panose="020F0502020204030204" pitchFamily="34" charset="0"/>
                <a:cs typeface="Times New Roman" panose="02020603050405020304" pitchFamily="18" charset="0"/>
              </a:rPr>
              <a:t>Olet selvittänyt mitä on tapahtunut ja tiedä mitä olet tekemässä</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i-FI" sz="1000">
                <a:effectLst/>
                <a:latin typeface="Calibri" panose="020F0502020204030204" pitchFamily="34" charset="0"/>
                <a:ea typeface="Calibri" panose="020F0502020204030204" pitchFamily="34" charset="0"/>
                <a:cs typeface="Times New Roman" panose="02020603050405020304" pitchFamily="18" charset="0"/>
              </a:rPr>
              <a:t>Tiedät varmasti hälytyksen syyn ja että vaara on ohi ja tiedät, että omalla toiminnallasi aiheuta enää vaaraa</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i-FI" sz="1000">
                <a:effectLst/>
                <a:latin typeface="Calibri" panose="020F0502020204030204" pitchFamily="34" charset="0"/>
                <a:ea typeface="Calibri" panose="020F0502020204030204" pitchFamily="34" charset="0"/>
                <a:cs typeface="Times New Roman" panose="02020603050405020304" pitchFamily="18" charset="0"/>
              </a:rPr>
              <a:t>Tee tarvittavat toimenpiteet ja varmista aina toimenpiteiden päätyttyä ja palautustoimenpiteiden jälkeen laitteiston toiminta</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i-FI" sz="1000">
                <a:effectLst/>
                <a:latin typeface="Calibri" panose="020F0502020204030204" pitchFamily="34" charset="0"/>
                <a:ea typeface="Calibri" panose="020F0502020204030204" pitchFamily="34" charset="0"/>
                <a:cs typeface="Times New Roman" panose="02020603050405020304" pitchFamily="18" charset="0"/>
              </a:rPr>
              <a:t>Huom! Älä palauta paloilmoitinkeskusta ja ilmoitustietoja (lue kohta toiminta paloilmoituksen yhteydessä)</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fi-FI" sz="1000">
                <a:effectLst/>
                <a:latin typeface="Calibri" panose="020F0502020204030204" pitchFamily="34" charset="0"/>
                <a:ea typeface="Calibri" panose="020F0502020204030204" pitchFamily="34" charset="0"/>
                <a:cs typeface="Times New Roman" panose="02020603050405020304" pitchFamily="18" charset="0"/>
              </a:rPr>
              <a:t>Opasta henkilökuntaa ja pelastuslaitosta tilanteesta</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p>
            <a:endParaRPr lang="fi-FI">
              <a:cs typeface="Calibri"/>
            </a:endParaRPr>
          </a:p>
          <a:p>
            <a:r>
              <a:rPr lang="fi-FI">
                <a:latin typeface="Roboto"/>
                <a:ea typeface="Roboto"/>
                <a:cs typeface="Calibri"/>
              </a:rPr>
              <a:t>Laitteistonhoitajan ohella käyttäjinä voi olla myös muu perehdytetty taho esim. vartiointi ja huolto.</a:t>
            </a:r>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a:t>41</a:t>
            </a:fld>
            <a:endParaRPr lang="fi-FI"/>
          </a:p>
        </p:txBody>
      </p:sp>
    </p:spTree>
    <p:extLst>
      <p:ext uri="{BB962C8B-B14F-4D97-AF65-F5344CB8AC3E}">
        <p14:creationId xmlns:p14="http://schemas.microsoft.com/office/powerpoint/2010/main" val="3403449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endParaRPr lang="fi-FI" b="1" i="0">
              <a:solidFill>
                <a:srgbClr val="000000"/>
              </a:solidFill>
              <a:effectLst/>
              <a:latin typeface="Roboto"/>
              <a:ea typeface="Roboto"/>
              <a:cs typeface="Roboto"/>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42</a:t>
            </a:fld>
            <a:endParaRPr lang="fi-FI"/>
          </a:p>
        </p:txBody>
      </p:sp>
    </p:spTree>
    <p:extLst>
      <p:ext uri="{BB962C8B-B14F-4D97-AF65-F5344CB8AC3E}">
        <p14:creationId xmlns:p14="http://schemas.microsoft.com/office/powerpoint/2010/main" val="420742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2000">
                <a:effectLst/>
                <a:latin typeface="Roboto" panose="02000000000000000000" pitchFamily="2" charset="0"/>
                <a:ea typeface="Calibri" panose="020F0502020204030204" pitchFamily="34" charset="0"/>
                <a:cs typeface="Arial" panose="020B0604020202020204" pitchFamily="34" charset="0"/>
              </a:rPr>
              <a:t>T1: </a:t>
            </a:r>
            <a:r>
              <a:rPr lang="fi-FI" sz="1400">
                <a:effectLst/>
                <a:latin typeface="Roboto" panose="02000000000000000000" pitchFamily="2" charset="0"/>
                <a:ea typeface="Calibri" panose="020F0502020204030204" pitchFamily="34" charset="0"/>
                <a:cs typeface="Arial" panose="020B0604020202020204" pitchFamily="34" charset="0"/>
              </a:rPr>
              <a:t>Selittää laitteiston vastuuhenkilön roolin</a:t>
            </a:r>
            <a:br>
              <a:rPr lang="fi-FI" sz="2000">
                <a:effectLst/>
                <a:latin typeface="Roboto" panose="02000000000000000000" pitchFamily="2" charset="0"/>
                <a:ea typeface="Calibri" panose="020F0502020204030204" pitchFamily="34" charset="0"/>
                <a:cs typeface="Arial" panose="020B0604020202020204" pitchFamily="34" charset="0"/>
              </a:rPr>
            </a:br>
            <a:r>
              <a:rPr lang="fi-FI" sz="2000">
                <a:effectLst/>
                <a:latin typeface="Roboto" panose="02000000000000000000" pitchFamily="2" charset="0"/>
                <a:ea typeface="Calibri" panose="020F0502020204030204" pitchFamily="34" charset="0"/>
                <a:cs typeface="Arial" panose="020B0604020202020204" pitchFamily="34" charset="0"/>
              </a:rPr>
              <a:t>S5: </a:t>
            </a:r>
            <a:r>
              <a:rPr lang="fi-FI" sz="1200">
                <a:effectLst/>
                <a:latin typeface="Roboto" panose="02000000000000000000" pitchFamily="2" charset="0"/>
                <a:ea typeface="Calibri" panose="020F0502020204030204" pitchFamily="34" charset="0"/>
                <a:cs typeface="Arial" panose="020B0604020202020204" pitchFamily="34" charset="0"/>
              </a:rPr>
              <a:t>Perusteet paloilmoittimien käytöstä (laitteistonhoitajan roolista, kuka käyttää ja milloin yms.)</a:t>
            </a:r>
          </a:p>
          <a:p>
            <a:endParaRPr lang="fi-FI" sz="1200">
              <a:effectLst/>
              <a:latin typeface="Roboto" panose="02000000000000000000" pitchFamily="2" charset="0"/>
              <a:cs typeface="Arial" panose="020B0604020202020204" pitchFamily="34" charset="0"/>
            </a:endParaRPr>
          </a:p>
          <a:p>
            <a:pPr algn="l"/>
            <a:endParaRPr lang="fi-FI" b="1" i="0">
              <a:solidFill>
                <a:srgbClr val="333333"/>
              </a:solidFill>
              <a:effectLst/>
              <a:latin typeface="Arial" panose="020B0604020202020204" pitchFamily="34" charset="0"/>
            </a:endParaRPr>
          </a:p>
          <a:p>
            <a:pPr algn="l"/>
            <a:r>
              <a:rPr lang="fi-FI" b="1" i="0">
                <a:solidFill>
                  <a:srgbClr val="333333"/>
                </a:solidFill>
                <a:effectLst/>
                <a:latin typeface="Arial" panose="020B0604020202020204" pitchFamily="34" charset="0"/>
              </a:rPr>
              <a:t>Kohteen tunteminen</a:t>
            </a:r>
          </a:p>
          <a:p>
            <a:pPr marL="171450" indent="-171450" algn="l">
              <a:buFont typeface="Arial" panose="020B0604020202020204" pitchFamily="34" charset="0"/>
              <a:buChar char="•"/>
            </a:pPr>
            <a:r>
              <a:rPr lang="fi-FI" b="0" i="0">
                <a:solidFill>
                  <a:srgbClr val="333333"/>
                </a:solidFill>
                <a:effectLst/>
                <a:latin typeface="Arial" panose="020B0604020202020204" pitchFamily="34" charset="0"/>
              </a:rPr>
              <a:t>Laitteistojen erityisominaisuuksien ja toiminteiden kuten ohjausten ja valvontojen vaikutuksen tunnistaminen kiinteistön hoidossa, huollossa, koestuksissa ja hälytystilanteissa (ilmanvaihto, savunpoisto, palo-ovet, kiinteistöhälytykset, kuulutusjärjestelmät, hissiohjaukset jne.).</a:t>
            </a:r>
          </a:p>
          <a:p>
            <a:pPr marL="171450" indent="-171450" algn="l">
              <a:buFont typeface="Arial" panose="020B0604020202020204" pitchFamily="34" charset="0"/>
              <a:buChar char="•"/>
            </a:pPr>
            <a:r>
              <a:rPr lang="fi-FI" b="0" i="0">
                <a:solidFill>
                  <a:srgbClr val="333333"/>
                </a:solidFill>
                <a:effectLst/>
                <a:latin typeface="Arial" panose="020B0604020202020204" pitchFamily="34" charset="0"/>
              </a:rPr>
              <a:t>Kiinteistössä tapahtuvan toiminnan ja sen muutosten, sekä kiinteistön rakenteiden ja niiden muutosten, sekä ympäristön olosuhteiden ja niiden muutosten vaikutusten ymmärtäminen.</a:t>
            </a:r>
            <a:endParaRPr lang="fi-FI" sz="1200">
              <a:effectLst/>
              <a:latin typeface="Roboto" panose="02000000000000000000" pitchFamily="2" charset="0"/>
              <a:cs typeface="Arial" panose="020B0604020202020204" pitchFamily="34" charset="0"/>
            </a:endParaRPr>
          </a:p>
          <a:p>
            <a:endParaRPr lang="fi-FI" sz="1200">
              <a:effectLst/>
              <a:latin typeface="Roboto" panose="02000000000000000000" pitchFamily="2" charset="0"/>
              <a:cs typeface="Arial" panose="020B0604020202020204" pitchFamily="34" charset="0"/>
            </a:endParaRPr>
          </a:p>
          <a:p>
            <a:r>
              <a:rPr lang="fi-FI" sz="1200" b="1">
                <a:effectLst/>
                <a:latin typeface="Roboto" panose="02000000000000000000" pitchFamily="2" charset="0"/>
                <a:cs typeface="Arial" panose="020B0604020202020204" pitchFamily="34" charset="0"/>
              </a:rPr>
              <a:t>Laitteiston käyttöön koulutettu henkilö:</a:t>
            </a:r>
          </a:p>
          <a:p>
            <a:pPr marL="171450" indent="-171450">
              <a:buFont typeface="Arial" panose="020B0604020202020204" pitchFamily="34" charset="0"/>
              <a:buChar char="•"/>
            </a:pPr>
            <a:r>
              <a:rPr lang="fi-FI" sz="1200">
                <a:latin typeface="Roboto" panose="02000000000000000000" pitchFamily="2" charset="0"/>
                <a:ea typeface="Roboto" panose="02000000000000000000" pitchFamily="2" charset="0"/>
              </a:rPr>
              <a:t>Asennusliike antaa käyttökoulutuksen</a:t>
            </a:r>
            <a:endParaRPr lang="fi-FI" sz="1200">
              <a:effectLst/>
              <a:latin typeface="Roboto" panose="02000000000000000000" pitchFamily="2"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a:solidFill>
                  <a:srgbClr val="231F20"/>
                </a:solidFill>
                <a:latin typeface="Roboto" panose="02000000000000000000" pitchFamily="2" charset="0"/>
                <a:ea typeface="Roboto" panose="02000000000000000000" pitchFamily="2" charset="0"/>
                <a:cs typeface="Segoe UI"/>
              </a:rPr>
              <a:t>Laitteistovastaavan on aina tiedettävä missä tilassa palontorjuntatekniikan laitteisto on kullakin hetkellä, etäkäyttö ei tee tästä poikkeusta. </a:t>
            </a:r>
            <a:r>
              <a:rPr lang="fi-FI" sz="1200">
                <a:solidFill>
                  <a:srgbClr val="231F20"/>
                </a:solidFill>
                <a:latin typeface="Roboto" panose="02000000000000000000" pitchFamily="2" charset="0"/>
                <a:ea typeface="Roboto" panose="02000000000000000000" pitchFamily="2" charset="0"/>
                <a:cs typeface="Segoe UI"/>
              </a:rPr>
              <a:t>Vastaavan henkilön on tiedettävä mitä toimenpiteitä etäyhteydellä voidaan tehdä ja missä tilassa laitteisto on kohteella etäkäytön jälkeen.</a:t>
            </a:r>
          </a:p>
          <a:p>
            <a:endParaRPr lang="fi-FI" sz="1200">
              <a:effectLst/>
              <a:latin typeface="Roboto" panose="02000000000000000000" pitchFamily="2" charset="0"/>
              <a:cs typeface="Arial" panose="020B0604020202020204" pitchFamily="34" charset="0"/>
            </a:endParaRPr>
          </a:p>
          <a:p>
            <a:pPr algn="l"/>
            <a:r>
              <a:rPr lang="fi-FI" b="1" i="0">
                <a:solidFill>
                  <a:srgbClr val="333333"/>
                </a:solidFill>
                <a:effectLst/>
                <a:latin typeface="Arial" panose="020B0604020202020204" pitchFamily="34" charset="0"/>
              </a:rPr>
              <a:t>Laitteiston yhteyshenkilönä toimiminen</a:t>
            </a:r>
          </a:p>
          <a:p>
            <a:pPr marL="171450" indent="-171450" algn="l">
              <a:buFont typeface="Arial" panose="020B0604020202020204" pitchFamily="34" charset="0"/>
              <a:buChar char="•"/>
            </a:pPr>
            <a:r>
              <a:rPr lang="fi-FI" b="0" i="0">
                <a:solidFill>
                  <a:srgbClr val="333333"/>
                </a:solidFill>
                <a:effectLst/>
                <a:latin typeface="Arial" panose="020B0604020202020204" pitchFamily="34" charset="0"/>
              </a:rPr>
              <a:t>Haltijan informoiminen järjestelmän muutos- tai korjaustarpeista</a:t>
            </a:r>
          </a:p>
          <a:p>
            <a:pPr marL="171450" indent="-171450" algn="l">
              <a:buFont typeface="Arial" panose="020B0604020202020204" pitchFamily="34" charset="0"/>
              <a:buChar char="•"/>
            </a:pPr>
            <a:r>
              <a:rPr lang="fi-FI" b="0" i="0">
                <a:solidFill>
                  <a:srgbClr val="333333"/>
                </a:solidFill>
                <a:effectLst/>
                <a:latin typeface="Arial" panose="020B0604020202020204" pitchFamily="34" charset="0"/>
              </a:rPr>
              <a:t>Kohteen huolto- tai tulityöntekijöiden ja henkilökunnan opastaminen tarvittaessa laitteistojen toiminnasta ja poikkeustilasta</a:t>
            </a:r>
          </a:p>
          <a:p>
            <a:pPr marL="171450" indent="-171450" algn="l">
              <a:buFont typeface="Arial" panose="020B0604020202020204" pitchFamily="34" charset="0"/>
              <a:buChar char="•"/>
            </a:pPr>
            <a:r>
              <a:rPr lang="fi-FI" b="0" i="0">
                <a:solidFill>
                  <a:srgbClr val="333333"/>
                </a:solidFill>
                <a:effectLst/>
                <a:latin typeface="Arial" panose="020B0604020202020204" pitchFamily="34" charset="0"/>
              </a:rPr>
              <a:t>Yhteyshenkilönä ja laitteistokohtaisena asiantuntijana toimiminen</a:t>
            </a:r>
          </a:p>
          <a:p>
            <a:pPr marL="171450" indent="-171450" algn="l">
              <a:buFont typeface="Arial" panose="020B0604020202020204" pitchFamily="34" charset="0"/>
              <a:buChar char="•"/>
            </a:pPr>
            <a:r>
              <a:rPr lang="fi-FI" b="0" i="0">
                <a:solidFill>
                  <a:srgbClr val="333333"/>
                </a:solidFill>
                <a:effectLst/>
                <a:latin typeface="Arial" panose="020B0604020202020204" pitchFamily="34" charset="0"/>
              </a:rPr>
              <a:t>Muiden kiinteistön käyttäjien opastaminen tarvittaessa</a:t>
            </a:r>
          </a:p>
        </p:txBody>
      </p:sp>
      <p:sp>
        <p:nvSpPr>
          <p:cNvPr id="4" name="Dian numeron paikkamerkki 3"/>
          <p:cNvSpPr>
            <a:spLocks noGrp="1"/>
          </p:cNvSpPr>
          <p:nvPr>
            <p:ph type="sldNum" sz="quarter" idx="5"/>
          </p:nvPr>
        </p:nvSpPr>
        <p:spPr/>
        <p:txBody>
          <a:bodyPr/>
          <a:lstStyle/>
          <a:p>
            <a:fld id="{706850AC-8C58-4DE2-B2AF-C9DD4AE9D197}" type="slidenum">
              <a:rPr lang="fi-FI" smtClean="0"/>
              <a:t>43</a:t>
            </a:fld>
            <a:endParaRPr lang="fi-FI"/>
          </a:p>
        </p:txBody>
      </p:sp>
    </p:spTree>
    <p:extLst>
      <p:ext uri="{BB962C8B-B14F-4D97-AF65-F5344CB8AC3E}">
        <p14:creationId xmlns:p14="http://schemas.microsoft.com/office/powerpoint/2010/main" val="2645024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1" i="0">
                <a:solidFill>
                  <a:srgbClr val="333333"/>
                </a:solidFill>
                <a:effectLst/>
                <a:latin typeface="Arial"/>
                <a:cs typeface="Arial"/>
              </a:rPr>
              <a:t>Laitteiston </a:t>
            </a:r>
            <a:r>
              <a:rPr lang="fi-FI" sz="1200" b="1">
                <a:latin typeface="Roboto"/>
                <a:ea typeface="Roboto"/>
                <a:cs typeface="Roboto"/>
              </a:rPr>
              <a:t>säännöllinen hoito ja huolto kunnossapito-ohjelman mukaisesti</a:t>
            </a:r>
            <a:endParaRPr lang="fi-FI" b="1" i="0">
              <a:solidFill>
                <a:srgbClr val="333333"/>
              </a:solidFill>
              <a:effectLst/>
              <a:latin typeface="Arial"/>
              <a:ea typeface="Roboto"/>
              <a:cs typeface="Arial"/>
            </a:endParaRPr>
          </a:p>
          <a:p>
            <a:pPr marL="171450" indent="-171450" algn="l">
              <a:buFont typeface="Arial" panose="020B0604020202020204" pitchFamily="34" charset="0"/>
              <a:buChar char="•"/>
            </a:pPr>
            <a:r>
              <a:rPr lang="fi-FI" b="0" i="0">
                <a:solidFill>
                  <a:srgbClr val="333333"/>
                </a:solidFill>
                <a:effectLst/>
                <a:latin typeface="Arial"/>
                <a:cs typeface="Arial"/>
              </a:rPr>
              <a:t>Kunnossapito-ohjelman läpivienti</a:t>
            </a:r>
          </a:p>
          <a:p>
            <a:pPr marL="171450" indent="-171450" algn="l">
              <a:buFont typeface="Arial" panose="020B0604020202020204" pitchFamily="34" charset="0"/>
              <a:buChar char="•"/>
            </a:pPr>
            <a:r>
              <a:rPr lang="fi-FI" b="0" i="0">
                <a:solidFill>
                  <a:srgbClr val="333333"/>
                </a:solidFill>
                <a:effectLst/>
                <a:latin typeface="Arial"/>
                <a:cs typeface="Arial"/>
              </a:rPr>
              <a:t>Koestukset vähintään kerran kuukaudessa kunnossapito-ohjelman mukaisesti</a:t>
            </a:r>
          </a:p>
          <a:p>
            <a:pPr marL="171450" indent="-171450" algn="l">
              <a:buFont typeface="Arial" panose="020B0604020202020204" pitchFamily="34" charset="0"/>
              <a:buChar char="•"/>
            </a:pPr>
            <a:r>
              <a:rPr lang="fi-FI" b="0" i="0">
                <a:solidFill>
                  <a:srgbClr val="333333"/>
                </a:solidFill>
                <a:effectLst/>
                <a:latin typeface="Arial"/>
                <a:cs typeface="Arial"/>
              </a:rPr>
              <a:t>Varaosien ajantasaisuudesta huolehtiminen</a:t>
            </a:r>
          </a:p>
          <a:p>
            <a:pPr marL="171450" indent="-171450">
              <a:buFont typeface="Arial" panose="020B0604020202020204" pitchFamily="34" charset="0"/>
              <a:buChar char="•"/>
            </a:pPr>
            <a:r>
              <a:rPr lang="fi-FI" b="0" i="0">
                <a:solidFill>
                  <a:srgbClr val="333333"/>
                </a:solidFill>
                <a:effectLst/>
                <a:latin typeface="Arial"/>
                <a:cs typeface="Arial"/>
              </a:rPr>
              <a:t>Vuosihuoltojen ja tarkastusten oikea-aikaisuudesta ja toteutumisesta huolehtiminen</a:t>
            </a:r>
            <a:r>
              <a:rPr lang="fi-FI">
                <a:solidFill>
                  <a:srgbClr val="333333"/>
                </a:solidFill>
                <a:latin typeface="Arial"/>
                <a:cs typeface="Arial"/>
              </a:rPr>
              <a:t> </a:t>
            </a:r>
            <a:endParaRPr lang="fi-FI" b="0" i="0">
              <a:solidFill>
                <a:srgbClr val="333333"/>
              </a:solidFill>
              <a:effectLst/>
              <a:latin typeface="Arial"/>
              <a:cs typeface="Arial"/>
            </a:endParaRPr>
          </a:p>
          <a:p>
            <a:endParaRPr lang="fi-FI">
              <a:solidFill>
                <a:srgbClr val="000000"/>
              </a:solidFill>
              <a:latin typeface="Calibri" panose="020F0502020204030204"/>
              <a:cs typeface="Calibri" panose="020F0502020204030204"/>
            </a:endParaRPr>
          </a:p>
          <a:p>
            <a:pPr algn="l"/>
            <a:r>
              <a:rPr lang="fi-FI" b="1" i="0">
                <a:solidFill>
                  <a:srgbClr val="333333"/>
                </a:solidFill>
                <a:effectLst/>
                <a:latin typeface="Arial"/>
                <a:cs typeface="Arial"/>
              </a:rPr>
              <a:t>Tarkkailu ja seuranta</a:t>
            </a:r>
          </a:p>
          <a:p>
            <a:pPr marL="171450" indent="-171450" algn="l">
              <a:buFont typeface="Arial" panose="020B0604020202020204" pitchFamily="34" charset="0"/>
              <a:buChar char="•"/>
            </a:pPr>
            <a:r>
              <a:rPr lang="fi-FI" b="0" i="0">
                <a:solidFill>
                  <a:srgbClr val="333333"/>
                </a:solidFill>
                <a:effectLst/>
                <a:latin typeface="Arial"/>
                <a:cs typeface="Arial"/>
              </a:rPr>
              <a:t>Kohteella tapahtuvien muutosten seuraaminen (rakenteelliset, olosuhteissa tai tilojen käyttötarkoituksessa tapahtuvat muutokset). Kiinteistön käytön aikana tai rakenteellisten muutosten yhteydessä ei suuttimien tai ilmaisimien eteen saa tulla esteitä, joka voi vaikuttaa tarkoitettuun toimintaan.</a:t>
            </a:r>
          </a:p>
          <a:p>
            <a:pPr marL="171450" indent="-171450" algn="l">
              <a:buFont typeface="Arial" panose="020B0604020202020204" pitchFamily="34" charset="0"/>
              <a:buChar char="•"/>
            </a:pPr>
            <a:r>
              <a:rPr lang="fi-FI" b="0" i="0">
                <a:solidFill>
                  <a:srgbClr val="333333"/>
                </a:solidFill>
                <a:effectLst/>
                <a:latin typeface="Arial"/>
                <a:cs typeface="Arial"/>
              </a:rPr>
              <a:t>Säännöllinen laitteistojen ja sen osien kunnon tarkkailu: Valvoo, onko rikkoontuneita tai rikkoontumisvaarassa olevia sähköasennuksia, ilmaisimia, suuttimia tai putkistoja ja kaapeleita tai muita osia.</a:t>
            </a:r>
          </a:p>
          <a:p>
            <a:pPr marL="171450" indent="-171450" algn="l">
              <a:buFont typeface="Arial" panose="020B0604020202020204" pitchFamily="34" charset="0"/>
              <a:buChar char="•"/>
            </a:pPr>
            <a:r>
              <a:rPr lang="fi-FI" b="0" i="0">
                <a:solidFill>
                  <a:srgbClr val="333333"/>
                </a:solidFill>
                <a:effectLst/>
                <a:latin typeface="Arial"/>
                <a:cs typeface="Arial"/>
              </a:rPr>
              <a:t>Laitteiston kunnon ja kohteen olosuhteiden tarkkaileminen myös yleisesti, jotta erheellisiltä ilmoituksilta tai mahdollisilta virhelaukeamisilta voitaisiin välttyä.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Roboto"/>
                <a:ea typeface="Roboto"/>
                <a:cs typeface="Roboto"/>
              </a:rPr>
              <a:t>Käyttäjän on tunnettava kohteessa tapahtuva toiminta ja olosuhteet, jotka voivat vaikuttaa toiminnan luotettavuuteen</a:t>
            </a:r>
            <a:endParaRPr lang="fi-FI" b="0" i="0">
              <a:solidFill>
                <a:srgbClr val="333333"/>
              </a:solidFill>
              <a:effectLst/>
              <a:latin typeface="Roboto"/>
              <a:ea typeface="Roboto"/>
              <a:cs typeface="Roboto"/>
            </a:endParaRPr>
          </a:p>
          <a:p>
            <a:endParaRPr lang="fi-FI"/>
          </a:p>
          <a:p>
            <a:pPr algn="l"/>
            <a:r>
              <a:rPr lang="fi-FI" b="1" i="0">
                <a:solidFill>
                  <a:srgbClr val="333333"/>
                </a:solidFill>
                <a:effectLst/>
                <a:latin typeface="Arial"/>
                <a:cs typeface="Arial"/>
              </a:rPr>
              <a:t>Laitteistojen välisten yhteyksien ja laitetekniikan riittävä ymmärtäminen</a:t>
            </a:r>
          </a:p>
          <a:p>
            <a:pPr marL="171450" indent="-171450" algn="l">
              <a:buFont typeface="Arial" panose="020B0604020202020204" pitchFamily="34" charset="0"/>
              <a:buChar char="•"/>
            </a:pPr>
            <a:r>
              <a:rPr lang="fi-FI" b="0" i="0">
                <a:solidFill>
                  <a:srgbClr val="333333"/>
                </a:solidFill>
                <a:effectLst/>
                <a:latin typeface="Arial"/>
                <a:cs typeface="Arial"/>
              </a:rPr>
              <a:t>Laitteiston pääkomponenttien ja niiden toimintatapojen tietäminen</a:t>
            </a:r>
          </a:p>
          <a:p>
            <a:pPr marL="171450" indent="-171450" algn="l">
              <a:buFont typeface="Arial" panose="020B0604020202020204" pitchFamily="34" charset="0"/>
              <a:buChar char="•"/>
            </a:pPr>
            <a:r>
              <a:rPr lang="fi-FI" b="0" i="0">
                <a:solidFill>
                  <a:srgbClr val="333333"/>
                </a:solidFill>
                <a:effectLst/>
                <a:latin typeface="Arial"/>
                <a:cs typeface="Arial"/>
              </a:rPr>
              <a:t>Laitteistojen välisten ohjaus- ja valvontakokonaisuuksien hahmottaminen</a:t>
            </a:r>
          </a:p>
          <a:p>
            <a:pPr marL="171450" indent="-171450" algn="l">
              <a:buFont typeface="Arial" panose="020B0604020202020204" pitchFamily="34" charset="0"/>
              <a:buChar char="•"/>
            </a:pPr>
            <a:r>
              <a:rPr lang="fi-FI" b="0" i="0">
                <a:solidFill>
                  <a:srgbClr val="333333"/>
                </a:solidFill>
                <a:effectLst/>
                <a:latin typeface="Arial"/>
                <a:cs typeface="Arial"/>
              </a:rPr>
              <a:t>Laitteistojen välinen yhteistoiminta kuukausikoestuksissa sekä hälytystilanteissa</a:t>
            </a:r>
          </a:p>
          <a:p>
            <a:pPr marL="171450" indent="-171450" algn="l">
              <a:buFont typeface="Arial" panose="020B0604020202020204" pitchFamily="34" charset="0"/>
              <a:buChar char="•"/>
            </a:pPr>
            <a:r>
              <a:rPr lang="fi-FI" b="0" i="0">
                <a:solidFill>
                  <a:srgbClr val="333333"/>
                </a:solidFill>
                <a:effectLst/>
                <a:latin typeface="Arial"/>
                <a:cs typeface="Arial"/>
              </a:rPr>
              <a:t>Laitteistojen palautustoimenpiteissä tunnetaan kaikki laitteistojen väliset toiminteet, jotka on tunnistettava ja tehtävä tarvittavat toimenpiteet ohjeiden mukaisesti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Roboto"/>
                <a:ea typeface="Roboto"/>
                <a:cs typeface="Roboto"/>
              </a:rPr>
              <a:t>Tunnettava laitteisto kokonaisuutena ja yhteensovitetut laitteet kohdekohtaisesti, jotta tiedetään mm. irtikytkentöihin ja palautuksiin liittyvät toimenpiteet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Roboto"/>
                <a:ea typeface="Roboto"/>
                <a:cs typeface="Roboto"/>
              </a:rPr>
              <a:t>Laitteistoyhteyksien takia on erityisen tärkeää, että laitteiston vastuuhenkilö ja pelastuslaitoksen edustaja ovat molemmat tietoisia laitteen tilasta, hälytyksen syystä ja tarvittavista toimenpiteistä, jotta laitteiston käyttö on turvallista ja se saadaan nopeammin normaaliin käyttötilaan hälytystilanteen jälkeen.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a:solidFill>
                <a:srgbClr val="231F20"/>
              </a:solidFill>
              <a:latin typeface="Roboto" panose="02000000000000000000" pitchFamily="2" charset="0"/>
              <a:ea typeface="Roboto" panose="02000000000000000000" pitchFamily="2" charset="0"/>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b="1">
                <a:solidFill>
                  <a:srgbClr val="231F20"/>
                </a:solidFill>
                <a:latin typeface="Roboto"/>
                <a:ea typeface="Roboto"/>
                <a:cs typeface="Roboto"/>
              </a:rPr>
              <a:t>Irti- ja takaisinkytkennät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Roboto"/>
                <a:ea typeface="Roboto"/>
                <a:cs typeface="Roboto"/>
              </a:rPr>
              <a:t>Irti- ja takaisinkytkentöjen valvomista tai suorittamista turvallisesti laitteistokohtaisten ohjeiden mukaisesti. Lisäksi vastuuhenkilön on huolehdittava, että laitteisto on heti toimintavalmiudessa takaisinkytkentöjen jälkeen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a:solidFill>
                <a:srgbClr val="231F20"/>
              </a:solidFill>
              <a:latin typeface="Roboto" panose="02000000000000000000" pitchFamily="2" charset="0"/>
              <a:ea typeface="Roboto" panose="02000000000000000000" pitchFamily="2" charset="0"/>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b="1">
                <a:solidFill>
                  <a:srgbClr val="231F20"/>
                </a:solidFill>
                <a:latin typeface="Roboto"/>
                <a:ea typeface="Roboto"/>
                <a:cs typeface="Roboto"/>
              </a:rPr>
              <a:t>Toiminta hälytystilanteessa: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Roboto"/>
                <a:ea typeface="Roboto"/>
                <a:cs typeface="Roboto"/>
              </a:rPr>
              <a:t>kykyä toimia oikein hälytystilanteessa kohdekohtaisten toimintaohjeiden ja pelastussuunnittelun mukaisesti: soitetaan hälytyksestä varmistussoitto hätäkeskukseen (syyn selvittyä) ja ohjeistetaan henkilökuntaa sekä opastetaan pelastuslaitosta!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a:solidFill>
                <a:srgbClr val="000000"/>
              </a:solidFill>
              <a:latin typeface="Calibri" panose="020F0502020204030204"/>
              <a:ea typeface="Roboto" panose="02000000000000000000" pitchFamily="2" charset="0"/>
              <a:cs typeface="Calibri" panose="020F0502020204030204"/>
            </a:endParaRPr>
          </a:p>
          <a:p>
            <a:pPr algn="l"/>
            <a:r>
              <a:rPr lang="fi-FI" b="1" i="0">
                <a:solidFill>
                  <a:srgbClr val="333333"/>
                </a:solidFill>
                <a:effectLst/>
                <a:latin typeface="Arial"/>
                <a:cs typeface="Arial"/>
              </a:rPr>
              <a:t>Päiväkirjan ja dokumentaation ylläpito</a:t>
            </a:r>
          </a:p>
          <a:p>
            <a:pPr marL="171450" indent="-171450" algn="l">
              <a:buFont typeface="Arial" panose="020B0604020202020204" pitchFamily="34" charset="0"/>
              <a:buChar char="•"/>
            </a:pPr>
            <a:r>
              <a:rPr lang="fi-FI" b="0" i="0">
                <a:solidFill>
                  <a:srgbClr val="333333"/>
                </a:solidFill>
                <a:effectLst/>
                <a:latin typeface="Arial"/>
                <a:cs typeface="Arial"/>
              </a:rPr>
              <a:t>Merkintöjen kirjaaminen päiväkirjaan (mitä ei ole kirjattu, ei ole tehty!)</a:t>
            </a:r>
          </a:p>
          <a:p>
            <a:pPr marL="171450" indent="-171450" algn="l">
              <a:buFont typeface="Arial" panose="020B0604020202020204" pitchFamily="34" charset="0"/>
              <a:buChar char="•"/>
            </a:pPr>
            <a:r>
              <a:rPr lang="fi-FI" b="0" i="0">
                <a:solidFill>
                  <a:srgbClr val="333333"/>
                </a:solidFill>
                <a:effectLst/>
                <a:latin typeface="Arial"/>
                <a:cs typeface="Arial"/>
              </a:rPr>
              <a:t>Huolehtiminen, että laitteiston dokumentaatiota päivitetään tarvittaessa.</a:t>
            </a:r>
          </a:p>
          <a:p>
            <a:pPr algn="l">
              <a:buFont typeface="Arial" panose="020B0604020202020204" pitchFamily="34" charset="0"/>
              <a:buChar char="•"/>
            </a:pPr>
            <a:endParaRPr lang="fi-FI" b="0" i="0">
              <a:solidFill>
                <a:srgbClr val="333333"/>
              </a:solidFill>
              <a:effectLst/>
              <a:latin typeface="Arial" panose="020B0604020202020204" pitchFamily="34" charset="0"/>
            </a:endParaRPr>
          </a:p>
          <a:p>
            <a:pPr>
              <a:defRPr/>
            </a:pPr>
            <a:r>
              <a:rPr lang="fi-FI" sz="1200" b="1">
                <a:latin typeface="Roboto"/>
                <a:ea typeface="Roboto"/>
                <a:cs typeface="Roboto"/>
              </a:rPr>
              <a:t>Laitteiston ympäristön esteettömyydestä huolehtimista</a:t>
            </a:r>
            <a:r>
              <a:rPr lang="fi-FI" b="1">
                <a:latin typeface="Roboto"/>
                <a:ea typeface="Roboto"/>
                <a:cs typeface="Roboto"/>
              </a:rPr>
              <a:t> </a:t>
            </a:r>
            <a:endParaRPr lang="fi-FI" sz="1200" b="1">
              <a:latin typeface="Roboto" panose="02000000000000000000" pitchFamily="2" charset="0"/>
              <a:ea typeface="Roboto" panose="02000000000000000000" pitchFamily="2" charset="0"/>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Roboto"/>
                <a:ea typeface="Roboto"/>
                <a:cs typeface="Roboto"/>
              </a:rPr>
              <a:t>Tilassa ei säilytetä muuta ylimääräistä materiaalia ja palokuormaa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Roboto"/>
                <a:ea typeface="Roboto"/>
                <a:cs typeface="Roboto"/>
              </a:rPr>
              <a:t>Ylimääräisten tavaroiden poistaminen tilasta</a:t>
            </a:r>
          </a:p>
          <a:p>
            <a:pPr algn="l">
              <a:buFont typeface="Arial" panose="020B0604020202020204" pitchFamily="34" charset="0"/>
              <a:buNone/>
            </a:pPr>
            <a:endParaRPr lang="fi-FI" b="1" i="0">
              <a:solidFill>
                <a:srgbClr val="333333"/>
              </a:solidFill>
              <a:effectLst/>
              <a:latin typeface="Arial" panose="020B0604020202020204" pitchFamily="34" charset="0"/>
            </a:endParaRPr>
          </a:p>
          <a:p>
            <a:pPr algn="l"/>
            <a:r>
              <a:rPr lang="fi-FI" b="1" i="0">
                <a:solidFill>
                  <a:srgbClr val="333333"/>
                </a:solidFill>
                <a:effectLst/>
                <a:latin typeface="Arial"/>
                <a:cs typeface="Arial"/>
              </a:rPr>
              <a:t>Ajan tasalla pysyminen</a:t>
            </a:r>
          </a:p>
          <a:p>
            <a:pPr marL="171450" indent="-171450" algn="l">
              <a:buFont typeface="Arial" panose="020B0604020202020204" pitchFamily="34" charset="0"/>
              <a:buChar char="•"/>
            </a:pPr>
            <a:r>
              <a:rPr lang="fi-FI" b="0" i="0">
                <a:solidFill>
                  <a:srgbClr val="333333"/>
                </a:solidFill>
                <a:effectLst/>
                <a:latin typeface="Arial"/>
                <a:cs typeface="Arial"/>
              </a:rPr>
              <a:t>Sen tietäminen, missä tilassa laitteistot ovat, joista hoitaja on vastuussa, on kullakin hetkellä.</a:t>
            </a:r>
          </a:p>
          <a:p>
            <a:pPr marL="171450" indent="-171450" algn="l">
              <a:buFont typeface="Arial" panose="020B0604020202020204" pitchFamily="34" charset="0"/>
              <a:buChar char="•"/>
            </a:pPr>
            <a:r>
              <a:rPr lang="fi-FI" b="0" i="0">
                <a:solidFill>
                  <a:srgbClr val="333333"/>
                </a:solidFill>
                <a:effectLst/>
                <a:latin typeface="Arial"/>
                <a:cs typeface="Arial"/>
              </a:rPr>
              <a:t>Tietäminen aina, kun tilassa tehdään jotain normaalista poikkeavaa, joka voi vaikuttaa laitteiston toimintaan tai tilaan (esimerkiksi huoltotöitä)</a:t>
            </a:r>
          </a:p>
          <a:p>
            <a:pPr marL="171450" indent="-171450" algn="l">
              <a:buFont typeface="Arial" panose="020B0604020202020204" pitchFamily="34" charset="0"/>
              <a:buChar char="•"/>
            </a:pPr>
            <a:r>
              <a:rPr lang="fi-FI" b="0" i="0">
                <a:solidFill>
                  <a:srgbClr val="333333"/>
                </a:solidFill>
                <a:effectLst/>
                <a:latin typeface="Arial"/>
                <a:cs typeface="Arial"/>
              </a:rPr>
              <a:t>Huolehtiminen siitä, että laitteistoilla on ajantasaiset kaaviot, tiedot ja dokumentit ja päiväkirja on ajan tasalla</a:t>
            </a:r>
          </a:p>
          <a:p>
            <a:pPr marL="171450" indent="-171450" algn="l">
              <a:buFont typeface="Arial" panose="020B0604020202020204" pitchFamily="34" charset="0"/>
              <a:buChar char="•"/>
            </a:pPr>
            <a:r>
              <a:rPr lang="fi-FI" b="0" i="0">
                <a:solidFill>
                  <a:srgbClr val="333333"/>
                </a:solidFill>
                <a:effectLst/>
                <a:latin typeface="Arial"/>
                <a:cs typeface="Arial"/>
              </a:rPr>
              <a:t>Varaosien ajantasaisuudesta huolehtiminen</a:t>
            </a:r>
          </a:p>
          <a:p>
            <a:pPr marL="171450" indent="-171450" algn="l">
              <a:buFont typeface="Arial" panose="020B0604020202020204" pitchFamily="34" charset="0"/>
              <a:buChar char="•"/>
            </a:pPr>
            <a:r>
              <a:rPr lang="fi-FI" b="0" i="0">
                <a:solidFill>
                  <a:srgbClr val="333333"/>
                </a:solidFill>
                <a:effectLst/>
                <a:latin typeface="Arial"/>
                <a:cs typeface="Arial"/>
              </a:rPr>
              <a:t>Korjaus ja muutostarpeiden arviointi</a:t>
            </a:r>
            <a:endParaRPr lang="fi-FI" b="1" i="0">
              <a:solidFill>
                <a:srgbClr val="333333"/>
              </a:solidFill>
              <a:effectLst/>
              <a:latin typeface="Arial"/>
              <a:cs typeface="Arial"/>
            </a:endParaRPr>
          </a:p>
          <a:p>
            <a:pPr algn="l"/>
            <a:endParaRPr lang="fi-FI" b="1" i="0">
              <a:solidFill>
                <a:srgbClr val="333333"/>
              </a:solidFill>
              <a:effectLst/>
              <a:latin typeface="Arial" panose="020B0604020202020204" pitchFamily="34" charset="0"/>
            </a:endParaRPr>
          </a:p>
          <a:p>
            <a:pPr algn="l"/>
            <a:r>
              <a:rPr lang="fi-FI" b="1" i="0">
                <a:solidFill>
                  <a:srgbClr val="333333"/>
                </a:solidFill>
                <a:effectLst/>
                <a:latin typeface="Arial"/>
                <a:cs typeface="Arial"/>
              </a:rPr>
              <a:t>Kohteen dokumentaation tunteminen</a:t>
            </a:r>
          </a:p>
          <a:p>
            <a:pPr algn="l"/>
            <a:r>
              <a:rPr lang="fi-FI" b="0" i="0">
                <a:solidFill>
                  <a:srgbClr val="333333"/>
                </a:solidFill>
                <a:effectLst/>
                <a:latin typeface="Arial"/>
                <a:cs typeface="Arial"/>
              </a:rPr>
              <a:t>Tunnistetaan jokaisen laitteiston ylläpitoa ja käyttöä koskevat keskeiset dokumentit:</a:t>
            </a:r>
          </a:p>
          <a:p>
            <a:pPr marL="171450" indent="-171450" algn="l">
              <a:buFont typeface="Arial" panose="020B0604020202020204" pitchFamily="34" charset="0"/>
              <a:buChar char="•"/>
            </a:pPr>
            <a:r>
              <a:rPr lang="fi-FI" b="0" i="0">
                <a:solidFill>
                  <a:srgbClr val="333333"/>
                </a:solidFill>
                <a:effectLst/>
                <a:latin typeface="Arial"/>
                <a:cs typeface="Arial"/>
              </a:rPr>
              <a:t>Kunnossapito-ohjelma</a:t>
            </a:r>
          </a:p>
          <a:p>
            <a:pPr marL="171450" indent="-171450" algn="l">
              <a:buFont typeface="Arial" panose="020B0604020202020204" pitchFamily="34" charset="0"/>
              <a:buChar char="•"/>
            </a:pPr>
            <a:r>
              <a:rPr lang="fi-FI" b="0" i="0">
                <a:solidFill>
                  <a:srgbClr val="333333"/>
                </a:solidFill>
                <a:effectLst/>
                <a:latin typeface="Arial"/>
                <a:cs typeface="Arial"/>
              </a:rPr>
              <a:t>Poikkeustilan suunnitelma</a:t>
            </a:r>
          </a:p>
          <a:p>
            <a:pPr marL="171450" indent="-171450" algn="l">
              <a:buFont typeface="Arial" panose="020B0604020202020204" pitchFamily="34" charset="0"/>
              <a:buChar char="•"/>
            </a:pPr>
            <a:r>
              <a:rPr lang="fi-FI" b="0" i="0">
                <a:solidFill>
                  <a:srgbClr val="333333"/>
                </a:solidFill>
                <a:effectLst/>
                <a:latin typeface="Arial"/>
                <a:cs typeface="Arial"/>
              </a:rPr>
              <a:t>Paikantamiskaaviot ja laitekaaviot</a:t>
            </a:r>
          </a:p>
          <a:p>
            <a:pPr marL="171450" indent="-171450" algn="l">
              <a:buFont typeface="Arial" panose="020B0604020202020204" pitchFamily="34" charset="0"/>
              <a:buChar char="•"/>
            </a:pPr>
            <a:r>
              <a:rPr lang="fi-FI" b="0" i="0">
                <a:solidFill>
                  <a:srgbClr val="333333"/>
                </a:solidFill>
                <a:effectLst/>
                <a:latin typeface="Arial"/>
                <a:cs typeface="Arial"/>
              </a:rPr>
              <a:t>Laitteistotiedot</a:t>
            </a:r>
          </a:p>
          <a:p>
            <a:pPr marL="171450" indent="-171450" algn="l">
              <a:buFont typeface="Arial" panose="020B0604020202020204" pitchFamily="34" charset="0"/>
              <a:buChar char="•"/>
            </a:pPr>
            <a:r>
              <a:rPr lang="fi-FI" b="0" i="0">
                <a:solidFill>
                  <a:srgbClr val="333333"/>
                </a:solidFill>
                <a:effectLst/>
                <a:latin typeface="Arial"/>
                <a:cs typeface="Arial"/>
              </a:rPr>
              <a:t>Päiväkirja</a:t>
            </a:r>
          </a:p>
          <a:p>
            <a:pPr marL="171450" indent="-171450" algn="l">
              <a:buFont typeface="Arial" panose="020B0604020202020204" pitchFamily="34" charset="0"/>
              <a:buChar char="•"/>
            </a:pPr>
            <a:r>
              <a:rPr lang="fi-FI" b="0" i="0">
                <a:solidFill>
                  <a:srgbClr val="333333"/>
                </a:solidFill>
                <a:effectLst/>
                <a:latin typeface="Arial"/>
                <a:cs typeface="Arial"/>
              </a:rPr>
              <a:t>Pelastussuunnitelma</a:t>
            </a:r>
          </a:p>
          <a:p>
            <a:pPr marL="171450" indent="-171450" algn="l">
              <a:buFont typeface="Arial" panose="020B0604020202020204" pitchFamily="34" charset="0"/>
              <a:buChar char="•"/>
            </a:pPr>
            <a:r>
              <a:rPr lang="fi-FI" b="0" i="0">
                <a:solidFill>
                  <a:srgbClr val="333333"/>
                </a:solidFill>
                <a:effectLst/>
                <a:latin typeface="Arial"/>
                <a:cs typeface="Arial"/>
              </a:rPr>
              <a:t>Sopimukset</a:t>
            </a:r>
          </a:p>
          <a:p>
            <a:endParaRPr lang="fi-FI"/>
          </a:p>
          <a:p>
            <a:pPr algn="l"/>
            <a:r>
              <a:rPr lang="fi-FI" b="1" i="0">
                <a:solidFill>
                  <a:srgbClr val="333333"/>
                </a:solidFill>
                <a:effectLst/>
                <a:latin typeface="Arial"/>
                <a:cs typeface="Arial"/>
              </a:rPr>
              <a:t>Vika- ja huoltotilanteissa oikein toimiminen</a:t>
            </a:r>
          </a:p>
          <a:p>
            <a:pPr marL="171450" indent="-171450" algn="l">
              <a:buFont typeface="Arial" panose="020B0604020202020204" pitchFamily="34" charset="0"/>
              <a:buChar char="•"/>
            </a:pPr>
            <a:r>
              <a:rPr lang="fi-FI" b="0" i="0">
                <a:solidFill>
                  <a:srgbClr val="333333"/>
                </a:solidFill>
                <a:effectLst/>
                <a:latin typeface="Arial"/>
                <a:cs typeface="Arial"/>
              </a:rPr>
              <a:t>Huolehtiminen siitä, että laitteistossa havaitut viat korjataan viipymättä. </a:t>
            </a:r>
          </a:p>
          <a:p>
            <a:pPr marL="171450" indent="-171450" algn="l">
              <a:buFont typeface="Arial" panose="020B0604020202020204" pitchFamily="34" charset="0"/>
              <a:buChar char="•"/>
            </a:pPr>
            <a:r>
              <a:rPr lang="fi-FI" b="0" i="0">
                <a:solidFill>
                  <a:srgbClr val="333333"/>
                </a:solidFill>
                <a:effectLst/>
                <a:latin typeface="Arial"/>
                <a:cs typeface="Arial"/>
              </a:rPr>
              <a:t>Sen ymmärtäminen, mitä voi tehdä itse ja mikä kuuluu huoltoliikkeelle</a:t>
            </a:r>
          </a:p>
          <a:p>
            <a:pPr marL="171450" indent="-171450" algn="l">
              <a:buFont typeface="Arial" panose="020B0604020202020204" pitchFamily="34" charset="0"/>
              <a:buChar char="•"/>
            </a:pPr>
            <a:r>
              <a:rPr lang="fi-FI" b="0" i="0">
                <a:solidFill>
                  <a:srgbClr val="333333"/>
                </a:solidFill>
                <a:effectLst/>
                <a:latin typeface="Arial"/>
                <a:cs typeface="Arial"/>
              </a:rPr>
              <a:t>Toimiminen laitteiston vika ja irtikytkentätilanteissa siten, ettei kohteen turvallisuus vaarannu (=poikkeustilansuunnitelman seuraaminen)</a:t>
            </a:r>
          </a:p>
          <a:p>
            <a:pPr algn="l">
              <a:buFont typeface="Arial" panose="020B0604020202020204" pitchFamily="34" charset="0"/>
              <a:buChar char="•"/>
            </a:pPr>
            <a:endParaRPr lang="fi-FI" b="0" i="0">
              <a:solidFill>
                <a:srgbClr val="333333"/>
              </a:solidFill>
              <a:effectLst/>
              <a:latin typeface="Arial" panose="020B0604020202020204" pitchFamily="34" charset="0"/>
            </a:endParaRPr>
          </a:p>
          <a:p>
            <a:pPr algn="l"/>
            <a:r>
              <a:rPr lang="fi-FI" b="1" i="0">
                <a:solidFill>
                  <a:srgbClr val="333333"/>
                </a:solidFill>
                <a:effectLst/>
                <a:latin typeface="Arial"/>
                <a:cs typeface="Arial"/>
              </a:rPr>
              <a:t>Ajan tasalla pysyminen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Roboto"/>
                <a:ea typeface="Roboto"/>
                <a:cs typeface="Roboto"/>
              </a:rPr>
              <a:t>Laitteiston toiminnan huomiointia erilaisissa poikkeustilanteissa sekä poikkeusjärjestelyiden käyttöönottoa (=poikkeustilan suunnitelma ja kunnossapito-ohjelma)</a:t>
            </a:r>
            <a:endParaRPr lang="fi-FI" b="0" i="0">
              <a:solidFill>
                <a:srgbClr val="333333"/>
              </a:solidFill>
              <a:effectLst/>
              <a:latin typeface="Roboto"/>
              <a:ea typeface="Roboto"/>
              <a:cs typeface="Roboto"/>
            </a:endParaRPr>
          </a:p>
          <a:p>
            <a:pPr marL="171450" indent="-171450" algn="l">
              <a:buFont typeface="Arial" panose="020B0604020202020204" pitchFamily="34" charset="0"/>
              <a:buChar char="•"/>
            </a:pPr>
            <a:r>
              <a:rPr lang="fi-FI" b="0" i="0">
                <a:solidFill>
                  <a:srgbClr val="333333"/>
                </a:solidFill>
                <a:effectLst/>
                <a:latin typeface="Arial"/>
                <a:cs typeface="Arial"/>
              </a:rPr>
              <a:t>Sen tietäminen, missä tilassa laitteistot ovat, joista hoitaja on vastuussa, on kullakin hetkellä.</a:t>
            </a:r>
          </a:p>
          <a:p>
            <a:pPr marL="171450" indent="-171450" algn="l">
              <a:buFont typeface="Arial" panose="020B0604020202020204" pitchFamily="34" charset="0"/>
              <a:buChar char="•"/>
            </a:pPr>
            <a:r>
              <a:rPr lang="fi-FI" b="0" i="0">
                <a:solidFill>
                  <a:srgbClr val="333333"/>
                </a:solidFill>
                <a:effectLst/>
                <a:latin typeface="Arial"/>
                <a:cs typeface="Arial"/>
              </a:rPr>
              <a:t>Tietäminen aina, kun tilassa tehdään jotain normaalista poikkeavaa, joka voi vaikuttaa laitteiston toimintaan tai tilaan (esimerkiksi huoltotöitä)</a:t>
            </a:r>
          </a:p>
          <a:p>
            <a:pPr marL="171450" indent="-171450" algn="l">
              <a:buFont typeface="Arial" panose="020B0604020202020204" pitchFamily="34" charset="0"/>
              <a:buChar char="•"/>
            </a:pPr>
            <a:r>
              <a:rPr lang="fi-FI" b="0" i="0">
                <a:solidFill>
                  <a:srgbClr val="333333"/>
                </a:solidFill>
                <a:effectLst/>
                <a:latin typeface="Arial"/>
                <a:cs typeface="Arial"/>
              </a:rPr>
              <a:t>Huolehtiminen siitä, että laitteistoilla on ajantasaiset kaaviot, tiedot ja dokumentit ja päiväkirja on ajan tasalla</a:t>
            </a:r>
          </a:p>
          <a:p>
            <a:pPr marL="171450" indent="-171450" algn="l">
              <a:buFont typeface="Arial" panose="020B0604020202020204" pitchFamily="34" charset="0"/>
              <a:buChar char="•"/>
            </a:pPr>
            <a:r>
              <a:rPr lang="fi-FI" b="0" i="0">
                <a:solidFill>
                  <a:srgbClr val="333333"/>
                </a:solidFill>
                <a:effectLst/>
                <a:latin typeface="Arial"/>
                <a:cs typeface="Arial"/>
              </a:rPr>
              <a:t>Varaosien ajantasaisuudesta huolehtiminen</a:t>
            </a:r>
          </a:p>
          <a:p>
            <a:pPr marL="171450" indent="-171450" algn="l">
              <a:buFont typeface="Arial" panose="020B0604020202020204" pitchFamily="34" charset="0"/>
              <a:buChar char="•"/>
            </a:pPr>
            <a:r>
              <a:rPr lang="fi-FI" b="0" i="0">
                <a:solidFill>
                  <a:srgbClr val="333333"/>
                </a:solidFill>
                <a:effectLst/>
                <a:latin typeface="Arial"/>
                <a:cs typeface="Arial"/>
              </a:rPr>
              <a:t>Korjaus ja muutostarpeiden arviointi</a:t>
            </a:r>
          </a:p>
        </p:txBody>
      </p:sp>
      <p:sp>
        <p:nvSpPr>
          <p:cNvPr id="4" name="Dian numeron paikkamerkki 3"/>
          <p:cNvSpPr>
            <a:spLocks noGrp="1"/>
          </p:cNvSpPr>
          <p:nvPr>
            <p:ph type="sldNum" sz="quarter" idx="5"/>
          </p:nvPr>
        </p:nvSpPr>
        <p:spPr/>
        <p:txBody>
          <a:bodyPr/>
          <a:lstStyle/>
          <a:p>
            <a:fld id="{706850AC-8C58-4DE2-B2AF-C9DD4AE9D197}" type="slidenum">
              <a:rPr lang="fi-FI" smtClean="0"/>
              <a:t>44</a:t>
            </a:fld>
            <a:endParaRPr lang="fi-FI"/>
          </a:p>
        </p:txBody>
      </p:sp>
    </p:spTree>
    <p:extLst>
      <p:ext uri="{BB962C8B-B14F-4D97-AF65-F5344CB8AC3E}">
        <p14:creationId xmlns:p14="http://schemas.microsoft.com/office/powerpoint/2010/main" val="3833759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endParaRPr lang="fi-FI" b="0" i="0">
              <a:solidFill>
                <a:srgbClr val="333333"/>
              </a:solidFill>
              <a:effectLst/>
              <a:latin typeface="Arial"/>
              <a:cs typeface="Arial"/>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45</a:t>
            </a:fld>
            <a:endParaRPr lang="fi-FI"/>
          </a:p>
        </p:txBody>
      </p:sp>
    </p:spTree>
    <p:extLst>
      <p:ext uri="{BB962C8B-B14F-4D97-AF65-F5344CB8AC3E}">
        <p14:creationId xmlns:p14="http://schemas.microsoft.com/office/powerpoint/2010/main" val="1725258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buFont typeface="Wingdings" panose="05000000000000000000" pitchFamily="2" charset="2"/>
              <a:buNone/>
            </a:pPr>
            <a:r>
              <a:rPr lang="fi-FI" sz="2000" i="0"/>
              <a:t>Pelastuslaitokset veloittavat erheellisistä hälyistä ERHE-maksuja.</a:t>
            </a:r>
          </a:p>
          <a:p>
            <a:pPr>
              <a:buFont typeface="Wingdings" panose="05000000000000000000" pitchFamily="2" charset="2"/>
              <a:buChar char="§"/>
            </a:pPr>
            <a:r>
              <a:rPr lang="fi-FI" sz="2000" i="1"/>
              <a:t> Ensimmäisestä</a:t>
            </a:r>
            <a:r>
              <a:rPr lang="fi-FI" sz="2000"/>
              <a:t>, opastetaan ja neuvotaan</a:t>
            </a:r>
          </a:p>
          <a:p>
            <a:pPr>
              <a:buFont typeface="Wingdings" panose="05000000000000000000" pitchFamily="2" charset="2"/>
              <a:buChar char="§"/>
            </a:pPr>
            <a:r>
              <a:rPr lang="fi-FI" sz="2000" i="1"/>
              <a:t> Toisesta</a:t>
            </a:r>
            <a:r>
              <a:rPr lang="fi-FI" sz="2000"/>
              <a:t>, lähetetään kirjallinen korjauskehoitus</a:t>
            </a:r>
          </a:p>
          <a:p>
            <a:pPr>
              <a:buFont typeface="Wingdings" panose="05000000000000000000" pitchFamily="2" charset="2"/>
              <a:buChar char="§"/>
            </a:pPr>
            <a:r>
              <a:rPr lang="fi-FI" sz="2000" i="1"/>
              <a:t> Kolmannesta</a:t>
            </a:r>
            <a:r>
              <a:rPr lang="fi-FI" sz="2000"/>
              <a:t>, on mahdollisuus laskuttaa syystä riippumatta, paitsi mm.</a:t>
            </a:r>
          </a:p>
          <a:p>
            <a:pPr lvl="1">
              <a:buFont typeface="Arial" panose="020B0604020202020204" pitchFamily="34" charset="0"/>
              <a:buChar char="•"/>
            </a:pPr>
            <a:r>
              <a:rPr lang="fi-FI" sz="1800"/>
              <a:t>Rakennuspalo, muu tulipalo tai rakennuspalovaara (</a:t>
            </a:r>
            <a:r>
              <a:rPr lang="fi-FI" sz="1800" err="1"/>
              <a:t>pl</a:t>
            </a:r>
            <a:r>
              <a:rPr lang="fi-FI" sz="1800"/>
              <a:t>, ruuan valmistus)</a:t>
            </a:r>
          </a:p>
          <a:p>
            <a:pPr lvl="1">
              <a:buFont typeface="Arial" panose="020B0604020202020204" pitchFamily="34" charset="0"/>
              <a:buChar char="•"/>
            </a:pPr>
            <a:r>
              <a:rPr lang="fi-FI" sz="1800"/>
              <a:t>Hätätilanne, jossa on painettu paloilmoituspainiketta</a:t>
            </a:r>
          </a:p>
          <a:p>
            <a:pPr lvl="1">
              <a:buFont typeface="Arial" panose="020B0604020202020204" pitchFamily="34" charset="0"/>
              <a:buChar char="•"/>
            </a:pPr>
            <a:r>
              <a:rPr lang="fi-FI" sz="1800"/>
              <a:t>Salaman aiheuttama tai muu ylijännite, vaurio tai suurtaajuinen häiriö</a:t>
            </a:r>
          </a:p>
          <a:p>
            <a:pPr lvl="1">
              <a:buFont typeface="Arial" panose="020B0604020202020204" pitchFamily="34" charset="0"/>
              <a:buChar char="•"/>
            </a:pPr>
            <a:r>
              <a:rPr lang="fi-FI" sz="1800"/>
              <a:t>Vesijohtolaitoksen vesijohtoverkoston aiheuttama paineisku</a:t>
            </a:r>
          </a:p>
          <a:p>
            <a:pPr lvl="1">
              <a:buFont typeface="Arial" panose="020B0604020202020204" pitchFamily="34" charset="0"/>
              <a:buChar char="•"/>
            </a:pPr>
            <a:endParaRPr lang="fi-FI" sz="1800"/>
          </a:p>
          <a:p>
            <a:pPr marL="0" indent="0">
              <a:buNone/>
            </a:pPr>
            <a:r>
              <a:rPr lang="fi-FI" sz="2200" b="1"/>
              <a:t>Käytänteissä on alueellisia eroja</a:t>
            </a:r>
          </a:p>
          <a:p>
            <a:pPr algn="l"/>
            <a:endParaRPr lang="fi-FI" b="0" i="0">
              <a:solidFill>
                <a:srgbClr val="333333"/>
              </a:solidFill>
              <a:effectLst/>
              <a:latin typeface="Arial"/>
              <a:cs typeface="Arial"/>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46</a:t>
            </a:fld>
            <a:endParaRPr lang="fi-FI"/>
          </a:p>
        </p:txBody>
      </p:sp>
    </p:spTree>
    <p:extLst>
      <p:ext uri="{BB962C8B-B14F-4D97-AF65-F5344CB8AC3E}">
        <p14:creationId xmlns:p14="http://schemas.microsoft.com/office/powerpoint/2010/main" val="1943355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endParaRPr lang="fi-FI" b="0" i="0">
              <a:solidFill>
                <a:srgbClr val="333333"/>
              </a:solidFill>
              <a:effectLst/>
              <a:latin typeface="Arial"/>
              <a:cs typeface="Arial"/>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47</a:t>
            </a:fld>
            <a:endParaRPr lang="fi-FI"/>
          </a:p>
        </p:txBody>
      </p:sp>
    </p:spTree>
    <p:extLst>
      <p:ext uri="{BB962C8B-B14F-4D97-AF65-F5344CB8AC3E}">
        <p14:creationId xmlns:p14="http://schemas.microsoft.com/office/powerpoint/2010/main" val="2925258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90000"/>
              </a:lnSpc>
              <a:spcBef>
                <a:spcPts val="1000"/>
              </a:spcBef>
            </a:pPr>
            <a:r>
              <a:rPr lang="fi-FI" b="1">
                <a:solidFill>
                  <a:srgbClr val="333333"/>
                </a:solidFill>
              </a:rPr>
              <a:t>Lisää tietoa paloilmoitinsuositustyöryhmän suosituksesta:</a:t>
            </a:r>
            <a:endParaRPr lang="en-US">
              <a:solidFill>
                <a:srgbClr val="333333"/>
              </a:solidFill>
            </a:endParaRPr>
          </a:p>
          <a:p>
            <a:pPr>
              <a:lnSpc>
                <a:spcPct val="90000"/>
              </a:lnSpc>
              <a:spcBef>
                <a:spcPts val="1000"/>
              </a:spcBef>
            </a:pPr>
            <a:r>
              <a:rPr lang="fi-FI">
                <a:solidFill>
                  <a:srgbClr val="333333"/>
                </a:solidFill>
              </a:rPr>
              <a:t>Paloilmoitinsuosituksia 2022 - Suositus 1/2022: Viivästetty paloilmoitus</a:t>
            </a:r>
            <a:endParaRPr lang="en-US">
              <a:solidFill>
                <a:srgbClr val="333333"/>
              </a:solidFill>
            </a:endParaRPr>
          </a:p>
          <a:p>
            <a:pPr algn="l"/>
            <a:r>
              <a:rPr lang="fi-FI">
                <a:solidFill>
                  <a:srgbClr val="333333"/>
                </a:solidFill>
                <a:hlinkClick r:id="rId3">
                  <a:extLst>
                    <a:ext uri="{A12FA001-AC4F-418D-AE19-62706E023703}">
                      <ahyp:hlinkClr xmlns:ahyp="http://schemas.microsoft.com/office/drawing/2018/hyperlinkcolor" val="tx"/>
                    </a:ext>
                  </a:extLst>
                </a:hlinkClick>
              </a:rPr>
              <a:t>https://www.skt-saatio.fi/index.php?k=225413</a:t>
            </a:r>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48</a:t>
            </a:fld>
            <a:endParaRPr lang="fi-FI"/>
          </a:p>
        </p:txBody>
      </p:sp>
    </p:spTree>
    <p:extLst>
      <p:ext uri="{BB962C8B-B14F-4D97-AF65-F5344CB8AC3E}">
        <p14:creationId xmlns:p14="http://schemas.microsoft.com/office/powerpoint/2010/main" val="2305135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sz="1200">
              <a:latin typeface="Roboto"/>
              <a:ea typeface="Roboto"/>
              <a:cs typeface="Arial"/>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9</a:t>
            </a:fld>
            <a:endParaRPr lang="fi-FI"/>
          </a:p>
        </p:txBody>
      </p:sp>
    </p:spTree>
    <p:extLst>
      <p:ext uri="{BB962C8B-B14F-4D97-AF65-F5344CB8AC3E}">
        <p14:creationId xmlns:p14="http://schemas.microsoft.com/office/powerpoint/2010/main" val="3905769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90000"/>
              </a:lnSpc>
              <a:spcBef>
                <a:spcPts val="1000"/>
              </a:spcBef>
            </a:pPr>
            <a:r>
              <a:rPr lang="fi-FI" b="1">
                <a:solidFill>
                  <a:srgbClr val="333333"/>
                </a:solidFill>
              </a:rPr>
              <a:t>Lisää tietoa paloilmoitinsuositustyöryhmän suosituksesta:</a:t>
            </a:r>
            <a:endParaRPr lang="en-US">
              <a:solidFill>
                <a:srgbClr val="333333"/>
              </a:solidFill>
            </a:endParaRPr>
          </a:p>
          <a:p>
            <a:pPr>
              <a:lnSpc>
                <a:spcPct val="90000"/>
              </a:lnSpc>
              <a:spcBef>
                <a:spcPts val="1000"/>
              </a:spcBef>
            </a:pPr>
            <a:r>
              <a:rPr lang="fi-FI">
                <a:solidFill>
                  <a:srgbClr val="333333"/>
                </a:solidFill>
              </a:rPr>
              <a:t>Paloilmoitinsuosituksia 2022 - Suositus 1/2022: Viivästetty paloilmoitus</a:t>
            </a:r>
            <a:endParaRPr lang="en-US">
              <a:solidFill>
                <a:srgbClr val="333333"/>
              </a:solidFill>
            </a:endParaRPr>
          </a:p>
          <a:p>
            <a:pPr algn="l"/>
            <a:r>
              <a:rPr lang="fi-FI">
                <a:solidFill>
                  <a:srgbClr val="333333"/>
                </a:solidFill>
                <a:hlinkClick r:id="rId3">
                  <a:extLst>
                    <a:ext uri="{A12FA001-AC4F-418D-AE19-62706E023703}">
                      <ahyp:hlinkClr xmlns:ahyp="http://schemas.microsoft.com/office/drawing/2018/hyperlinkcolor" val="tx"/>
                    </a:ext>
                  </a:extLst>
                </a:hlinkClick>
              </a:rPr>
              <a:t>https://www.skt-saatio.fi/index.php?k=225413</a:t>
            </a:r>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49</a:t>
            </a:fld>
            <a:endParaRPr lang="fi-FI"/>
          </a:p>
        </p:txBody>
      </p:sp>
    </p:spTree>
    <p:extLst>
      <p:ext uri="{BB962C8B-B14F-4D97-AF65-F5344CB8AC3E}">
        <p14:creationId xmlns:p14="http://schemas.microsoft.com/office/powerpoint/2010/main" val="683018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T4: </a:t>
            </a:r>
            <a:r>
              <a:rPr lang="fi-FI" sz="1200">
                <a:effectLst/>
                <a:latin typeface="Roboto"/>
                <a:ea typeface="Calibri" panose="020F0502020204030204" pitchFamily="34" charset="0"/>
                <a:cs typeface="Roboto"/>
              </a:rPr>
              <a:t>Selittää toimintaketjun paloilmoitinlaitteen hälytystilanteessa (taso 2)</a:t>
            </a:r>
            <a:br>
              <a:rPr lang="fi-FI" sz="1200">
                <a:effectLst/>
                <a:latin typeface="Roboto" panose="02000000000000000000" pitchFamily="2" charset="0"/>
                <a:ea typeface="Calibri" panose="020F0502020204030204" pitchFamily="34" charset="0"/>
                <a:cs typeface="Roboto"/>
              </a:rPr>
            </a:br>
            <a:r>
              <a:rPr lang="fi-FI" sz="2400">
                <a:effectLst/>
                <a:latin typeface="Roboto"/>
                <a:ea typeface="Calibri" panose="020F0502020204030204" pitchFamily="34" charset="0"/>
                <a:cs typeface="Roboto"/>
              </a:rPr>
              <a:t>S4: </a:t>
            </a:r>
            <a:r>
              <a:rPr lang="fi-FI" sz="1200">
                <a:effectLst/>
                <a:latin typeface="Roboto"/>
                <a:ea typeface="Calibri" panose="020F0502020204030204" pitchFamily="34" charset="0"/>
                <a:cs typeface="Roboto"/>
              </a:rPr>
              <a:t>Palontorjuntatekniikan toimintaketju (ihmisen toiminta + palontorjuntatekniikka)</a:t>
            </a:r>
          </a:p>
          <a:p>
            <a:endParaRPr lang="fi-FI" sz="1200">
              <a:effectLst/>
              <a:latin typeface="Roboto" panose="02000000000000000000" pitchFamily="2" charset="0"/>
              <a:cs typeface="Arial" panose="020B0604020202020204" pitchFamily="34" charset="0"/>
            </a:endParaRPr>
          </a:p>
          <a:p>
            <a:r>
              <a:rPr lang="fi-FI"/>
              <a:t>Tehtävä:</a:t>
            </a:r>
            <a:endParaRPr lang="fi-FI">
              <a:cs typeface="Calibri"/>
            </a:endParaRPr>
          </a:p>
          <a:p>
            <a:r>
              <a:rPr lang="fi-FI"/>
              <a:t>Laadi vaiheittainen kuvaus siitä, mitä tapahtuu kun paloilmoitin havaitsee palon. Aloita palon havaitsemisesta, kuvaile hälytysjärjestelmän aktivoitumiseen liittyvät seikat ja päätä siihen, kun pelastuslaitos on tullut paikalle. Huomioi myös laitteiston vastuuhenkilön rooli eri vaiheissa.</a:t>
            </a:r>
            <a:endParaRPr lang="fi-FI">
              <a:cs typeface="Calibri"/>
            </a:endParaRPr>
          </a:p>
          <a:p>
            <a:endParaRPr lang="fi-FI"/>
          </a:p>
          <a:p>
            <a:r>
              <a:rPr lang="fi-FI"/>
              <a:t>Lopuksi käydään tehtävä yhdessä läpi.</a:t>
            </a:r>
          </a:p>
        </p:txBody>
      </p:sp>
      <p:sp>
        <p:nvSpPr>
          <p:cNvPr id="4" name="Dian numeron paikkamerkki 3"/>
          <p:cNvSpPr>
            <a:spLocks noGrp="1"/>
          </p:cNvSpPr>
          <p:nvPr>
            <p:ph type="sldNum" sz="quarter" idx="5"/>
          </p:nvPr>
        </p:nvSpPr>
        <p:spPr/>
        <p:txBody>
          <a:bodyPr/>
          <a:lstStyle/>
          <a:p>
            <a:fld id="{706850AC-8C58-4DE2-B2AF-C9DD4AE9D197}" type="slidenum">
              <a:rPr lang="fi-FI" smtClean="0"/>
              <a:t>50</a:t>
            </a:fld>
            <a:endParaRPr lang="fi-FI"/>
          </a:p>
        </p:txBody>
      </p:sp>
    </p:spTree>
    <p:extLst>
      <p:ext uri="{BB962C8B-B14F-4D97-AF65-F5344CB8AC3E}">
        <p14:creationId xmlns:p14="http://schemas.microsoft.com/office/powerpoint/2010/main" val="3122140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51</a:t>
            </a:fld>
            <a:endParaRPr lang="fi-FI"/>
          </a:p>
        </p:txBody>
      </p:sp>
    </p:spTree>
    <p:extLst>
      <p:ext uri="{BB962C8B-B14F-4D97-AF65-F5344CB8AC3E}">
        <p14:creationId xmlns:p14="http://schemas.microsoft.com/office/powerpoint/2010/main" val="1986861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T4: </a:t>
            </a:r>
            <a:r>
              <a:rPr lang="fi-FI" sz="1200">
                <a:effectLst/>
                <a:latin typeface="Roboto"/>
                <a:ea typeface="Calibri" panose="020F0502020204030204" pitchFamily="34" charset="0"/>
                <a:cs typeface="Roboto"/>
              </a:rPr>
              <a:t>Selittää toimintaketjun paloilmoitinlaitteen hälytystilanteessa (taso 2)</a:t>
            </a:r>
            <a:br>
              <a:rPr lang="fi-FI" sz="1200">
                <a:effectLst/>
                <a:latin typeface="Roboto" panose="02000000000000000000" pitchFamily="2" charset="0"/>
                <a:ea typeface="Calibri" panose="020F0502020204030204" pitchFamily="34" charset="0"/>
                <a:cs typeface="Roboto"/>
              </a:rPr>
            </a:br>
            <a:r>
              <a:rPr lang="fi-FI" sz="2400">
                <a:effectLst/>
                <a:latin typeface="Roboto"/>
                <a:ea typeface="Calibri" panose="020F0502020204030204" pitchFamily="34" charset="0"/>
                <a:cs typeface="Roboto"/>
              </a:rPr>
              <a:t>S4: </a:t>
            </a:r>
            <a:r>
              <a:rPr lang="fi-FI" sz="1200">
                <a:effectLst/>
                <a:latin typeface="Roboto"/>
                <a:ea typeface="Calibri" panose="020F0502020204030204" pitchFamily="34" charset="0"/>
                <a:cs typeface="Roboto"/>
              </a:rPr>
              <a:t>Palontorjuntatekniikan toimintaketju (ihmisen toiminta + palontorjuntatekniikka)</a:t>
            </a:r>
          </a:p>
          <a:p>
            <a:endParaRPr lang="fi-FI" sz="1200">
              <a:effectLst/>
              <a:latin typeface="Roboto" panose="02000000000000000000" pitchFamily="2" charset="0"/>
              <a:cs typeface="Arial" panose="020B0604020202020204" pitchFamily="34" charset="0"/>
            </a:endParaRPr>
          </a:p>
          <a:p>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52</a:t>
            </a:fld>
            <a:endParaRPr lang="fi-FI"/>
          </a:p>
        </p:txBody>
      </p:sp>
    </p:spTree>
    <p:extLst>
      <p:ext uri="{BB962C8B-B14F-4D97-AF65-F5344CB8AC3E}">
        <p14:creationId xmlns:p14="http://schemas.microsoft.com/office/powerpoint/2010/main" val="35650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Lisätietoja kohdekortista – Pelastusoimi.fi:</a:t>
            </a:r>
            <a:br>
              <a:rPr lang="fi-FI"/>
            </a:br>
            <a:r>
              <a:rPr lang="fi-FI">
                <a:hlinkClick r:id="rId3"/>
              </a:rPr>
              <a:t>https://pelastustoimi.fi/lansi-uusimaa/ohjeet-ja-lomakkeet/automaattiset-paloilmoittimet-ja-sammutuslaitteistot</a:t>
            </a:r>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53</a:t>
            </a:fld>
            <a:endParaRPr lang="fi-FI"/>
          </a:p>
        </p:txBody>
      </p:sp>
    </p:spTree>
    <p:extLst>
      <p:ext uri="{BB962C8B-B14F-4D97-AF65-F5344CB8AC3E}">
        <p14:creationId xmlns:p14="http://schemas.microsoft.com/office/powerpoint/2010/main" val="3216162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u="none">
                <a:cs typeface="Calibri"/>
              </a:rPr>
              <a:t>Lisätieto em. asioihin löydät osoitteesta: </a:t>
            </a:r>
            <a:r>
              <a:rPr lang="fi-FI" u="sng">
                <a:hlinkClick r:id="rId3" tooltip="https://www.finanssiala.fi/wp-content/uploads/2021/04/fa_avainturvallisuus_2021.pdf"/>
              </a:rPr>
              <a:t>https://www.finanssiala.fi/wp-content/uploads/2021/04/FA_Avainturvallisuus_2021.pdf</a:t>
            </a:r>
            <a:endParaRPr lang="fi-FI" u="sng"/>
          </a:p>
          <a:p>
            <a:endParaRPr lang="fi-FI" u="sng">
              <a:cs typeface="Calibri"/>
            </a:endParaRPr>
          </a:p>
          <a:p>
            <a:endParaRPr lang="fi-FI" u="none">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54</a:t>
            </a:fld>
            <a:endParaRPr lang="fi-FI"/>
          </a:p>
        </p:txBody>
      </p:sp>
    </p:spTree>
    <p:extLst>
      <p:ext uri="{BB962C8B-B14F-4D97-AF65-F5344CB8AC3E}">
        <p14:creationId xmlns:p14="http://schemas.microsoft.com/office/powerpoint/2010/main" val="469117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T4: </a:t>
            </a:r>
            <a:r>
              <a:rPr lang="fi-FI" sz="1200">
                <a:effectLst/>
                <a:latin typeface="Roboto"/>
                <a:ea typeface="Calibri" panose="020F0502020204030204" pitchFamily="34" charset="0"/>
                <a:cs typeface="Roboto"/>
              </a:rPr>
              <a:t>Selittää toimintaketjun paloilmoitinlaitteen hälytystilanteessa (taso 2)</a:t>
            </a:r>
            <a:br>
              <a:rPr lang="fi-FI" sz="1200">
                <a:effectLst/>
                <a:latin typeface="Roboto" panose="02000000000000000000" pitchFamily="2" charset="0"/>
                <a:ea typeface="Calibri" panose="020F0502020204030204" pitchFamily="34" charset="0"/>
                <a:cs typeface="Roboto"/>
              </a:rPr>
            </a:br>
            <a:r>
              <a:rPr lang="fi-FI" sz="2400">
                <a:effectLst/>
                <a:latin typeface="Roboto"/>
                <a:ea typeface="Calibri" panose="020F0502020204030204" pitchFamily="34" charset="0"/>
                <a:cs typeface="Roboto"/>
              </a:rPr>
              <a:t>S4: </a:t>
            </a:r>
            <a:r>
              <a:rPr lang="fi-FI" sz="1200">
                <a:effectLst/>
                <a:latin typeface="Roboto"/>
                <a:ea typeface="Calibri" panose="020F0502020204030204" pitchFamily="34" charset="0"/>
                <a:cs typeface="Roboto"/>
              </a:rPr>
              <a:t>Palontorjuntatekniikan toimintaketju (ihmisen toiminta + palontorjuntatekniikka)</a:t>
            </a:r>
          </a:p>
          <a:p>
            <a:endParaRPr lang="fi-FI" sz="1200">
              <a:effectLst/>
              <a:latin typeface="Roboto" panose="02000000000000000000" pitchFamily="2" charset="0"/>
              <a:cs typeface="Arial" panose="020B0604020202020204" pitchFamily="34" charset="0"/>
            </a:endParaRPr>
          </a:p>
          <a:p>
            <a:r>
              <a:rPr lang="fi-FI">
                <a:cs typeface="Calibri"/>
              </a:rPr>
              <a:t>Paikantamiskaavioita voi olla myös kaksi kappaletta, jolloin ryhmänjohtaja/mestari voi olla laitteistolla ja sammutuspari ottaa toisen mukaansa ja etsiä sen perusteella hälyttävän ilmaisimen.</a:t>
            </a:r>
          </a:p>
        </p:txBody>
      </p:sp>
      <p:sp>
        <p:nvSpPr>
          <p:cNvPr id="4" name="Dian numeron paikkamerkki 3"/>
          <p:cNvSpPr>
            <a:spLocks noGrp="1"/>
          </p:cNvSpPr>
          <p:nvPr>
            <p:ph type="sldNum" sz="quarter" idx="5"/>
          </p:nvPr>
        </p:nvSpPr>
        <p:spPr/>
        <p:txBody>
          <a:bodyPr/>
          <a:lstStyle/>
          <a:p>
            <a:fld id="{706850AC-8C58-4DE2-B2AF-C9DD4AE9D197}" type="slidenum">
              <a:rPr lang="fi-FI" smtClean="0"/>
              <a:t>55</a:t>
            </a:fld>
            <a:endParaRPr lang="fi-FI"/>
          </a:p>
        </p:txBody>
      </p:sp>
    </p:spTree>
    <p:extLst>
      <p:ext uri="{BB962C8B-B14F-4D97-AF65-F5344CB8AC3E}">
        <p14:creationId xmlns:p14="http://schemas.microsoft.com/office/powerpoint/2010/main" val="3106438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T4: </a:t>
            </a:r>
            <a:r>
              <a:rPr lang="fi-FI" sz="1200">
                <a:effectLst/>
                <a:latin typeface="Roboto"/>
                <a:ea typeface="Calibri" panose="020F0502020204030204" pitchFamily="34" charset="0"/>
                <a:cs typeface="Roboto"/>
              </a:rPr>
              <a:t>Selittää toimintaketjun paloilmoitinlaitteen hälytystilanteessa (taso 2)</a:t>
            </a:r>
            <a:br>
              <a:rPr lang="fi-FI" sz="1200">
                <a:effectLst/>
                <a:latin typeface="Roboto" panose="02000000000000000000" pitchFamily="2" charset="0"/>
                <a:ea typeface="Calibri" panose="020F0502020204030204" pitchFamily="34" charset="0"/>
                <a:cs typeface="Roboto"/>
              </a:rPr>
            </a:br>
            <a:r>
              <a:rPr lang="fi-FI" sz="2400">
                <a:effectLst/>
                <a:latin typeface="Roboto"/>
                <a:ea typeface="Calibri" panose="020F0502020204030204" pitchFamily="34" charset="0"/>
                <a:cs typeface="Roboto"/>
              </a:rPr>
              <a:t>S4: </a:t>
            </a:r>
            <a:r>
              <a:rPr lang="fi-FI" sz="1200">
                <a:effectLst/>
                <a:latin typeface="Roboto"/>
                <a:ea typeface="Calibri" panose="020F0502020204030204" pitchFamily="34" charset="0"/>
                <a:cs typeface="Roboto"/>
              </a:rPr>
              <a:t>Palontorjuntatekniikan toimintaketju (ihmisen toiminta + palontorjuntatekniikka)</a:t>
            </a:r>
          </a:p>
          <a:p>
            <a:endParaRPr lang="fi-FI" sz="1200">
              <a:effectLst/>
              <a:latin typeface="Roboto" panose="02000000000000000000" pitchFamily="2" charset="0"/>
              <a:cs typeface="Arial" panose="020B0604020202020204" pitchFamily="34" charset="0"/>
            </a:endParaRPr>
          </a:p>
          <a:p>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56</a:t>
            </a:fld>
            <a:endParaRPr lang="fi-FI"/>
          </a:p>
        </p:txBody>
      </p:sp>
    </p:spTree>
    <p:extLst>
      <p:ext uri="{BB962C8B-B14F-4D97-AF65-F5344CB8AC3E}">
        <p14:creationId xmlns:p14="http://schemas.microsoft.com/office/powerpoint/2010/main" val="2581015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1200">
              <a:effectLst/>
              <a:latin typeface="Roboto" panose="02000000000000000000" pitchFamily="2" charset="0"/>
              <a:cs typeface="Arial" panose="020B0604020202020204" pitchFamily="34" charset="0"/>
            </a:endParaRPr>
          </a:p>
          <a:p>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57</a:t>
            </a:fld>
            <a:endParaRPr lang="fi-FI"/>
          </a:p>
        </p:txBody>
      </p:sp>
    </p:spTree>
    <p:extLst>
      <p:ext uri="{BB962C8B-B14F-4D97-AF65-F5344CB8AC3E}">
        <p14:creationId xmlns:p14="http://schemas.microsoft.com/office/powerpoint/2010/main" val="4233539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58</a:t>
            </a:fld>
            <a:endParaRPr lang="fi-FI"/>
          </a:p>
        </p:txBody>
      </p:sp>
    </p:spTree>
    <p:extLst>
      <p:ext uri="{BB962C8B-B14F-4D97-AF65-F5344CB8AC3E}">
        <p14:creationId xmlns:p14="http://schemas.microsoft.com/office/powerpoint/2010/main" val="263650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latin typeface="Roboto"/>
              <a:ea typeface="Calibri"/>
              <a:cs typeface="Roboto"/>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10</a:t>
            </a:fld>
            <a:endParaRPr lang="fi-FI"/>
          </a:p>
        </p:txBody>
      </p:sp>
    </p:spTree>
    <p:extLst>
      <p:ext uri="{BB962C8B-B14F-4D97-AF65-F5344CB8AC3E}">
        <p14:creationId xmlns:p14="http://schemas.microsoft.com/office/powerpoint/2010/main" val="15451888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64</a:t>
            </a:fld>
            <a:endParaRPr lang="fi-FI"/>
          </a:p>
        </p:txBody>
      </p:sp>
    </p:spTree>
    <p:extLst>
      <p:ext uri="{BB962C8B-B14F-4D97-AF65-F5344CB8AC3E}">
        <p14:creationId xmlns:p14="http://schemas.microsoft.com/office/powerpoint/2010/main" val="466424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pPr>
            <a:r>
              <a:rPr lang="fi-FI" sz="1800" b="1" kern="100">
                <a:effectLst/>
                <a:latin typeface="Calibri" panose="020F0502020204030204" pitchFamily="34" charset="0"/>
                <a:ea typeface="Calibri" panose="020F0502020204030204" pitchFamily="34" charset="0"/>
                <a:cs typeface="Times New Roman" panose="02020603050405020304" pitchFamily="18" charset="0"/>
              </a:rPr>
              <a:t>Laitetilailmoituksista hätäkeskuslaitokselle</a:t>
            </a:r>
          </a:p>
          <a:p>
            <a:pPr>
              <a:lnSpc>
                <a:spcPct val="107000"/>
              </a:lnSpc>
              <a:spcAft>
                <a:spcPts val="800"/>
              </a:spcAft>
            </a:pPr>
            <a:endParaRPr lang="fi-FI" sz="1800" b="1"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b="1" kern="100">
                <a:effectLst/>
                <a:latin typeface="Calibri" panose="020F0502020204030204" pitchFamily="34" charset="0"/>
                <a:ea typeface="Calibri" panose="020F0502020204030204" pitchFamily="34" charset="0"/>
                <a:cs typeface="Times New Roman" panose="02020603050405020304" pitchFamily="18" charset="0"/>
              </a:rPr>
              <a:t>Huoltotila</a:t>
            </a:r>
            <a:r>
              <a:rPr lang="fi-FI" sz="1800" kern="100">
                <a:effectLst/>
                <a:latin typeface="Calibri" panose="020F0502020204030204" pitchFamily="34" charset="0"/>
                <a:ea typeface="Calibri" panose="020F0502020204030204" pitchFamily="34" charset="0"/>
                <a:cs typeface="Times New Roman" panose="02020603050405020304" pitchFamily="18" charset="0"/>
              </a:rPr>
              <a:t> on tarkoitettu vain tilapäisiin ja lyhytaikaisiin koko järjestelmän irtikytkentöihin. Huoltotilan aikana järjestetään paikallinen valvonta paloilmoittimen pääkäyttölaitteelle, josta voidaan hätätilanteessa ottaa yhteyttä hätänumeroon 112. Huoltotilan aikana liittymä on pois Hätäkeskuslaitoksen tietojärjestelmästä. Huoltotilaa tulisi käyttää huoltotoimenpiteiden yhteydessä vain, jos siirtoyhteyttä ei voida kytkeä irti tai on vaarana sen aktivoituminen vahingossa. </a:t>
            </a:r>
          </a:p>
          <a:p>
            <a:pPr>
              <a:lnSpc>
                <a:spcPct val="107000"/>
              </a:lnSpc>
              <a:spcAft>
                <a:spcPts val="800"/>
              </a:spcAft>
            </a:pPr>
            <a:endParaRPr lang="fi-FI"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b="1" kern="100">
                <a:effectLst/>
                <a:latin typeface="Calibri" panose="020F0502020204030204" pitchFamily="34" charset="0"/>
                <a:ea typeface="Calibri" panose="020F0502020204030204" pitchFamily="34" charset="0"/>
                <a:cs typeface="Times New Roman" panose="02020603050405020304" pitchFamily="18" charset="0"/>
              </a:rPr>
              <a:t>Testitila</a:t>
            </a:r>
            <a:r>
              <a:rPr lang="fi-FI" sz="1800" kern="100">
                <a:effectLst/>
                <a:latin typeface="Calibri" panose="020F0502020204030204" pitchFamily="34" charset="0"/>
                <a:ea typeface="Calibri" panose="020F0502020204030204" pitchFamily="34" charset="0"/>
                <a:cs typeface="Times New Roman" panose="02020603050405020304" pitchFamily="18" charset="0"/>
              </a:rPr>
              <a:t> on tarkoitettu pelkästään kuukausikokeiluja varten ja sen aikana tehdystä testistä jää jälki Hätäkeskuslaitoksen tietojärjestelmään. Testitilaa ei ole tarkoitettu kohdekohtaisia järjestelmätestejä varten. Ylläpitoon ja tarkastuksiin liittyvät yhteystestit tehdään huoltotilassa.</a:t>
            </a:r>
          </a:p>
          <a:p>
            <a:endParaRPr lang="fi-FI"/>
          </a:p>
          <a:p>
            <a:r>
              <a:rPr lang="fi-FI" sz="1800" b="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Yleensä alle 24h kestoiset irtikytkennät</a:t>
            </a:r>
            <a:r>
              <a:rPr lang="fi-FI" sz="18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ilmoitus Häkeen riittää, jos on Häke-yhteys. Jos koko laite on irtikytketty tai irtikytkennät ovat pidempikestoisia, ilmoitus Häke ja alueen pelastuslaitos. Pelastuslaitos voi vaatia erityisiä varotoimenpiteitä, jos arvioi kohteessa harjoitettavan toiminnan sitä vaativan. </a:t>
            </a:r>
          </a:p>
          <a:p>
            <a:endParaRPr lang="fi-FI" sz="1800">
              <a:solidFill>
                <a:srgbClr val="000000"/>
              </a:solidFill>
              <a:effectLst/>
              <a:latin typeface="Calibri" panose="020F0502020204030204" pitchFamily="34" charset="0"/>
              <a:ea typeface="Aptos" panose="020B0004020202020204" pitchFamily="34" charset="0"/>
              <a:cs typeface="Aptos" panose="020B0004020202020204" pitchFamily="34" charset="0"/>
            </a:endParaRPr>
          </a:p>
          <a:p>
            <a:r>
              <a:rPr lang="fi-FI" sz="1800">
                <a:solidFill>
                  <a:srgbClr val="000000"/>
                </a:solidFill>
                <a:effectLst/>
                <a:latin typeface="Calibri" panose="020F0502020204030204" pitchFamily="34" charset="0"/>
                <a:ea typeface="Aptos" panose="020B0004020202020204" pitchFamily="34" charset="0"/>
                <a:cs typeface="Aptos" panose="020B0004020202020204" pitchFamily="34" charset="0"/>
              </a:rPr>
              <a:t>Kohteessa on voitu laatia ennalta poikkeavan tilanteen suunnitelma pitkäaikaisten huolto- ja irtikytkentätilanteiden varalle, joka on käyty läpi pelastusviranomaisen kanssa.</a:t>
            </a:r>
            <a:endParaRPr lang="fi-FI" sz="1800">
              <a:effectLst/>
              <a:latin typeface="Aptos" panose="020B0004020202020204" pitchFamily="34" charset="0"/>
              <a:ea typeface="Aptos" panose="020B0004020202020204" pitchFamily="34" charset="0"/>
              <a:cs typeface="Aptos" panose="020B0004020202020204" pitchFamily="34" charset="0"/>
            </a:endParaRPr>
          </a:p>
          <a:p>
            <a:r>
              <a:rPr lang="fi-FI" sz="18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a:t>
            </a:r>
            <a:endParaRPr lang="fi-FI" sz="1800">
              <a:effectLst/>
              <a:latin typeface="Aptos" panose="020B0004020202020204" pitchFamily="34" charset="0"/>
              <a:ea typeface="Aptos" panose="020B0004020202020204" pitchFamily="34" charset="0"/>
              <a:cs typeface="Aptos" panose="020B0004020202020204" pitchFamily="34" charset="0"/>
            </a:endParaRPr>
          </a:p>
          <a:p>
            <a:r>
              <a:rPr lang="fi-FI" sz="18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Löytyy HIKLU-ohje: </a:t>
            </a:r>
            <a:r>
              <a:rPr lang="fi-FI" sz="1800" u="sng">
                <a:solidFill>
                  <a:srgbClr val="1155CC"/>
                </a:solidFill>
                <a:effectLst/>
                <a:latin typeface="Calibri" panose="020F0502020204030204" pitchFamily="34" charset="0"/>
                <a:ea typeface="Times New Roman" panose="02020603050405020304" pitchFamily="18" charset="0"/>
                <a:cs typeface="Aptos" panose="020B0004020202020204" pitchFamily="34" charset="0"/>
                <a:hlinkClick r:id="rId3"/>
              </a:rPr>
              <a:t>https://pelastustoimi.fi/documents/25266713/160916296/HIKLU+Ohje+paloilmoittimen+ja+sprinklerin+tilap%C3%A4isest%C3%A4+irtikytkenn%C3%A4st%C3%A4.pdf/72a53748-580c-8793-e6af-249b58362010/HIKLU+Ohje+paloilmoittimen+ja+sprinklerin+tilap%C3%A4isest%C3%A4+irtikytkenn%C3%A4st%C3%A4.pdf?t=1688556563776</a:t>
            </a:r>
            <a:endParaRPr lang="fi-FI" sz="1800">
              <a:effectLst/>
              <a:latin typeface="Aptos" panose="020B0004020202020204" pitchFamily="34" charset="0"/>
              <a:ea typeface="Aptos" panose="020B0004020202020204" pitchFamily="34" charset="0"/>
              <a:cs typeface="Aptos" panose="020B0004020202020204" pitchFamily="34" charset="0"/>
            </a:endParaRP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66</a:t>
            </a:fld>
            <a:endParaRPr lang="fi-FI"/>
          </a:p>
        </p:txBody>
      </p:sp>
    </p:spTree>
    <p:extLst>
      <p:ext uri="{BB962C8B-B14F-4D97-AF65-F5344CB8AC3E}">
        <p14:creationId xmlns:p14="http://schemas.microsoft.com/office/powerpoint/2010/main" val="20755810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T6: </a:t>
            </a:r>
            <a:r>
              <a:rPr lang="fi-FI" sz="1200">
                <a:effectLst/>
                <a:latin typeface="Roboto" panose="02000000000000000000" pitchFamily="2" charset="0"/>
                <a:ea typeface="Calibri" panose="020F0502020204030204" pitchFamily="34" charset="0"/>
                <a:cs typeface="Arial" panose="020B0604020202020204" pitchFamily="34" charset="0"/>
              </a:rPr>
              <a:t>Tunnistaa hälytyksen syyn</a:t>
            </a:r>
            <a:br>
              <a:rPr lang="fi-FI" sz="1200">
                <a:effectLst/>
                <a:latin typeface="Roboto" panose="02000000000000000000" pitchFamily="2" charset="0"/>
                <a:ea typeface="Calibri" panose="020F0502020204030204" pitchFamily="34" charset="0"/>
                <a:cs typeface="Arial" panose="020B0604020202020204" pitchFamily="34" charset="0"/>
              </a:rPr>
            </a:br>
            <a:r>
              <a:rPr lang="fi-FI" sz="2000">
                <a:effectLst/>
                <a:latin typeface="Roboto" panose="02000000000000000000" pitchFamily="2" charset="0"/>
                <a:ea typeface="Calibri" panose="020F0502020204030204" pitchFamily="34" charset="0"/>
                <a:cs typeface="Arial" panose="020B0604020202020204" pitchFamily="34" charset="0"/>
              </a:rPr>
              <a:t>S7: </a:t>
            </a:r>
            <a:r>
              <a:rPr lang="fi-FI" sz="1200">
                <a:effectLst/>
                <a:latin typeface="Roboto" panose="02000000000000000000" pitchFamily="2" charset="0"/>
                <a:ea typeface="Calibri" panose="020F0502020204030204" pitchFamily="34" charset="0"/>
                <a:cs typeface="Arial" panose="020B0604020202020204" pitchFamily="34" charset="0"/>
              </a:rPr>
              <a:t>Hälytyksen paikantamisharjoitus + syyn arviointi</a:t>
            </a:r>
            <a:endParaRPr lang="fi-FI"/>
          </a:p>
          <a:p>
            <a:endParaRPr lang="fi-FI"/>
          </a:p>
          <a:p>
            <a:r>
              <a:rPr lang="fi-FI"/>
              <a:t>Tehtävä: simuloitu palotilanne</a:t>
            </a:r>
          </a:p>
          <a:p>
            <a:pPr marL="171450" indent="-171450">
              <a:buFontTx/>
              <a:buChar char="-"/>
            </a:pPr>
            <a:endParaRPr lang="fi-FI"/>
          </a:p>
          <a:p>
            <a:pPr marL="228600" indent="-228600">
              <a:buFontTx/>
              <a:buAutoNum type="arabicPeriod"/>
            </a:pPr>
            <a:r>
              <a:rPr lang="fi-FI"/>
              <a:t>Osallistujat jaetaan pienryhmiin. Jokaiselle ryhmälle annetaan erilainen paikantamiskaavio, jossa on merkitty paloilmoitinlaitteiden ja turvareittien sijainnit. </a:t>
            </a:r>
          </a:p>
          <a:p>
            <a:pPr marL="228600" indent="-228600">
              <a:buFontTx/>
              <a:buAutoNum type="arabicPeriod"/>
            </a:pPr>
            <a:r>
              <a:rPr lang="fi-FI"/>
              <a:t>Ryhmien tehtävänä on käyttää paikantamiskaaviota simuloidussa palotilanteessa. Heidän tulee tunnistaa paikantamiskaavion avulla lähin paloilmoitinkeskus, paloilmaisin, palohälytin ja palopainike. Jokainen ryhmä esittelee suunnitelmansa ja perustelee valintansa käyttäen paikantamiskaaviota.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a:t>Kouluttaja pyytää muita osallistujia arvioimaan esiteltyjä ratkaisuja ja antaa lisäksi jokaiselle pienryhmälle palautetta.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(Lisätehtävä nopeimmille: Suunnitelkaa turvallinen evakuointireitti ?)</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67</a:t>
            </a:fld>
            <a:endParaRPr lang="fi-FI"/>
          </a:p>
        </p:txBody>
      </p:sp>
    </p:spTree>
    <p:extLst>
      <p:ext uri="{BB962C8B-B14F-4D97-AF65-F5344CB8AC3E}">
        <p14:creationId xmlns:p14="http://schemas.microsoft.com/office/powerpoint/2010/main" val="406476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T6: </a:t>
            </a:r>
            <a:r>
              <a:rPr lang="fi-FI" sz="1200">
                <a:effectLst/>
                <a:latin typeface="Roboto" panose="02000000000000000000" pitchFamily="2" charset="0"/>
                <a:ea typeface="Calibri" panose="020F0502020204030204" pitchFamily="34" charset="0"/>
                <a:cs typeface="Arial" panose="020B0604020202020204" pitchFamily="34" charset="0"/>
              </a:rPr>
              <a:t>Tunnistaa hälytyksen syyn</a:t>
            </a:r>
            <a:br>
              <a:rPr lang="fi-FI" sz="1200">
                <a:effectLst/>
                <a:latin typeface="Roboto" panose="02000000000000000000" pitchFamily="2" charset="0"/>
                <a:ea typeface="Calibri" panose="020F0502020204030204" pitchFamily="34" charset="0"/>
                <a:cs typeface="Arial" panose="020B0604020202020204" pitchFamily="34" charset="0"/>
              </a:rPr>
            </a:br>
            <a:r>
              <a:rPr lang="fi-FI" sz="2000">
                <a:effectLst/>
                <a:latin typeface="Roboto" panose="02000000000000000000" pitchFamily="2" charset="0"/>
                <a:ea typeface="Calibri" panose="020F0502020204030204" pitchFamily="34" charset="0"/>
                <a:cs typeface="Arial" panose="020B0604020202020204" pitchFamily="34" charset="0"/>
              </a:rPr>
              <a:t>S7: </a:t>
            </a:r>
            <a:r>
              <a:rPr lang="fi-FI" sz="1200">
                <a:effectLst/>
                <a:latin typeface="Roboto" panose="02000000000000000000" pitchFamily="2" charset="0"/>
                <a:ea typeface="Calibri" panose="020F0502020204030204" pitchFamily="34" charset="0"/>
                <a:cs typeface="Arial" panose="020B0604020202020204" pitchFamily="34" charset="0"/>
              </a:rPr>
              <a:t>Hälytyksen paikantamisharjoitus + syyn arviointi</a:t>
            </a:r>
            <a:endParaRPr lang="fi-FI"/>
          </a:p>
          <a:p>
            <a:endParaRPr lang="fi-FI"/>
          </a:p>
          <a:p>
            <a:r>
              <a:rPr lang="fi-FI"/>
              <a:t>Tehtävä: simuloitu palotilanne</a:t>
            </a:r>
          </a:p>
          <a:p>
            <a:pPr marL="171450" indent="-171450">
              <a:buFontTx/>
              <a:buChar char="-"/>
            </a:pPr>
            <a:endParaRPr lang="fi-FI"/>
          </a:p>
          <a:p>
            <a:pPr marL="228600" indent="-228600">
              <a:buFontTx/>
              <a:buAutoNum type="arabicPeriod"/>
            </a:pPr>
            <a:r>
              <a:rPr lang="fi-FI"/>
              <a:t>Osallistujat jaetaan pienryhmiin. Jokaiselle ryhmälle annetaan erilainen paikantamiskaavio, jossa on merkitty paloilmoitinlaitteiden ja turvareittien sijainnit. </a:t>
            </a:r>
          </a:p>
          <a:p>
            <a:pPr marL="228600" indent="-228600">
              <a:buFontTx/>
              <a:buAutoNum type="arabicPeriod"/>
            </a:pPr>
            <a:r>
              <a:rPr lang="fi-FI"/>
              <a:t>Ryhmien tehtävänä on käyttää paikantamiskaaviota simuloidussa palotilanteessa. Heidän tulee tunnistaa paikantamiskaavion avulla lähin paloilmoitinkeskus, paloilmaisin, palohälytin ja palopainike. Jokainen ryhmä esittelee suunnitelmansa ja perustelee valintansa käyttäen paikantamiskaaviota.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a:t>Kouluttaja pyytää muita osallistujia arvioimaan esiteltyjä ratkaisuja ja antaa lisäksi jokaiselle pienryhmälle palautetta.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(Lisätehtävä nopeimmille: Suunnitelkaa turvallinen evakuointireitti ?)</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69</a:t>
            </a:fld>
            <a:endParaRPr lang="fi-FI"/>
          </a:p>
        </p:txBody>
      </p:sp>
    </p:spTree>
    <p:extLst>
      <p:ext uri="{BB962C8B-B14F-4D97-AF65-F5344CB8AC3E}">
        <p14:creationId xmlns:p14="http://schemas.microsoft.com/office/powerpoint/2010/main" val="1674492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T6: </a:t>
            </a:r>
            <a:r>
              <a:rPr lang="fi-FI" sz="1200">
                <a:effectLst/>
                <a:latin typeface="Roboto"/>
                <a:ea typeface="Calibri"/>
                <a:cs typeface="Roboto"/>
              </a:rPr>
              <a:t>Tunnistaa hälytyksen syyn</a:t>
            </a:r>
            <a:br>
              <a:rPr lang="fi-FI" sz="1200">
                <a:effectLst/>
                <a:latin typeface="Roboto" panose="02000000000000000000" pitchFamily="2" charset="0"/>
                <a:ea typeface="Calibri" panose="020F0502020204030204" pitchFamily="34" charset="0"/>
                <a:cs typeface="Roboto"/>
              </a:rPr>
            </a:br>
            <a:r>
              <a:rPr lang="fi-FI" sz="2000">
                <a:effectLst/>
                <a:latin typeface="Roboto"/>
                <a:ea typeface="Calibri"/>
                <a:cs typeface="Roboto"/>
              </a:rPr>
              <a:t>S7: </a:t>
            </a:r>
            <a:r>
              <a:rPr lang="fi-FI" sz="1200">
                <a:effectLst/>
                <a:latin typeface="Roboto"/>
                <a:ea typeface="Calibri"/>
                <a:cs typeface="Roboto"/>
              </a:rPr>
              <a:t>Hälytyksen paikantamisharjoitus + syyn arviointi</a:t>
            </a:r>
            <a:endParaRPr lang="fi-FI">
              <a:latin typeface="Roboto"/>
              <a:ea typeface="Calibri"/>
              <a:cs typeface="Roboto"/>
            </a:endParaRPr>
          </a:p>
          <a:p>
            <a:endParaRPr lang="fi-FI"/>
          </a:p>
          <a:p>
            <a:r>
              <a:rPr lang="fi-FI"/>
              <a:t>Tehtävä: simuloitu palotilanne</a:t>
            </a:r>
            <a:endParaRPr lang="fi-FI">
              <a:ea typeface="Calibri"/>
              <a:cs typeface="Calibri"/>
            </a:endParaRPr>
          </a:p>
          <a:p>
            <a:pPr marL="171450" indent="-171450">
              <a:buFontTx/>
              <a:buChar char="-"/>
            </a:pPr>
            <a:endParaRPr lang="fi-FI"/>
          </a:p>
          <a:p>
            <a:pPr marL="228600" indent="-228600">
              <a:buFontTx/>
              <a:buAutoNum type="arabicPeriod"/>
            </a:pPr>
            <a:r>
              <a:rPr lang="fi-FI"/>
              <a:t>Osallistujat jaetaan pienryhmiin. Jokaiselle ryhmälle annetaan erilainen paikantamiskaavio, jossa on merkitty paloilmoitinlaitteiden ja turvareittien sijainnit. </a:t>
            </a:r>
            <a:endParaRPr lang="fi-FI">
              <a:ea typeface="Calibri"/>
              <a:cs typeface="Calibri"/>
            </a:endParaRPr>
          </a:p>
          <a:p>
            <a:pPr marL="228600" indent="-228600">
              <a:buFontTx/>
              <a:buAutoNum type="arabicPeriod"/>
            </a:pPr>
            <a:r>
              <a:rPr lang="fi-FI"/>
              <a:t>Ryhmien tehtävänä on käyttää saamaansa paikantamiskaaviota simuloidussa palotilanteessa. Heidän tulee tunnistaa paikantamiskaavion avulla lähin paloilmoitinkeskus, paloilmaisin, palohälytin ja palopainike. Jokainen ryhmä esittelee suunnitelmansa ja perustelee valintansa käyttäen paikantamiskaaviota.</a:t>
            </a:r>
            <a:endParaRPr lang="fi-FI">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a:t>Kouluttaja pyytää muita osallistujia arvioimaan esiteltyjä ratkaisuja ja antaa lisäksi jokaiselle pienryhmälle palautetta.</a:t>
            </a:r>
            <a:endParaRPr lang="fi-FI">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(Lisätehtävä nopeimmille: Suunnitelkaa turvallinen evakuointireitti.)</a:t>
            </a:r>
          </a:p>
          <a:p>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70</a:t>
            </a:fld>
            <a:endParaRPr lang="fi-FI"/>
          </a:p>
        </p:txBody>
      </p:sp>
    </p:spTree>
    <p:extLst>
      <p:ext uri="{BB962C8B-B14F-4D97-AF65-F5344CB8AC3E}">
        <p14:creationId xmlns:p14="http://schemas.microsoft.com/office/powerpoint/2010/main" val="3092947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Täydennetään koulutuksen alussa laadittua ajatuskarttaa kysymysten avulla. Flingaa käytettäessä kannattaa kouluttajan tehdä jo etukäteen otsikot ”Mitä uutta opin?” ja ”Kysymyksiä” Flingan alustalle.</a:t>
            </a:r>
          </a:p>
        </p:txBody>
      </p:sp>
      <p:sp>
        <p:nvSpPr>
          <p:cNvPr id="4" name="Dian numeron paikkamerkki 3"/>
          <p:cNvSpPr>
            <a:spLocks noGrp="1"/>
          </p:cNvSpPr>
          <p:nvPr>
            <p:ph type="sldNum" sz="quarter" idx="5"/>
          </p:nvPr>
        </p:nvSpPr>
        <p:spPr/>
        <p:txBody>
          <a:bodyPr/>
          <a:lstStyle/>
          <a:p>
            <a:fld id="{706850AC-8C58-4DE2-B2AF-C9DD4AE9D197}" type="slidenum">
              <a:rPr lang="fi-FI" smtClean="0"/>
              <a:t>71</a:t>
            </a:fld>
            <a:endParaRPr lang="fi-FI"/>
          </a:p>
        </p:txBody>
      </p:sp>
    </p:spTree>
    <p:extLst>
      <p:ext uri="{BB962C8B-B14F-4D97-AF65-F5344CB8AC3E}">
        <p14:creationId xmlns:p14="http://schemas.microsoft.com/office/powerpoint/2010/main" val="2822477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a:solidFill>
                  <a:srgbClr val="000000"/>
                </a:solidFill>
                <a:effectLst/>
                <a:latin typeface="Calibri" panose="020F0502020204030204" pitchFamily="34" charset="0"/>
              </a:rPr>
              <a:t>Ilmaisin 01.005 – eli ruudulla: 01.005 / Paloryhmä: 7 / Osoite: 5 / Tarkentava teksti: Taukotila</a:t>
            </a:r>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74</a:t>
            </a:fld>
            <a:endParaRPr lang="fi-FI"/>
          </a:p>
        </p:txBody>
      </p:sp>
    </p:spTree>
    <p:extLst>
      <p:ext uri="{BB962C8B-B14F-4D97-AF65-F5344CB8AC3E}">
        <p14:creationId xmlns:p14="http://schemas.microsoft.com/office/powerpoint/2010/main" val="1672320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a:solidFill>
                  <a:srgbClr val="000000"/>
                </a:solidFill>
                <a:effectLst/>
                <a:latin typeface="Calibri" panose="020F0502020204030204" pitchFamily="34" charset="0"/>
              </a:rPr>
              <a:t>Ilmaisin 02.062 – eli ruudulla: 02.062 / Paloryhmä: 15 / Osoite: 62 / Tarkentava teksti: huoneistot</a:t>
            </a:r>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77</a:t>
            </a:fld>
            <a:endParaRPr lang="fi-FI"/>
          </a:p>
        </p:txBody>
      </p:sp>
    </p:spTree>
    <p:extLst>
      <p:ext uri="{BB962C8B-B14F-4D97-AF65-F5344CB8AC3E}">
        <p14:creationId xmlns:p14="http://schemas.microsoft.com/office/powerpoint/2010/main" val="42705546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a:solidFill>
                  <a:srgbClr val="000000"/>
                </a:solidFill>
                <a:effectLst/>
                <a:latin typeface="Calibri" panose="020F0502020204030204" pitchFamily="34" charset="0"/>
              </a:rPr>
              <a:t>Painike 01.102 – eli ruudulla: 01.102 / Paloryhmä: 13 / Osoite: 102 / Tarkentava teksti</a:t>
            </a:r>
            <a:r>
              <a:rPr lang="fi-FI" sz="1800" b="0" i="0" u="none" strike="noStrike">
                <a:solidFill>
                  <a:srgbClr val="000000"/>
                </a:solidFill>
                <a:effectLst/>
                <a:highlight>
                  <a:srgbClr val="FFFF00"/>
                </a:highlight>
                <a:latin typeface="Calibri" panose="020F0502020204030204" pitchFamily="34" charset="0"/>
              </a:rPr>
              <a:t>: wc tilat (onko kirjattuna oikeaan kohtaan?)</a:t>
            </a:r>
            <a:endParaRPr lang="fi-FI" b="1">
              <a:highlight>
                <a:srgbClr val="FFFF00"/>
              </a:highlight>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80</a:t>
            </a:fld>
            <a:endParaRPr lang="fi-FI"/>
          </a:p>
        </p:txBody>
      </p:sp>
    </p:spTree>
    <p:extLst>
      <p:ext uri="{BB962C8B-B14F-4D97-AF65-F5344CB8AC3E}">
        <p14:creationId xmlns:p14="http://schemas.microsoft.com/office/powerpoint/2010/main" val="22969083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a:solidFill>
                  <a:srgbClr val="000000"/>
                </a:solidFill>
                <a:effectLst/>
                <a:latin typeface="Calibri" panose="020F0502020204030204" pitchFamily="34" charset="0"/>
              </a:rPr>
              <a:t>Välitilan ilmaisin 03.037 – eli ruudulla: 03.037 / Paloryhmä: 10 / Osoite: 37 / Tarkentava teksti: ravintolasali</a:t>
            </a:r>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83</a:t>
            </a:fld>
            <a:endParaRPr lang="fi-FI"/>
          </a:p>
        </p:txBody>
      </p:sp>
    </p:spTree>
    <p:extLst>
      <p:ext uri="{BB962C8B-B14F-4D97-AF65-F5344CB8AC3E}">
        <p14:creationId xmlns:p14="http://schemas.microsoft.com/office/powerpoint/2010/main" val="672220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defRPr/>
            </a:pPr>
            <a:r>
              <a:rPr lang="fi-FI"/>
              <a:t>Paloilmoitin muodostuu palon havaitsevista ilmaisimista + paloilmoituspainikkeista +</a:t>
            </a:r>
          </a:p>
          <a:p>
            <a:pPr>
              <a:defRPr/>
            </a:pPr>
            <a:r>
              <a:rPr lang="fi-FI"/>
              <a:t>Ilmoitinkeskuksesta + teholähteestä (sähköverkko/akku) + hälyttimistä + mahdollisesta ilmoituksensiirtojärjestelmästä tai paikallisesta valvontajärjestelmästä + etäkäytöstä. Paloilmoittimelta tulee löytyä myös asiapaperit.</a:t>
            </a:r>
            <a:endParaRPr lang="fi-FI">
              <a:cs typeface="Calibri"/>
            </a:endParaRPr>
          </a:p>
          <a:p>
            <a:endParaRPr lang="fi-FI">
              <a:cs typeface="Calibri"/>
            </a:endParaRPr>
          </a:p>
          <a:p>
            <a:r>
              <a:rPr lang="fi-FI" b="1"/>
              <a:t>Osoitteellinen paloilmoitin </a:t>
            </a:r>
            <a:endParaRPr lang="fi-FI"/>
          </a:p>
          <a:p>
            <a:pPr algn="just"/>
            <a:r>
              <a:rPr lang="fi-FI"/>
              <a:t>muodostuu ilmoitinkeskuksesta, joka vastaanottaa yksilöidyn osoitetiedon siihen liitetyistä osoitteellisista ilmaisimista ja -yksiköistä sekä niihin kytketyistä laitteista. </a:t>
            </a:r>
            <a:endParaRPr lang="en-US"/>
          </a:p>
          <a:p>
            <a:pPr algn="just"/>
            <a:endParaRPr lang="fi-FI"/>
          </a:p>
          <a:p>
            <a:r>
              <a:rPr lang="fi-FI" b="1"/>
              <a:t>Perinteinen paloilmoitin (konventionaalinen, kollektiivinen) </a:t>
            </a:r>
            <a:endParaRPr lang="fi-FI"/>
          </a:p>
          <a:p>
            <a:pPr algn="just"/>
            <a:r>
              <a:rPr lang="fi-FI"/>
              <a:t>on paloilmoitin, joka antaa ilmoituksen paloryhmän tarkkuudella siihen liitetyistä perinteisistä lämpö- ja savuilmaisimista.</a:t>
            </a:r>
          </a:p>
          <a:p>
            <a:endParaRPr lang="fi-FI">
              <a:cs typeface="Calibri" panose="020F0502020204030204"/>
            </a:endParaRPr>
          </a:p>
          <a:p>
            <a:r>
              <a:rPr lang="fi-FI" b="1"/>
              <a:t>Palon ilmaisevat laitteet </a:t>
            </a:r>
            <a:r>
              <a:rPr lang="fi-FI"/>
              <a:t>reagoivat fysikaaliseen ja/tai kemialliseen ilmiöön/muutokseen tilassa. Paloilmaisimia ovat esim. lämpö-, savu-, linja-, liekki- ja näytteenottoilmaisimet (nämä esitellään vielä erikseen myöhemmin dioilla).</a:t>
            </a:r>
            <a:endParaRPr lang="fi-FI">
              <a:cs typeface="Calibri"/>
            </a:endParaRPr>
          </a:p>
          <a:p>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11</a:t>
            </a:fld>
            <a:endParaRPr lang="fi-FI"/>
          </a:p>
        </p:txBody>
      </p:sp>
    </p:spTree>
    <p:extLst>
      <p:ext uri="{BB962C8B-B14F-4D97-AF65-F5344CB8AC3E}">
        <p14:creationId xmlns:p14="http://schemas.microsoft.com/office/powerpoint/2010/main" val="44526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defRPr/>
            </a:pPr>
            <a:r>
              <a:rPr lang="fi-FI" sz="1600" b="1"/>
              <a:t>Hälyttimiä</a:t>
            </a:r>
            <a:r>
              <a:rPr lang="fi-FI" sz="1600" b="0"/>
              <a:t> ovat esimerkiksi:</a:t>
            </a:r>
          </a:p>
          <a:p>
            <a:pPr marL="742950" lvl="1" indent="-285750">
              <a:buFont typeface="Arial" panose="020B0604020202020204" pitchFamily="34" charset="0"/>
              <a:buChar char="•"/>
              <a:defRPr/>
            </a:pPr>
            <a:r>
              <a:rPr lang="fi-FI" sz="1600"/>
              <a:t>Kello</a:t>
            </a:r>
          </a:p>
          <a:p>
            <a:pPr marL="742950" lvl="1" indent="-285750">
              <a:buFont typeface="Arial" panose="020B0604020202020204" pitchFamily="34" charset="0"/>
              <a:buChar char="•"/>
              <a:defRPr/>
            </a:pPr>
            <a:r>
              <a:rPr lang="fi-FI" sz="1600"/>
              <a:t>Summeri	</a:t>
            </a:r>
          </a:p>
          <a:p>
            <a:pPr marL="742950" lvl="1" indent="-285750">
              <a:buFont typeface="Arial" panose="020B0604020202020204" pitchFamily="34" charset="0"/>
              <a:buChar char="•"/>
              <a:defRPr/>
            </a:pPr>
            <a:r>
              <a:rPr lang="fi-FI" sz="1600"/>
              <a:t>Vilkku</a:t>
            </a:r>
          </a:p>
          <a:p>
            <a:pPr marL="742950" lvl="1" indent="-285750">
              <a:buFont typeface="Arial" panose="020B0604020202020204" pitchFamily="34" charset="0"/>
              <a:buChar char="•"/>
              <a:defRPr/>
            </a:pPr>
            <a:r>
              <a:rPr lang="fi-FI" sz="1600"/>
              <a:t>Summeri/vilkku yhdistelmät</a:t>
            </a:r>
          </a:p>
          <a:p>
            <a:pPr marL="742950" lvl="1" indent="-285750">
              <a:buFont typeface="Arial" panose="020B0604020202020204" pitchFamily="34" charset="0"/>
              <a:buChar char="•"/>
              <a:defRPr/>
            </a:pPr>
            <a:r>
              <a:rPr lang="fi-FI" sz="1600"/>
              <a:t>Liitetty poistumishälytys ja turvakuulutusjärjestelmät</a:t>
            </a:r>
          </a:p>
          <a:p>
            <a:pPr marL="742950" lvl="1" indent="-285750">
              <a:buFont typeface="Arial" panose="020B0604020202020204" pitchFamily="34" charset="0"/>
              <a:buChar char="•"/>
              <a:defRPr/>
            </a:pPr>
            <a:r>
              <a:rPr lang="fi-FI" sz="1600"/>
              <a:t>Info-Tv (esim. toimistorakennukset, hotellit tms. laitokset)</a:t>
            </a:r>
          </a:p>
          <a:p>
            <a:pPr marL="742950" lvl="1" indent="-285750">
              <a:buFont typeface="Arial" panose="020B0604020202020204" pitchFamily="34" charset="0"/>
              <a:buChar char="•"/>
              <a:defRPr/>
            </a:pPr>
            <a:r>
              <a:rPr lang="fi-FI" sz="1600"/>
              <a:t>Graafiset hallinta- ja näyttölaitteet (tietokone tai mobiilipäätteet)</a:t>
            </a:r>
          </a:p>
          <a:p>
            <a:pPr marL="742950" lvl="1" indent="-285750">
              <a:buFont typeface="Arial" panose="020B0604020202020204" pitchFamily="34" charset="0"/>
              <a:buChar char="•"/>
              <a:defRPr/>
            </a:pPr>
            <a:r>
              <a:rPr lang="fi-FI" sz="1600"/>
              <a:t>Muut: sänkytäristin, poistumisvalot…</a:t>
            </a:r>
          </a:p>
          <a:p>
            <a:pPr marL="0" indent="0">
              <a:lnSpc>
                <a:spcPct val="100000"/>
              </a:lnSpc>
              <a:spcBef>
                <a:spcPts val="600"/>
              </a:spcBef>
              <a:spcAft>
                <a:spcPts val="600"/>
              </a:spcAft>
              <a:buNone/>
              <a:defRPr/>
            </a:pPr>
            <a:endParaRPr lang="fi-FI" sz="1600"/>
          </a:p>
          <a:p>
            <a:pPr marL="0" indent="0">
              <a:buNone/>
            </a:pPr>
            <a:r>
              <a:rPr lang="fi-FI" sz="1600"/>
              <a:t>Varmistettava hälyttimien riittävä kuuluvuus ja tarvittaessa täydennettävä niitä ilmaisinkohtaisilla hälyttimillä. </a:t>
            </a:r>
          </a:p>
          <a:p>
            <a:pPr marL="0" indent="0">
              <a:buNone/>
            </a:pPr>
            <a:r>
              <a:rPr lang="fi-FI" sz="1600"/>
              <a:t>Hälytys ensisijaisesti tiloissa, joissa oleskellaan (tarve herättää ja varoittaa kiinteistössä olevia henkilöitä uhkaavasta palovaarasta).</a:t>
            </a:r>
          </a:p>
          <a:p>
            <a:pPr marL="0" indent="0">
              <a:lnSpc>
                <a:spcPct val="100000"/>
              </a:lnSpc>
              <a:spcBef>
                <a:spcPts val="600"/>
              </a:spcBef>
              <a:spcAft>
                <a:spcPts val="600"/>
              </a:spcAft>
              <a:buNone/>
              <a:defRPr/>
            </a:pPr>
            <a:r>
              <a:rPr lang="fi-FI" sz="1600"/>
              <a:t>Hälyttimet voivat olla akustisia (kuultava, esim. sireeni tai palokello) ja/tai visuaalisia (nähtävä, esim. vilkkuhälytin), niiden on oltava kaikkien havaittavissa.</a:t>
            </a:r>
          </a:p>
          <a:p>
            <a:pPr marL="0" indent="0">
              <a:lnSpc>
                <a:spcPct val="100000"/>
              </a:lnSpc>
              <a:spcBef>
                <a:spcPts val="600"/>
              </a:spcBef>
              <a:spcAft>
                <a:spcPts val="600"/>
              </a:spcAft>
              <a:buNone/>
              <a:defRPr/>
            </a:pPr>
            <a:endParaRPr lang="fi-FI" sz="1600"/>
          </a:p>
          <a:p>
            <a:pPr marL="0" indent="0">
              <a:buNone/>
              <a:defRPr/>
            </a:pPr>
            <a:r>
              <a:rPr lang="fi-FI" sz="1600"/>
              <a:t>Poistumishälytys- ja äänikuulutusjärjestelmän toteutus on yhteensovitettava yhdessä paloilmoitinsuunnitelmien kanssa. Poistumishälytys- ja äänikuulutusjärjestelmät voivat olla itsenäisiä tai liitettyinä paloilmoittimeen ja niillä voidaan ohjeistaa kiinteistössä olevia ihmisiä palontorjuntatekniikan tukevana osana. Poistumishälytys- ja äänikuulutusjärjestelmät ovat merkittävässä asemassa palotilanteessa ja turvallisen poistumisen varmistamisessa.</a:t>
            </a:r>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a:t>Hälyttimien kunto tulee tarkastaa säännöllisesti ja tarvittavan testauksen on oltava aina tehtävissä. </a:t>
            </a:r>
            <a:r>
              <a:rPr lang="fi-FI" sz="1200"/>
              <a:t>Koestusten varalle voidaan järjestää kuulutuksia tai infoja näytöille yms., että testi suoritetaan määriteltynä päivänä ja kellonaikana, jotta muu toiminta ei häiriinny tai koestus tehdään muutoin sellaisena ajankohtana, jolloin se aiheuttaa vähiten häiriötä. Päiväkirjassa oltava merkinnät tehdyistä koestuksista.</a:t>
            </a:r>
            <a:endParaRPr lang="fi-FI"/>
          </a:p>
        </p:txBody>
      </p:sp>
      <p:sp>
        <p:nvSpPr>
          <p:cNvPr id="4" name="Dian numeron paikkamerkki 3"/>
          <p:cNvSpPr>
            <a:spLocks noGrp="1"/>
          </p:cNvSpPr>
          <p:nvPr>
            <p:ph type="sldNum" sz="quarter" idx="5"/>
          </p:nvPr>
        </p:nvSpPr>
        <p:spPr/>
        <p:txBody>
          <a:bodyPr/>
          <a:lstStyle/>
          <a:p>
            <a:fld id="{706850AC-8C58-4DE2-B2AF-C9DD4AE9D197}" type="slidenum">
              <a:rPr lang="fi-FI" smtClean="0"/>
              <a:t>12</a:t>
            </a:fld>
            <a:endParaRPr lang="fi-FI"/>
          </a:p>
        </p:txBody>
      </p:sp>
    </p:spTree>
    <p:extLst>
      <p:ext uri="{BB962C8B-B14F-4D97-AF65-F5344CB8AC3E}">
        <p14:creationId xmlns:p14="http://schemas.microsoft.com/office/powerpoint/2010/main" val="341907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14</a:t>
            </a:fld>
            <a:endParaRPr lang="fi-FI"/>
          </a:p>
        </p:txBody>
      </p:sp>
    </p:spTree>
    <p:extLst>
      <p:ext uri="{BB962C8B-B14F-4D97-AF65-F5344CB8AC3E}">
        <p14:creationId xmlns:p14="http://schemas.microsoft.com/office/powerpoint/2010/main" val="383287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cs typeface="Calibri"/>
            </a:endParaRPr>
          </a:p>
        </p:txBody>
      </p:sp>
      <p:sp>
        <p:nvSpPr>
          <p:cNvPr id="4" name="Dian numeron paikkamerkki 3"/>
          <p:cNvSpPr>
            <a:spLocks noGrp="1"/>
          </p:cNvSpPr>
          <p:nvPr>
            <p:ph type="sldNum" sz="quarter" idx="5"/>
          </p:nvPr>
        </p:nvSpPr>
        <p:spPr/>
        <p:txBody>
          <a:bodyPr/>
          <a:lstStyle/>
          <a:p>
            <a:fld id="{706850AC-8C58-4DE2-B2AF-C9DD4AE9D197}" type="slidenum">
              <a:rPr lang="fi-FI" smtClean="0"/>
              <a:t>15</a:t>
            </a:fld>
            <a:endParaRPr lang="fi-FI"/>
          </a:p>
        </p:txBody>
      </p:sp>
    </p:spTree>
    <p:extLst>
      <p:ext uri="{BB962C8B-B14F-4D97-AF65-F5344CB8AC3E}">
        <p14:creationId xmlns:p14="http://schemas.microsoft.com/office/powerpoint/2010/main" val="183869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14.2.2025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14.2.2025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14.2.2025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A91E7E-1F7D-E21E-5A49-7ED978C0312C}"/>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71BFD9B-8D09-FD66-2A78-92ECB3CED5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DE4455F6-5121-EAE4-5E45-D8A93EACF17F}"/>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5" name="Alatunnisteen paikkamerkki 4">
            <a:extLst>
              <a:ext uri="{FF2B5EF4-FFF2-40B4-BE49-F238E27FC236}">
                <a16:creationId xmlns:a16="http://schemas.microsoft.com/office/drawing/2014/main" id="{B510A1F2-2AA3-1256-F14C-8DB54E9C589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4412E0C-CD2F-1AD6-2629-C9255EF5C10B}"/>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1403679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881AD0-59CD-83BF-8780-37B745FD6AE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5CDA43A-F357-D5B2-F5EB-9953B7035D9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89C65E8-C0D1-5558-2E8D-105A51C076F8}"/>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5" name="Alatunnisteen paikkamerkki 4">
            <a:extLst>
              <a:ext uri="{FF2B5EF4-FFF2-40B4-BE49-F238E27FC236}">
                <a16:creationId xmlns:a16="http://schemas.microsoft.com/office/drawing/2014/main" id="{BA4AE17E-A69C-EE40-7EF2-C75F88346E4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BB77C16-32B7-3C6B-8502-E28190B85165}"/>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2782254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624A4F-DA64-14E7-C9B9-0F4E64BD5E26}"/>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6D07A72F-B3BE-4F3A-E676-7AB41B3D05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173365D-AD78-72EF-AB3F-0534CA579367}"/>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5" name="Alatunnisteen paikkamerkki 4">
            <a:extLst>
              <a:ext uri="{FF2B5EF4-FFF2-40B4-BE49-F238E27FC236}">
                <a16:creationId xmlns:a16="http://schemas.microsoft.com/office/drawing/2014/main" id="{F5CF4187-C852-DBA4-3387-B1A3CE22381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B3B61A7-7C6F-8C1F-7F06-047BBB400527}"/>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652720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33FF54-9F94-C23E-85FE-939A7873E6D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409EA54-B9EF-8FAA-D9F1-5794D68AFF35}"/>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87F35D2-3E7E-C294-9C36-52584266724F}"/>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8A8D1B3-15F8-23D7-30F3-A62AAD7B95A3}"/>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6" name="Alatunnisteen paikkamerkki 5">
            <a:extLst>
              <a:ext uri="{FF2B5EF4-FFF2-40B4-BE49-F238E27FC236}">
                <a16:creationId xmlns:a16="http://schemas.microsoft.com/office/drawing/2014/main" id="{8DED848C-5EF1-8A25-81F1-D56421DBCD8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78B0EF-0137-C5B7-432E-BE9B389CD1CD}"/>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3865747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6632DB-2C44-A1FD-3878-EB720E34D917}"/>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06F925D4-9921-A761-A789-7446821F8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720AB9F9-E590-89C1-124F-D82C3DA06CE6}"/>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7065D97-1DBF-DB20-1ED1-66143EA17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F01646C-DA50-D343-147F-CFDF727782FD}"/>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C667BF04-98C3-0053-FD35-9034A9957060}"/>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8" name="Alatunnisteen paikkamerkki 7">
            <a:extLst>
              <a:ext uri="{FF2B5EF4-FFF2-40B4-BE49-F238E27FC236}">
                <a16:creationId xmlns:a16="http://schemas.microsoft.com/office/drawing/2014/main" id="{16CC8E09-E3E6-9EEC-0E18-A40B15ABB3EE}"/>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16D4156E-979C-DE38-305F-DB1A886BC9D2}"/>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3722595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99124B-9F3B-B0EC-1259-62444985D532}"/>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8E1D8D1-BCD1-C04F-13E2-6175753F1E38}"/>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4" name="Alatunnisteen paikkamerkki 3">
            <a:extLst>
              <a:ext uri="{FF2B5EF4-FFF2-40B4-BE49-F238E27FC236}">
                <a16:creationId xmlns:a16="http://schemas.microsoft.com/office/drawing/2014/main" id="{47D70998-0A62-C540-5184-C2A15917448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08D3555C-5654-895E-7B4B-764B24F07AA8}"/>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694965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93FBFB6-F7CC-0E7A-AEA0-A51F1A2540D7}"/>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3" name="Alatunnisteen paikkamerkki 2">
            <a:extLst>
              <a:ext uri="{FF2B5EF4-FFF2-40B4-BE49-F238E27FC236}">
                <a16:creationId xmlns:a16="http://schemas.microsoft.com/office/drawing/2014/main" id="{A00CBE56-F9CC-AD34-C790-EA7BBD701E3E}"/>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B017E957-A5CE-15E0-8135-C0E7FD879B2C}"/>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45865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4425AC-C6D3-7C75-8A04-BD1AE579998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B2541071-2BF6-B140-D6FF-2CB9683C7F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B793BD8B-1EC7-B867-F667-1D6F625E9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8C3BC86-808C-530C-E2E6-E663DE92E3CA}"/>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6" name="Alatunnisteen paikkamerkki 5">
            <a:extLst>
              <a:ext uri="{FF2B5EF4-FFF2-40B4-BE49-F238E27FC236}">
                <a16:creationId xmlns:a16="http://schemas.microsoft.com/office/drawing/2014/main" id="{6E189171-8AD8-D301-AC9E-79C483D237B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790A14-4BC1-B2FD-B1F9-C4D2A9135497}"/>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3677503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14.2.2025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54437B-C0D6-59CB-BFAF-60F5503FD9E7}"/>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2FBD0868-16BF-ABFA-3EA7-520F3B9AF2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2F30E00C-8075-B053-C647-1A2554815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B76B60F-12DF-756A-49C9-676E91140F24}"/>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6" name="Alatunnisteen paikkamerkki 5">
            <a:extLst>
              <a:ext uri="{FF2B5EF4-FFF2-40B4-BE49-F238E27FC236}">
                <a16:creationId xmlns:a16="http://schemas.microsoft.com/office/drawing/2014/main" id="{C8B5D221-A747-8E44-D836-E07D73B7F3C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F4D6C63-6EB0-B6E0-8DC7-608F5EBA4F27}"/>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290586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00EF07-9CB8-BD43-2ACA-F4EC7AEA4182}"/>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0614FB11-D20E-51C4-4683-41ED44080357}"/>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32D625D-040A-EF9C-5020-3C4624C7FD76}"/>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5" name="Alatunnisteen paikkamerkki 4">
            <a:extLst>
              <a:ext uri="{FF2B5EF4-FFF2-40B4-BE49-F238E27FC236}">
                <a16:creationId xmlns:a16="http://schemas.microsoft.com/office/drawing/2014/main" id="{022575DD-A5A8-5D64-6038-D984BB92A2F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7757F54-0AD4-5425-BBA5-78FA54B87305}"/>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791759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C166118D-96DE-83F4-F27A-551D0DFC971C}"/>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293567DC-B009-F8B7-FC7D-11AFF927C113}"/>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0FFCCE2-B960-885E-A621-32A891592050}"/>
              </a:ext>
            </a:extLst>
          </p:cNvPr>
          <p:cNvSpPr>
            <a:spLocks noGrp="1"/>
          </p:cNvSpPr>
          <p:nvPr>
            <p:ph type="dt" sz="half" idx="10"/>
          </p:nvPr>
        </p:nvSpPr>
        <p:spPr/>
        <p:txBody>
          <a:bodyPr/>
          <a:lstStyle/>
          <a:p>
            <a:fld id="{65C7AD94-0581-4D5A-ABB9-C0C8092D0AC9}" type="datetimeFigureOut">
              <a:rPr lang="fi-FI" smtClean="0"/>
              <a:t>14.2.2025</a:t>
            </a:fld>
            <a:endParaRPr lang="fi-FI"/>
          </a:p>
        </p:txBody>
      </p:sp>
      <p:sp>
        <p:nvSpPr>
          <p:cNvPr id="5" name="Alatunnisteen paikkamerkki 4">
            <a:extLst>
              <a:ext uri="{FF2B5EF4-FFF2-40B4-BE49-F238E27FC236}">
                <a16:creationId xmlns:a16="http://schemas.microsoft.com/office/drawing/2014/main" id="{EA1A6E9E-89B4-299E-53D2-4A917E2B395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D3A947F-D1E3-F2B1-5272-5F0258E45AD0}"/>
              </a:ext>
            </a:extLst>
          </p:cNvPr>
          <p:cNvSpPr>
            <a:spLocks noGrp="1"/>
          </p:cNvSpPr>
          <p:nvPr>
            <p:ph type="sldNum" sz="quarter" idx="12"/>
          </p:nvPr>
        </p:nvSpPr>
        <p:spPr/>
        <p:txBody>
          <a:bodyPr/>
          <a:lstStyle/>
          <a:p>
            <a:fld id="{0693BC3B-E1E8-4955-9B41-27901D1CA826}" type="slidenum">
              <a:rPr lang="fi-FI" smtClean="0"/>
              <a:t>‹#›</a:t>
            </a:fld>
            <a:endParaRPr lang="fi-FI"/>
          </a:p>
        </p:txBody>
      </p:sp>
    </p:spTree>
    <p:extLst>
      <p:ext uri="{BB962C8B-B14F-4D97-AF65-F5344CB8AC3E}">
        <p14:creationId xmlns:p14="http://schemas.microsoft.com/office/powerpoint/2010/main" val="61257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34434" y="260351"/>
            <a:ext cx="11523133" cy="576263"/>
          </a:xfrm>
        </p:spPr>
        <p:txBody>
          <a:bodyPr/>
          <a:lstStyle/>
          <a:p>
            <a:r>
              <a:rPr lang="fi-FI"/>
              <a:t>Muokkaa perustyyl. napsautt.</a:t>
            </a:r>
          </a:p>
        </p:txBody>
      </p:sp>
      <p:sp>
        <p:nvSpPr>
          <p:cNvPr id="3" name="Tekstin paikkamerkki 2"/>
          <p:cNvSpPr>
            <a:spLocks noGrp="1"/>
          </p:cNvSpPr>
          <p:nvPr>
            <p:ph type="body" sz="half" idx="1"/>
          </p:nvPr>
        </p:nvSpPr>
        <p:spPr>
          <a:xfrm>
            <a:off x="334434" y="1196976"/>
            <a:ext cx="565996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1" y="1196976"/>
            <a:ext cx="565996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19"/>
          <p:cNvSpPr>
            <a:spLocks noGrp="1" noChangeArrowheads="1"/>
          </p:cNvSpPr>
          <p:nvPr>
            <p:ph type="dt" sz="half" idx="10"/>
          </p:nvPr>
        </p:nvSpPr>
        <p:spPr>
          <a:xfrm>
            <a:off x="370417" y="6524625"/>
            <a:ext cx="2844800" cy="331788"/>
          </a:xfrm>
          <a:prstGeom prst="rect">
            <a:avLst/>
          </a:prstGeom>
          <a:ln/>
        </p:spPr>
        <p:txBody>
          <a:bodyPr/>
          <a:lstStyle>
            <a:lvl1pPr>
              <a:defRPr/>
            </a:lvl1pPr>
          </a:lstStyle>
          <a:p>
            <a:pPr>
              <a:defRPr/>
            </a:pPr>
            <a:endParaRPr lang="fi-FI"/>
          </a:p>
        </p:txBody>
      </p:sp>
      <p:sp>
        <p:nvSpPr>
          <p:cNvPr id="6" name="Rectangle 20"/>
          <p:cNvSpPr>
            <a:spLocks noGrp="1" noChangeArrowheads="1"/>
          </p:cNvSpPr>
          <p:nvPr>
            <p:ph type="ftr" sz="quarter" idx="11"/>
          </p:nvPr>
        </p:nvSpPr>
        <p:spPr>
          <a:xfrm>
            <a:off x="4165600" y="6462713"/>
            <a:ext cx="3860800" cy="279400"/>
          </a:xfrm>
          <a:prstGeom prst="rect">
            <a:avLst/>
          </a:prstGeom>
          <a:ln/>
        </p:spPr>
        <p:txBody>
          <a:bodyPr/>
          <a:lstStyle>
            <a:lvl1pPr>
              <a:defRPr/>
            </a:lvl1pPr>
          </a:lstStyle>
          <a:p>
            <a:pPr>
              <a:defRPr/>
            </a:pPr>
            <a:endParaRPr lang="fi-FI"/>
          </a:p>
        </p:txBody>
      </p:sp>
      <p:sp>
        <p:nvSpPr>
          <p:cNvPr id="7" name="Rectangle 21"/>
          <p:cNvSpPr>
            <a:spLocks noGrp="1" noChangeArrowheads="1"/>
          </p:cNvSpPr>
          <p:nvPr>
            <p:ph type="sldNum" sz="quarter" idx="12"/>
          </p:nvPr>
        </p:nvSpPr>
        <p:spPr>
          <a:xfrm>
            <a:off x="4847167" y="6562725"/>
            <a:ext cx="2844800" cy="287338"/>
          </a:xfrm>
          <a:prstGeom prst="rect">
            <a:avLst/>
          </a:prstGeom>
          <a:ln/>
        </p:spPr>
        <p:txBody>
          <a:bodyPr/>
          <a:lstStyle>
            <a:lvl1pPr>
              <a:defRPr/>
            </a:lvl1pPr>
          </a:lstStyle>
          <a:p>
            <a:pPr>
              <a:defRPr/>
            </a:pPr>
            <a:fld id="{DD6FA31B-48A8-42CC-84B7-A9B4A1D7B0A5}" type="slidenum">
              <a:rPr lang="fi-FI"/>
              <a:pPr>
                <a:defRPr/>
              </a:pPr>
              <a:t>‹#›</a:t>
            </a:fld>
            <a:endParaRPr lang="fi-FI"/>
          </a:p>
        </p:txBody>
      </p:sp>
    </p:spTree>
    <p:extLst>
      <p:ext uri="{BB962C8B-B14F-4D97-AF65-F5344CB8AC3E}">
        <p14:creationId xmlns:p14="http://schemas.microsoft.com/office/powerpoint/2010/main" val="51486960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46158-0196-4C29-A9A3-2571F9E2D851}"/>
              </a:ext>
            </a:extLst>
          </p:cNvPr>
          <p:cNvSpPr>
            <a:spLocks noGrp="1"/>
          </p:cNvSpPr>
          <p:nvPr>
            <p:ph type="title"/>
          </p:nvPr>
        </p:nvSpPr>
        <p:spPr>
          <a:xfrm>
            <a:off x="0" y="0"/>
            <a:ext cx="12192000" cy="1080000"/>
          </a:xfrm>
          <a:solidFill>
            <a:schemeClr val="accent1"/>
          </a:solidFill>
        </p:spPr>
        <p:txBody>
          <a:bodyPr lIns="720000" rIns="108000"/>
          <a:lstStyle>
            <a:lvl1pPr>
              <a:defRPr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D0480DE-8644-4686-911F-0FE297C09B32}"/>
              </a:ext>
            </a:extLst>
          </p:cNvPr>
          <p:cNvSpPr>
            <a:spLocks noGrp="1"/>
          </p:cNvSpPr>
          <p:nvPr>
            <p:ph idx="1"/>
          </p:nvPr>
        </p:nvSpPr>
        <p:spPr>
          <a:xfrm>
            <a:off x="720000" y="1620000"/>
            <a:ext cx="9360000" cy="4320000"/>
          </a:xfrm>
        </p:spPr>
        <p:txBody>
          <a:bodyPr/>
          <a:lstStyle>
            <a:lvl1pPr>
              <a:buClr>
                <a:srgbClr val="E25736"/>
              </a:buClr>
              <a:defRPr/>
            </a:lvl1pPr>
            <a:lvl2pPr>
              <a:buClr>
                <a:srgbClr val="E25736"/>
              </a:buClr>
              <a:defRPr/>
            </a:lvl2pPr>
            <a:lvl3pPr>
              <a:buClr>
                <a:srgbClr val="E25736"/>
              </a:buClr>
              <a:defRPr/>
            </a:lvl3pPr>
            <a:lvl4pPr>
              <a:buClr>
                <a:srgbClr val="E25736"/>
              </a:buClr>
              <a:defRPr/>
            </a:lvl4pPr>
            <a:lvl5pPr>
              <a:buClr>
                <a:srgbClr val="E2573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96CA12-61D2-4212-BAD7-55A73DB85ADD}"/>
              </a:ext>
            </a:extLst>
          </p:cNvPr>
          <p:cNvSpPr>
            <a:spLocks noGrp="1"/>
          </p:cNvSpPr>
          <p:nvPr>
            <p:ph type="ftr" sz="quarter" idx="11"/>
          </p:nvPr>
        </p:nvSpPr>
        <p:spPr/>
        <p:txBody>
          <a:bodyPr/>
          <a:lstStyle/>
          <a:p>
            <a:r>
              <a:rPr lang="en-US"/>
              <a:t>Esimerkki esitys</a:t>
            </a:r>
          </a:p>
        </p:txBody>
      </p:sp>
      <p:sp>
        <p:nvSpPr>
          <p:cNvPr id="6" name="Slide Number Placeholder 5">
            <a:extLst>
              <a:ext uri="{FF2B5EF4-FFF2-40B4-BE49-F238E27FC236}">
                <a16:creationId xmlns:a16="http://schemas.microsoft.com/office/drawing/2014/main" id="{DE205D9F-8D57-4F70-B086-4369E533F1D9}"/>
              </a:ext>
            </a:extLst>
          </p:cNvPr>
          <p:cNvSpPr>
            <a:spLocks noGrp="1"/>
          </p:cNvSpPr>
          <p:nvPr>
            <p:ph type="sldNum" sz="quarter" idx="12"/>
          </p:nvPr>
        </p:nvSpPr>
        <p:spPr/>
        <p:txBody>
          <a:bodyPr/>
          <a:lstStyle/>
          <a:p>
            <a:fld id="{1F144DDF-64BB-44EA-AD19-20F548F982BC}" type="slidenum">
              <a:rPr lang="en-US" smtClean="0"/>
              <a:t>‹#›</a:t>
            </a:fld>
            <a:endParaRPr lang="en-US"/>
          </a:p>
        </p:txBody>
      </p:sp>
      <p:pic>
        <p:nvPicPr>
          <p:cNvPr id="4" name="Kuva 3" descr="Kuva, joka sisältää kohteen piirtäminen&#10;&#10;Kuvaus luotu automaattisesti">
            <a:extLst>
              <a:ext uri="{FF2B5EF4-FFF2-40B4-BE49-F238E27FC236}">
                <a16:creationId xmlns:a16="http://schemas.microsoft.com/office/drawing/2014/main" id="{491D10D9-4CEE-4F66-815D-9A15934A36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8746" y="214061"/>
            <a:ext cx="1689017" cy="613254"/>
          </a:xfrm>
          <a:prstGeom prst="rect">
            <a:avLst/>
          </a:prstGeom>
        </p:spPr>
      </p:pic>
    </p:spTree>
    <p:extLst>
      <p:ext uri="{BB962C8B-B14F-4D97-AF65-F5344CB8AC3E}">
        <p14:creationId xmlns:p14="http://schemas.microsoft.com/office/powerpoint/2010/main" val="274913415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
        <p:nvSpPr>
          <p:cNvPr id="7" name="Päivämäärän paikkamerkki 6">
            <a:extLst>
              <a:ext uri="{FF2B5EF4-FFF2-40B4-BE49-F238E27FC236}">
                <a16:creationId xmlns:a16="http://schemas.microsoft.com/office/drawing/2014/main" id="{062E70CD-B959-4172-8736-2DFDD94C305A}"/>
              </a:ext>
            </a:extLst>
          </p:cNvPr>
          <p:cNvSpPr>
            <a:spLocks noGrp="1"/>
          </p:cNvSpPr>
          <p:nvPr>
            <p:ph type="dt" sz="half" idx="10"/>
          </p:nvPr>
        </p:nvSpPr>
        <p:spPr/>
        <p:txBody>
          <a:bodyPr/>
          <a:lstStyle/>
          <a:p>
            <a:fld id="{9A52A536-AB78-EE42-A564-AD87EF7AC9CB}" type="datetimeFigureOut">
              <a:rPr lang="fi-FI" smtClean="0"/>
              <a:pPr/>
              <a:t>14.2.2025</a:t>
            </a:fld>
            <a:endParaRPr lang="fi-FI"/>
          </a:p>
        </p:txBody>
      </p:sp>
      <p:sp>
        <p:nvSpPr>
          <p:cNvPr id="8" name="Alatunnisteen paikkamerkki 7">
            <a:extLst>
              <a:ext uri="{FF2B5EF4-FFF2-40B4-BE49-F238E27FC236}">
                <a16:creationId xmlns:a16="http://schemas.microsoft.com/office/drawing/2014/main" id="{4F2CD1AD-30CC-409E-AFD1-53C30BD87FF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9E78914F-CFFF-442E-A7D6-2EE40BDB2680}"/>
              </a:ext>
            </a:extLst>
          </p:cNvPr>
          <p:cNvSpPr>
            <a:spLocks noGrp="1"/>
          </p:cNvSpPr>
          <p:nvPr>
            <p:ph type="sldNum" sz="quarter" idx="12"/>
          </p:nvPr>
        </p:nvSpPr>
        <p:spPr/>
        <p:txBody>
          <a:bodyPr/>
          <a:lstStyle/>
          <a:p>
            <a:fld id="{0E7ADC2B-A6AF-8E48-8885-1B0DE866CDF4}" type="slidenum">
              <a:rPr lang="fi-FI" smtClean="0"/>
              <a:pPr/>
              <a:t>‹#›</a:t>
            </a:fld>
            <a:endParaRPr lang="fi-FI"/>
          </a:p>
        </p:txBody>
      </p:sp>
      <p:sp>
        <p:nvSpPr>
          <p:cNvPr id="10" name="Otsikko 9">
            <a:extLst>
              <a:ext uri="{FF2B5EF4-FFF2-40B4-BE49-F238E27FC236}">
                <a16:creationId xmlns:a16="http://schemas.microsoft.com/office/drawing/2014/main" id="{9658AAF0-BDE1-43DB-B59D-1C7E8DC73E9D}"/>
              </a:ext>
            </a:extLst>
          </p:cNvPr>
          <p:cNvSpPr>
            <a:spLocks noGrp="1"/>
          </p:cNvSpPr>
          <p:nvPr>
            <p:ph type="title"/>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124147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9A52A536-AB78-EE42-A564-AD87EF7AC9CB}" type="datetimeFigureOut">
              <a:rPr lang="fi-FI" smtClean="0"/>
              <a:pPr/>
              <a:t>14.2.2025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3500879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i-FI"/>
              <a:t>Muokkaa ots. perustyyl. napsautt.</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9A52A536-AB78-EE42-A564-AD87EF7AC9CB}" type="datetimeFigureOut">
              <a:rPr lang="fi-FI" smtClean="0"/>
              <a:pPr/>
              <a:t>14.2.2025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1957122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9A52A536-AB78-EE42-A564-AD87EF7AC9CB}" type="datetimeFigureOut">
              <a:rPr lang="fi-FI" smtClean="0"/>
              <a:pPr/>
              <a:t>14.2.2025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1588909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i-FI"/>
              <a:t>Muokkaa ots. perustyyl. napsautt.</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9A52A536-AB78-EE42-A564-AD87EF7AC9CB}" type="datetimeFigureOut">
              <a:rPr lang="fi-FI" smtClean="0"/>
              <a:pPr/>
              <a:t>14.2.2025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286539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14.2.2025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9A52A536-AB78-EE42-A564-AD87EF7AC9CB}" type="datetimeFigureOut">
              <a:rPr lang="fi-FI" smtClean="0"/>
              <a:pPr/>
              <a:t>14.2.2025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3574964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2A536-AB78-EE42-A564-AD87EF7AC9CB}" type="datetimeFigureOut">
              <a:rPr lang="fi-FI" smtClean="0"/>
              <a:pPr/>
              <a:t>14.2.2025</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741129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9A52A536-AB78-EE42-A564-AD87EF7AC9CB}" type="datetimeFigureOut">
              <a:rPr lang="fi-FI" smtClean="0"/>
              <a:pPr/>
              <a:t>14.2.2025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3831536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9A52A536-AB78-EE42-A564-AD87EF7AC9CB}" type="datetimeFigureOut">
              <a:rPr lang="fi-FI" smtClean="0"/>
              <a:pPr/>
              <a:t>14.2.2025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1376454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9A52A536-AB78-EE42-A564-AD87EF7AC9CB}" type="datetimeFigureOut">
              <a:rPr lang="fi-FI" smtClean="0"/>
              <a:pPr/>
              <a:t>14.2.2025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3365288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i-FI"/>
              <a:t>Muokkaa ots. perustyyl. napsautt.</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9A52A536-AB78-EE42-A564-AD87EF7AC9CB}" type="datetimeFigureOut">
              <a:rPr lang="fi-FI" smtClean="0"/>
              <a:pPr/>
              <a:t>14.2.2025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3527720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2744F9-692C-474B-8047-8E95FB127199}"/>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4816412-ED97-4334-9564-FC0C7FEB8989}"/>
              </a:ext>
            </a:extLst>
          </p:cNvPr>
          <p:cNvSpPr>
            <a:spLocks noGrp="1"/>
          </p:cNvSpPr>
          <p:nvPr>
            <p:ph type="dt" sz="half" idx="10"/>
          </p:nvPr>
        </p:nvSpPr>
        <p:spPr/>
        <p:txBody>
          <a:bodyPr/>
          <a:lstStyle/>
          <a:p>
            <a:fld id="{9A52A536-AB78-EE42-A564-AD87EF7AC9CB}" type="datetimeFigureOut">
              <a:rPr lang="fi-FI" smtClean="0"/>
              <a:pPr/>
              <a:t>14.2.2025</a:t>
            </a:fld>
            <a:endParaRPr lang="fi-FI"/>
          </a:p>
        </p:txBody>
      </p:sp>
      <p:sp>
        <p:nvSpPr>
          <p:cNvPr id="4" name="Alatunnisteen paikkamerkki 3">
            <a:extLst>
              <a:ext uri="{FF2B5EF4-FFF2-40B4-BE49-F238E27FC236}">
                <a16:creationId xmlns:a16="http://schemas.microsoft.com/office/drawing/2014/main" id="{994F1F30-C2DA-48B0-8D25-B395CADF2C2F}"/>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BB242FD-9A5F-4B26-A3B4-8C9B27F041B8}"/>
              </a:ext>
            </a:extLst>
          </p:cNvPr>
          <p:cNvSpPr>
            <a:spLocks noGrp="1"/>
          </p:cNvSpPr>
          <p:nvPr>
            <p:ph type="sldNum" sz="quarter" idx="12"/>
          </p:nvPr>
        </p:nvSpPr>
        <p:spPr/>
        <p:txBody>
          <a:bodyPr/>
          <a:lstStyle/>
          <a:p>
            <a:fld id="{0E7ADC2B-A6AF-8E48-8885-1B0DE866CDF4}" type="slidenum">
              <a:rPr lang="fi-FI" smtClean="0"/>
              <a:pPr/>
              <a:t>‹#›</a:t>
            </a:fld>
            <a:endParaRPr lang="fi-FI"/>
          </a:p>
        </p:txBody>
      </p:sp>
    </p:spTree>
    <p:extLst>
      <p:ext uri="{BB962C8B-B14F-4D97-AF65-F5344CB8AC3E}">
        <p14:creationId xmlns:p14="http://schemas.microsoft.com/office/powerpoint/2010/main" val="173056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14.2.2025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14.2.2025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14.2.2025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14.2.2025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14.2.2025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14.2.2025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14.2.2025</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4FC89AD-505C-010D-C710-9F95E76AA0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A0D02966-1EEC-1C98-627C-AE5E909D85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39982A0-1A72-4DD0-2F09-07714DDBA8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7AD94-0581-4D5A-ABB9-C0C8092D0AC9}" type="datetimeFigureOut">
              <a:rPr lang="fi-FI" smtClean="0"/>
              <a:t>14.2.2025</a:t>
            </a:fld>
            <a:endParaRPr lang="fi-FI"/>
          </a:p>
        </p:txBody>
      </p:sp>
      <p:sp>
        <p:nvSpPr>
          <p:cNvPr id="5" name="Alatunnisteen paikkamerkki 4">
            <a:extLst>
              <a:ext uri="{FF2B5EF4-FFF2-40B4-BE49-F238E27FC236}">
                <a16:creationId xmlns:a16="http://schemas.microsoft.com/office/drawing/2014/main" id="{D787B896-8F9F-FE06-7F91-2B1DC5FB60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DF2B909A-47BD-9D81-59EA-00028B211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3BC3B-E1E8-4955-9B41-27901D1CA826}" type="slidenum">
              <a:rPr lang="fi-FI" smtClean="0"/>
              <a:t>‹#›</a:t>
            </a:fld>
            <a:endParaRPr lang="fi-FI"/>
          </a:p>
        </p:txBody>
      </p:sp>
    </p:spTree>
    <p:extLst>
      <p:ext uri="{BB962C8B-B14F-4D97-AF65-F5344CB8AC3E}">
        <p14:creationId xmlns:p14="http://schemas.microsoft.com/office/powerpoint/2010/main" val="15573488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2A536-AB78-EE42-A564-AD87EF7AC9CB}" type="datetimeFigureOut">
              <a:rPr lang="fi-FI" smtClean="0"/>
              <a:pPr/>
              <a:t>14.2.2025</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ADC2B-A6AF-8E48-8885-1B0DE866CDF4}" type="slidenum">
              <a:rPr lang="fi-FI" smtClean="0"/>
              <a:pPr/>
              <a:t>‹#›</a:t>
            </a:fld>
            <a:endParaRPr lang="fi-FI"/>
          </a:p>
        </p:txBody>
      </p:sp>
      <p:cxnSp>
        <p:nvCxnSpPr>
          <p:cNvPr id="8" name="Suora yhdysviiva 7">
            <a:extLst>
              <a:ext uri="{FF2B5EF4-FFF2-40B4-BE49-F238E27FC236}">
                <a16:creationId xmlns:a16="http://schemas.microsoft.com/office/drawing/2014/main" id="{B043BE0C-3453-4208-8722-B4F962FD81F8}"/>
              </a:ext>
            </a:extLst>
          </p:cNvPr>
          <p:cNvCxnSpPr/>
          <p:nvPr userDrawn="1"/>
        </p:nvCxnSpPr>
        <p:spPr>
          <a:xfrm>
            <a:off x="838200" y="365126"/>
            <a:ext cx="10515600"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pic>
        <p:nvPicPr>
          <p:cNvPr id="10" name="Kuva 9">
            <a:extLst>
              <a:ext uri="{FF2B5EF4-FFF2-40B4-BE49-F238E27FC236}">
                <a16:creationId xmlns:a16="http://schemas.microsoft.com/office/drawing/2014/main" id="{49F52C0F-1E80-4E06-A604-7272C7BA025F}"/>
              </a:ext>
            </a:extLst>
          </p:cNvPr>
          <p:cNvPicPr>
            <a:picLocks noChangeAspect="1"/>
          </p:cNvPicPr>
          <p:nvPr userDrawn="1"/>
        </p:nvPicPr>
        <p:blipFill>
          <a:blip r:embed="rId14"/>
          <a:stretch>
            <a:fillRect/>
          </a:stretch>
        </p:blipFill>
        <p:spPr>
          <a:xfrm>
            <a:off x="10005236" y="5922496"/>
            <a:ext cx="1697725" cy="616416"/>
          </a:xfrm>
          <a:prstGeom prst="rect">
            <a:avLst/>
          </a:prstGeom>
        </p:spPr>
      </p:pic>
    </p:spTree>
    <p:extLst>
      <p:ext uri="{BB962C8B-B14F-4D97-AF65-F5344CB8AC3E}">
        <p14:creationId xmlns:p14="http://schemas.microsoft.com/office/powerpoint/2010/main" val="2262443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b="1" kern="1200">
          <a:solidFill>
            <a:srgbClr val="E9512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2.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jpeg"/><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9.xml"/><Relationship Id="rId7" Type="http://schemas.openxmlformats.org/officeDocument/2006/relationships/image" Target="../media/image36.jpeg"/><Relationship Id="rId2" Type="http://schemas.openxmlformats.org/officeDocument/2006/relationships/slideLayout" Target="../slideLayouts/slideLayout31.xml"/><Relationship Id="rId1" Type="http://schemas.openxmlformats.org/officeDocument/2006/relationships/tags" Target="../tags/tag3.xml"/><Relationship Id="rId6" Type="http://schemas.openxmlformats.org/officeDocument/2006/relationships/image" Target="../media/image35.jpeg"/><Relationship Id="rId5" Type="http://schemas.openxmlformats.org/officeDocument/2006/relationships/image" Target="../media/image20.png"/><Relationship Id="rId10" Type="http://schemas.openxmlformats.org/officeDocument/2006/relationships/image" Target="../media/image39.png"/><Relationship Id="rId4" Type="http://schemas.openxmlformats.org/officeDocument/2006/relationships/image" Target="../media/image34.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openxmlformats.org/officeDocument/2006/relationships/image" Target="../media/image43.jpeg"/><Relationship Id="rId2" Type="http://schemas.openxmlformats.org/officeDocument/2006/relationships/slideLayout" Target="../slideLayouts/slideLayout26.xml"/><Relationship Id="rId1" Type="http://schemas.openxmlformats.org/officeDocument/2006/relationships/tags" Target="../tags/tag5.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3.xml"/><Relationship Id="rId7" Type="http://schemas.openxmlformats.org/officeDocument/2006/relationships/image" Target="../media/image52.pn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4.xml"/><Relationship Id="rId7" Type="http://schemas.openxmlformats.org/officeDocument/2006/relationships/image" Target="../media/image55.pn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9.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6.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7.xml"/><Relationship Id="rId7" Type="http://schemas.microsoft.com/office/2007/relationships/hdphoto" Target="../media/hdphoto10.wdp"/><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62.png"/><Relationship Id="rId5" Type="http://schemas.microsoft.com/office/2007/relationships/hdphoto" Target="../media/hdphoto9.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xml"/><Relationship Id="rId1" Type="http://schemas.openxmlformats.org/officeDocument/2006/relationships/tags" Target="../tags/tag12.xml"/><Relationship Id="rId5" Type="http://schemas.openxmlformats.org/officeDocument/2006/relationships/image" Target="../media/image20.pn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xml"/><Relationship Id="rId1" Type="http://schemas.openxmlformats.org/officeDocument/2006/relationships/tags" Target="../tags/tag13.xml"/><Relationship Id="rId5" Type="http://schemas.openxmlformats.org/officeDocument/2006/relationships/image" Target="../media/image20.pn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tags" Target="../tags/tag14.xml"/><Relationship Id="rId6" Type="http://schemas.openxmlformats.org/officeDocument/2006/relationships/image" Target="../media/image20.pn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6.xml"/><Relationship Id="rId1" Type="http://schemas.openxmlformats.org/officeDocument/2006/relationships/tags" Target="../tags/tag15.xml"/><Relationship Id="rId6" Type="http://schemas.openxmlformats.org/officeDocument/2006/relationships/image" Target="../media/image20.png"/><Relationship Id="rId5" Type="http://schemas.microsoft.com/office/2007/relationships/hdphoto" Target="../media/hdphoto11.wdp"/><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6.xml"/><Relationship Id="rId1" Type="http://schemas.openxmlformats.org/officeDocument/2006/relationships/tags" Target="../tags/tag16.xml"/><Relationship Id="rId6" Type="http://schemas.openxmlformats.org/officeDocument/2006/relationships/image" Target="../media/image20.png"/><Relationship Id="rId5" Type="http://schemas.microsoft.com/office/2007/relationships/hdphoto" Target="../media/hdphoto12.wdp"/><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3.xml"/><Relationship Id="rId7" Type="http://schemas.microsoft.com/office/2007/relationships/hdphoto" Target="../media/hdphoto13.wdp"/><Relationship Id="rId2" Type="http://schemas.openxmlformats.org/officeDocument/2006/relationships/slideLayout" Target="../slideLayouts/slideLayout26.xml"/><Relationship Id="rId1" Type="http://schemas.openxmlformats.org/officeDocument/2006/relationships/tags" Target="../tags/tag17.xml"/><Relationship Id="rId6" Type="http://schemas.openxmlformats.org/officeDocument/2006/relationships/image" Target="../media/image69.png"/><Relationship Id="rId5" Type="http://schemas.microsoft.com/office/2007/relationships/hdphoto" Target="../media/hdphoto9.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6.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6.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6.xml"/><Relationship Id="rId1" Type="http://schemas.openxmlformats.org/officeDocument/2006/relationships/tags" Target="../tags/tag19.xml"/><Relationship Id="rId5" Type="http://schemas.openxmlformats.org/officeDocument/2006/relationships/image" Target="../media/image20.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5.png"/><Relationship Id="rId2" Type="http://schemas.openxmlformats.org/officeDocument/2006/relationships/slideLayout" Target="../slideLayouts/slideLayout26.xml"/><Relationship Id="rId1" Type="http://schemas.openxmlformats.org/officeDocument/2006/relationships/tags" Target="../tags/tag20.xml"/><Relationship Id="rId6" Type="http://schemas.openxmlformats.org/officeDocument/2006/relationships/image" Target="../media/image20.pn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ags" Target="../tags/tag21.xml"/><Relationship Id="rId5" Type="http://schemas.openxmlformats.org/officeDocument/2006/relationships/image" Target="../media/image20.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6.xml"/><Relationship Id="rId1" Type="http://schemas.openxmlformats.org/officeDocument/2006/relationships/tags" Target="../tags/tag22.xml"/><Relationship Id="rId5" Type="http://schemas.openxmlformats.org/officeDocument/2006/relationships/image" Target="../media/image75.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6.xml"/><Relationship Id="rId1" Type="http://schemas.openxmlformats.org/officeDocument/2006/relationships/tags" Target="../tags/tag23.xml"/><Relationship Id="rId5" Type="http://schemas.openxmlformats.org/officeDocument/2006/relationships/image" Target="../media/image20.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6.xml"/><Relationship Id="rId1" Type="http://schemas.openxmlformats.org/officeDocument/2006/relationships/tags" Target="../tags/tag2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6.xml"/><Relationship Id="rId1" Type="http://schemas.openxmlformats.org/officeDocument/2006/relationships/tags" Target="../tags/tag25.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84.jpeg"/><Relationship Id="rId4" Type="http://schemas.openxmlformats.org/officeDocument/2006/relationships/image" Target="../media/image83.svg"/></Relationships>
</file>

<file path=ppt/slides/_rels/slide51.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20.png"/><Relationship Id="rId3" Type="http://schemas.openxmlformats.org/officeDocument/2006/relationships/notesSlide" Target="../notesSlides/notesSlide42.xml"/><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slideLayout" Target="../slideLayouts/slideLayout13.xml"/><Relationship Id="rId1" Type="http://schemas.openxmlformats.org/officeDocument/2006/relationships/tags" Target="../tags/tag26.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5.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6.xml"/><Relationship Id="rId5" Type="http://schemas.openxmlformats.org/officeDocument/2006/relationships/image" Target="../media/image97.png"/><Relationship Id="rId4" Type="http://schemas.openxmlformats.org/officeDocument/2006/relationships/hyperlink" Target="https://pelastustoimi.fi/documents/25266713/61275058/LUP+Kohdepiirrosohje+2022-03-16.docx/2ad5f7eb-59c0-d3f8-c78d-b1e9d084ca92?t=1679980236766"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26.xml"/><Relationship Id="rId5" Type="http://schemas.openxmlformats.org/officeDocument/2006/relationships/image" Target="../media/image104.png"/><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9.xml"/><Relationship Id="rId7" Type="http://schemas.openxmlformats.org/officeDocument/2006/relationships/image" Target="../media/image71.png"/><Relationship Id="rId2" Type="http://schemas.openxmlformats.org/officeDocument/2006/relationships/slideLayout" Target="../slideLayouts/slideLayout13.xml"/><Relationship Id="rId1" Type="http://schemas.openxmlformats.org/officeDocument/2006/relationships/tags" Target="../tags/tag27.xml"/><Relationship Id="rId6" Type="http://schemas.openxmlformats.org/officeDocument/2006/relationships/image" Target="../media/image102.png"/><Relationship Id="rId5" Type="http://schemas.openxmlformats.org/officeDocument/2006/relationships/image" Target="../media/image80.jpe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3.xml"/><Relationship Id="rId1" Type="http://schemas.openxmlformats.org/officeDocument/2006/relationships/tags" Target="../tags/tag29.xml"/><Relationship Id="rId5" Type="http://schemas.openxmlformats.org/officeDocument/2006/relationships/image" Target="../media/image20.pn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13.xml"/><Relationship Id="rId1" Type="http://schemas.openxmlformats.org/officeDocument/2006/relationships/tags" Target="../tags/tag30.xml"/><Relationship Id="rId6" Type="http://schemas.openxmlformats.org/officeDocument/2006/relationships/image" Target="../media/image20.png"/><Relationship Id="rId5" Type="http://schemas.openxmlformats.org/officeDocument/2006/relationships/image" Target="../media/image111.jpeg"/><Relationship Id="rId4" Type="http://schemas.openxmlformats.org/officeDocument/2006/relationships/image" Target="../media/image110.jpe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13.xml"/><Relationship Id="rId1" Type="http://schemas.openxmlformats.org/officeDocument/2006/relationships/tags" Target="../tags/tag31.xml"/><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13.xml"/><Relationship Id="rId1" Type="http://schemas.openxmlformats.org/officeDocument/2006/relationships/tags" Target="../tags/tag32.xml"/><Relationship Id="rId5" Type="http://schemas.openxmlformats.org/officeDocument/2006/relationships/image" Target="../media/image20.png"/><Relationship Id="rId4" Type="http://schemas.openxmlformats.org/officeDocument/2006/relationships/image" Target="../media/image11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3.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65.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4.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6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51.xml"/><Relationship Id="rId7" Type="http://schemas.microsoft.com/office/2007/relationships/hdphoto" Target="../media/hdphoto15.wdp"/><Relationship Id="rId2" Type="http://schemas.openxmlformats.org/officeDocument/2006/relationships/slideLayout" Target="../slideLayouts/slideLayout13.xml"/><Relationship Id="rId1" Type="http://schemas.openxmlformats.org/officeDocument/2006/relationships/tags" Target="../tags/tag35.xml"/><Relationship Id="rId6" Type="http://schemas.openxmlformats.org/officeDocument/2006/relationships/image" Target="../media/image123.png"/><Relationship Id="rId5" Type="http://schemas.microsoft.com/office/2007/relationships/hdphoto" Target="../media/hdphoto14.wdp"/><Relationship Id="rId4" Type="http://schemas.openxmlformats.org/officeDocument/2006/relationships/image" Target="../media/image122.png"/><Relationship Id="rId9"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26.xml"/><Relationship Id="rId5" Type="http://schemas.openxmlformats.org/officeDocument/2006/relationships/image" Target="../media/image128.png"/><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17.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3.jpeg"/><Relationship Id="rId7" Type="http://schemas.openxmlformats.org/officeDocument/2006/relationships/image" Target="../media/image132.svg"/><Relationship Id="rId2" Type="http://schemas.openxmlformats.org/officeDocument/2006/relationships/notesSlide" Target="../notesSlides/notesSlide55.xml"/><Relationship Id="rId1" Type="http://schemas.openxmlformats.org/officeDocument/2006/relationships/slideLayout" Target="../slideLayouts/slideLayout26.xml"/><Relationship Id="rId6" Type="http://schemas.openxmlformats.org/officeDocument/2006/relationships/image" Target="../media/image131.png"/><Relationship Id="rId11" Type="http://schemas.openxmlformats.org/officeDocument/2006/relationships/image" Target="../media/image136.svg"/><Relationship Id="rId5" Type="http://schemas.openxmlformats.org/officeDocument/2006/relationships/image" Target="../media/image130.sv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svg"/></Relationships>
</file>

<file path=ppt/slides/_rels/slide72.xml.rels><?xml version="1.0" encoding="UTF-8" standalone="yes"?>
<Relationships xmlns="http://schemas.openxmlformats.org/package/2006/relationships"><Relationship Id="rId3" Type="http://schemas.openxmlformats.org/officeDocument/2006/relationships/hyperlink" Target="https://link.webropol.com/s/toimintapaloilmoittimella" TargetMode="External"/><Relationship Id="rId2" Type="http://schemas.openxmlformats.org/officeDocument/2006/relationships/image" Target="../media/image3.jpeg"/><Relationship Id="rId1" Type="http://schemas.openxmlformats.org/officeDocument/2006/relationships/slideLayout" Target="../slideLayouts/slideLayout26.xml"/><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56.xml"/><Relationship Id="rId1" Type="http://schemas.openxmlformats.org/officeDocument/2006/relationships/slideLayout" Target="../slideLayouts/slideLayout26.xml"/><Relationship Id="rId6" Type="http://schemas.microsoft.com/office/2007/relationships/hdphoto" Target="../media/hdphoto16.wdp"/><Relationship Id="rId5" Type="http://schemas.openxmlformats.org/officeDocument/2006/relationships/image" Target="../media/image140.png"/><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9.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D951FA59-AF67-47E1-8E1A-B767011F16E1}"/>
              </a:ext>
            </a:extLst>
          </p:cNvPr>
          <p:cNvPicPr>
            <a:picLocks noChangeAspect="1"/>
          </p:cNvPicPr>
          <p:nvPr/>
        </p:nvPicPr>
        <p:blipFill rotWithShape="1">
          <a:blip r:embed="rId3"/>
          <a:srcRect t="27817" r="25923" b="9667"/>
          <a:stretch/>
        </p:blipFill>
        <p:spPr>
          <a:xfrm>
            <a:off x="0" y="1"/>
            <a:ext cx="12192000" cy="6858000"/>
          </a:xfrm>
          <a:prstGeom prst="rect">
            <a:avLst/>
          </a:prstGeom>
        </p:spPr>
      </p:pic>
      <p:sp>
        <p:nvSpPr>
          <p:cNvPr id="11" name="Rectangle 3">
            <a:extLst>
              <a:ext uri="{FF2B5EF4-FFF2-40B4-BE49-F238E27FC236}">
                <a16:creationId xmlns:a16="http://schemas.microsoft.com/office/drawing/2014/main" id="{43F4C3F3-40D4-451A-AEB0-861949081944}"/>
              </a:ext>
            </a:extLst>
          </p:cNvPr>
          <p:cNvSpPr/>
          <p:nvPr/>
        </p:nvSpPr>
        <p:spPr>
          <a:xfrm>
            <a:off x="0" y="0"/>
            <a:ext cx="12192000" cy="6858000"/>
          </a:xfrm>
          <a:prstGeom prst="rect">
            <a:avLst/>
          </a:prstGeom>
          <a:solidFill>
            <a:srgbClr val="0A257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Roboto Regular" pitchFamily="2" charset="0"/>
            </a:endParaRPr>
          </a:p>
        </p:txBody>
      </p:sp>
      <p:sp>
        <p:nvSpPr>
          <p:cNvPr id="2" name="Otsikko 1"/>
          <p:cNvSpPr>
            <a:spLocks noGrp="1"/>
          </p:cNvSpPr>
          <p:nvPr>
            <p:ph type="ctrTitle"/>
          </p:nvPr>
        </p:nvSpPr>
        <p:spPr>
          <a:xfrm>
            <a:off x="1031359" y="350874"/>
            <a:ext cx="7609060" cy="2151606"/>
          </a:xfrm>
        </p:spPr>
        <p:txBody>
          <a:bodyPr>
            <a:normAutofit/>
          </a:bodyPr>
          <a:lstStyle/>
          <a:p>
            <a:pPr algn="l"/>
            <a:r>
              <a:rPr lang="fi-FI" sz="4800" b="1">
                <a:solidFill>
                  <a:srgbClr val="E95123"/>
                </a:solidFill>
                <a:latin typeface="Roboto"/>
                <a:ea typeface="Roboto"/>
                <a:cs typeface="Roboto"/>
              </a:rPr>
              <a:t>Toiminta </a:t>
            </a:r>
            <a:br>
              <a:rPr lang="fi-FI" sz="4800" b="1">
                <a:solidFill>
                  <a:srgbClr val="E95123"/>
                </a:solidFill>
                <a:latin typeface="Roboto"/>
                <a:ea typeface="Roboto"/>
                <a:cs typeface="Roboto"/>
              </a:rPr>
            </a:br>
            <a:r>
              <a:rPr lang="fi-FI" sz="4800" b="1">
                <a:solidFill>
                  <a:srgbClr val="E95123"/>
                </a:solidFill>
                <a:latin typeface="Roboto"/>
                <a:ea typeface="Roboto"/>
                <a:cs typeface="Roboto"/>
              </a:rPr>
              <a:t>paloilmoittimella</a:t>
            </a:r>
          </a:p>
        </p:txBody>
      </p:sp>
      <p:pic>
        <p:nvPicPr>
          <p:cNvPr id="9" name="Kuva 8">
            <a:extLst>
              <a:ext uri="{FF2B5EF4-FFF2-40B4-BE49-F238E27FC236}">
                <a16:creationId xmlns:a16="http://schemas.microsoft.com/office/drawing/2014/main" id="{F50E82E5-1589-5F42-A489-FEEA772EBD0B}"/>
              </a:ext>
            </a:extLst>
          </p:cNvPr>
          <p:cNvPicPr>
            <a:picLocks noChangeAspect="1"/>
          </p:cNvPicPr>
          <p:nvPr/>
        </p:nvPicPr>
        <p:blipFill>
          <a:blip r:embed="rId4"/>
          <a:stretch>
            <a:fillRect/>
          </a:stretch>
        </p:blipFill>
        <p:spPr>
          <a:xfrm>
            <a:off x="9573780" y="5581358"/>
            <a:ext cx="2107767" cy="762864"/>
          </a:xfrm>
          <a:prstGeom prst="rect">
            <a:avLst/>
          </a:prstGeom>
        </p:spPr>
      </p:pic>
      <p:sp>
        <p:nvSpPr>
          <p:cNvPr id="5" name="Alaotsikko 4">
            <a:extLst>
              <a:ext uri="{FF2B5EF4-FFF2-40B4-BE49-F238E27FC236}">
                <a16:creationId xmlns:a16="http://schemas.microsoft.com/office/drawing/2014/main" id="{25EF005C-B72A-70FC-5D74-EE8CED620F50}"/>
              </a:ext>
            </a:extLst>
          </p:cNvPr>
          <p:cNvSpPr>
            <a:spLocks noGrp="1"/>
          </p:cNvSpPr>
          <p:nvPr>
            <p:ph type="subTitle" idx="1"/>
          </p:nvPr>
        </p:nvSpPr>
        <p:spPr>
          <a:xfrm>
            <a:off x="1145423" y="3534620"/>
            <a:ext cx="5064641" cy="2428170"/>
          </a:xfrm>
        </p:spPr>
        <p:txBody>
          <a:bodyPr>
            <a:normAutofit lnSpcReduction="10000"/>
          </a:bodyPr>
          <a:lstStyle/>
          <a:p>
            <a:pPr algn="l"/>
            <a:r>
              <a:rPr lang="fi-FI" sz="3100">
                <a:solidFill>
                  <a:schemeClr val="bg1"/>
                </a:solidFill>
              </a:rPr>
              <a:t>Kohderyhmä: </a:t>
            </a:r>
          </a:p>
          <a:p>
            <a:pPr algn="l"/>
            <a:r>
              <a:rPr lang="fi-FI" sz="2600">
                <a:solidFill>
                  <a:schemeClr val="bg1"/>
                </a:solidFill>
              </a:rPr>
              <a:t>Palokuntien hälytysosaston jäsenet</a:t>
            </a:r>
          </a:p>
          <a:p>
            <a:pPr algn="l"/>
            <a:endParaRPr lang="fi-FI" sz="3100">
              <a:solidFill>
                <a:schemeClr val="bg1"/>
              </a:solidFill>
            </a:endParaRPr>
          </a:p>
          <a:p>
            <a:pPr algn="l"/>
            <a:r>
              <a:rPr lang="fi-FI" sz="3100">
                <a:solidFill>
                  <a:schemeClr val="bg1"/>
                </a:solidFill>
              </a:rPr>
              <a:t>Kesto: </a:t>
            </a:r>
          </a:p>
          <a:p>
            <a:pPr algn="l"/>
            <a:r>
              <a:rPr lang="fi-FI" sz="2300">
                <a:solidFill>
                  <a:schemeClr val="bg1"/>
                </a:solidFill>
              </a:rPr>
              <a:t>45 min + 45 min (välissä tauko)</a:t>
            </a:r>
            <a:endParaRPr lang="fi-FI" sz="3100">
              <a:solidFill>
                <a:schemeClr val="bg1"/>
              </a:solidFill>
            </a:endParaRPr>
          </a:p>
          <a:p>
            <a:pPr algn="l"/>
            <a:endParaRPr lang="fi-FI"/>
          </a:p>
        </p:txBody>
      </p:sp>
    </p:spTree>
    <p:extLst>
      <p:ext uri="{BB962C8B-B14F-4D97-AF65-F5344CB8AC3E}">
        <p14:creationId xmlns:p14="http://schemas.microsoft.com/office/powerpoint/2010/main" val="3946422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75" y="742747"/>
            <a:ext cx="6535919" cy="981956"/>
          </a:xfrm>
        </p:spPr>
        <p:txBody>
          <a:bodyPr>
            <a:normAutofit fontScale="90000"/>
          </a:bodyPr>
          <a:lstStyle/>
          <a:p>
            <a:r>
              <a:rPr lang="fi-FI" sz="3600">
                <a:latin typeface="Roboto"/>
                <a:ea typeface="Roboto"/>
                <a:cs typeface="Roboto"/>
              </a:rPr>
              <a:t>Paloilmoittimia koskeva normisto</a:t>
            </a:r>
            <a:endParaRPr lang="fi-FI" sz="2200" b="1">
              <a:solidFill>
                <a:schemeClr val="tx1"/>
              </a:solidFill>
              <a:latin typeface="Roboto" panose="02000000000000000000" pitchFamily="2" charset="0"/>
              <a:ea typeface="Roboto" panose="02000000000000000000" pitchFamily="2" charset="0"/>
            </a:endParaRPr>
          </a:p>
        </p:txBody>
      </p:sp>
      <p:sp>
        <p:nvSpPr>
          <p:cNvPr id="3" name="Sisällön paikkamerkki 2"/>
          <p:cNvSpPr>
            <a:spLocks noGrp="1"/>
          </p:cNvSpPr>
          <p:nvPr>
            <p:ph idx="1"/>
          </p:nvPr>
        </p:nvSpPr>
        <p:spPr>
          <a:xfrm>
            <a:off x="378098" y="1603784"/>
            <a:ext cx="11526457" cy="5104199"/>
          </a:xfrm>
          <a:solidFill>
            <a:srgbClr val="EEEEEE"/>
          </a:solidFill>
        </p:spPr>
        <p:txBody>
          <a:bodyPr vert="horz" lIns="91440" tIns="45720" rIns="91440" bIns="45720" rtlCol="0" anchor="t">
            <a:noAutofit/>
          </a:bodyPr>
          <a:lstStyle/>
          <a:p>
            <a:pPr>
              <a:spcBef>
                <a:spcPct val="0"/>
              </a:spcBef>
              <a:spcAft>
                <a:spcPct val="50000"/>
              </a:spcAft>
              <a:buFont typeface="Wingdings" panose="020B0604020202020204" pitchFamily="34" charset="0"/>
              <a:buChar char="Ø"/>
            </a:pPr>
            <a:r>
              <a:rPr lang="fi-FI" sz="1400" b="1">
                <a:solidFill>
                  <a:srgbClr val="000000"/>
                </a:solidFill>
                <a:latin typeface="Roboto"/>
                <a:ea typeface="Roboto"/>
                <a:cs typeface="Calibri"/>
              </a:rPr>
              <a:t>Pelastuslaki 379/2011</a:t>
            </a:r>
            <a:endParaRPr lang="en-US" sz="1400">
              <a:solidFill>
                <a:srgbClr val="000000"/>
              </a:solidFill>
              <a:latin typeface="Roboto"/>
              <a:ea typeface="Roboto"/>
              <a:cs typeface="Calibri"/>
            </a:endParaRPr>
          </a:p>
          <a:p>
            <a:pPr>
              <a:spcBef>
                <a:spcPct val="0"/>
              </a:spcBef>
              <a:spcAft>
                <a:spcPct val="50000"/>
              </a:spcAft>
              <a:buFont typeface="Wingdings" panose="020B0604020202020204" pitchFamily="34" charset="0"/>
              <a:buChar char="Ø"/>
            </a:pPr>
            <a:r>
              <a:rPr lang="fi-FI" sz="1400" b="1">
                <a:solidFill>
                  <a:srgbClr val="000000"/>
                </a:solidFill>
                <a:latin typeface="Roboto"/>
                <a:ea typeface="Roboto"/>
                <a:cs typeface="Calibri"/>
              </a:rPr>
              <a:t>YM</a:t>
            </a:r>
            <a:r>
              <a:rPr lang="fi-FI" sz="1400" b="1">
                <a:latin typeface="Roboto"/>
                <a:ea typeface="Roboto"/>
                <a:cs typeface="Calibri"/>
              </a:rPr>
              <a:t> Asetus rakennusten paloturvallisuudesta 848/2017 </a:t>
            </a:r>
            <a:r>
              <a:rPr lang="fi-FI" sz="1200" b="1">
                <a:latin typeface="Roboto"/>
                <a:ea typeface="Roboto"/>
                <a:cs typeface="Calibri"/>
              </a:rPr>
              <a:t> </a:t>
            </a:r>
            <a:r>
              <a:rPr lang="fi-FI" sz="1200">
                <a:latin typeface="Roboto"/>
                <a:ea typeface="Roboto"/>
                <a:cs typeface="Calibri"/>
              </a:rPr>
              <a:t>(ent. rakennusmääräyskokoelma)</a:t>
            </a:r>
            <a:endParaRPr lang="en-US" sz="1200">
              <a:latin typeface="Roboto"/>
              <a:ea typeface="Roboto"/>
              <a:cs typeface="Calibri"/>
            </a:endParaRPr>
          </a:p>
          <a:p>
            <a:pPr>
              <a:spcBef>
                <a:spcPct val="0"/>
              </a:spcBef>
              <a:spcAft>
                <a:spcPct val="50000"/>
              </a:spcAft>
              <a:buFont typeface="Wingdings" panose="020B0604020202020204" pitchFamily="34" charset="0"/>
              <a:buChar char="Ø"/>
            </a:pPr>
            <a:r>
              <a:rPr lang="fi-FI" sz="1400" b="1">
                <a:latin typeface="Roboto"/>
                <a:ea typeface="Roboto"/>
                <a:cs typeface="Calibri"/>
              </a:rPr>
              <a:t>Laki eräistä paloturvallisuuslaitteista 191/2024 sekä tarkentavat asetukset (Huom! Paloilmoittimista ja sammutuslaitteistoista 976/2024)</a:t>
            </a:r>
            <a:br>
              <a:rPr lang="fi-FI" sz="1400">
                <a:latin typeface="Roboto"/>
                <a:ea typeface="Roboto"/>
                <a:cs typeface="Calibri"/>
              </a:rPr>
            </a:br>
            <a:r>
              <a:rPr lang="fi-FI" sz="1000">
                <a:latin typeface="Roboto"/>
                <a:ea typeface="Roboto"/>
                <a:cs typeface="Calibri"/>
              </a:rPr>
              <a:t> </a:t>
            </a:r>
            <a:endParaRPr lang="en-US" sz="1400">
              <a:latin typeface="Roboto"/>
              <a:ea typeface="Roboto"/>
              <a:cs typeface="Calibri"/>
            </a:endParaRPr>
          </a:p>
          <a:p>
            <a:pPr>
              <a:spcBef>
                <a:spcPct val="0"/>
              </a:spcBef>
              <a:spcAft>
                <a:spcPct val="50000"/>
              </a:spcAft>
              <a:buFont typeface="Wingdings" panose="020B0604020202020204" pitchFamily="34" charset="0"/>
              <a:buChar char="Ø"/>
            </a:pPr>
            <a:r>
              <a:rPr lang="fi-FI" sz="1400" b="1">
                <a:latin typeface="Roboto"/>
                <a:ea typeface="Roboto"/>
                <a:cs typeface="Calibri"/>
              </a:rPr>
              <a:t>Suunnitteluohjeet ja tuotevaatimukset</a:t>
            </a:r>
            <a:endParaRPr lang="en-US" sz="1400">
              <a:latin typeface="Roboto"/>
              <a:ea typeface="Roboto"/>
              <a:cs typeface="Calibri"/>
            </a:endParaRPr>
          </a:p>
          <a:p>
            <a:pPr marL="742950" lvl="1" indent="-285750">
              <a:spcBef>
                <a:spcPct val="0"/>
              </a:spcBef>
              <a:spcAft>
                <a:spcPct val="50000"/>
              </a:spcAft>
            </a:pPr>
            <a:r>
              <a:rPr lang="fi-FI" sz="1400" b="1">
                <a:latin typeface="Roboto"/>
                <a:ea typeface="Roboto"/>
                <a:cs typeface="Calibri"/>
              </a:rPr>
              <a:t>ST1 </a:t>
            </a:r>
            <a:r>
              <a:rPr lang="fi-FI" sz="1400">
                <a:latin typeface="Roboto"/>
                <a:ea typeface="Roboto"/>
                <a:cs typeface="Calibri"/>
              </a:rPr>
              <a:t>Paloilmoittimien suunnittelu, asennus, huolto ja kunnossapito (2019)</a:t>
            </a:r>
            <a:endParaRPr lang="en-US" sz="1400">
              <a:latin typeface="Roboto"/>
              <a:ea typeface="Roboto"/>
              <a:cs typeface="Calibri"/>
            </a:endParaRPr>
          </a:p>
          <a:p>
            <a:pPr marL="742950" lvl="1" indent="-285750">
              <a:spcBef>
                <a:spcPct val="0"/>
              </a:spcBef>
              <a:spcAft>
                <a:spcPct val="50000"/>
              </a:spcAft>
            </a:pPr>
            <a:r>
              <a:rPr lang="fi-FI" sz="1400" b="1">
                <a:latin typeface="Roboto"/>
                <a:ea typeface="Roboto"/>
                <a:cs typeface="Calibri"/>
              </a:rPr>
              <a:t>SFS-EN standardit </a:t>
            </a:r>
            <a:r>
              <a:rPr lang="fi-FI" sz="1200">
                <a:latin typeface="Roboto"/>
                <a:ea typeface="Roboto"/>
                <a:cs typeface="Calibri"/>
              </a:rPr>
              <a:t>(EN-54 Sarja)</a:t>
            </a:r>
            <a:endParaRPr lang="en-US" sz="1200">
              <a:latin typeface="Roboto"/>
              <a:ea typeface="Roboto"/>
              <a:cs typeface="Calibri"/>
            </a:endParaRPr>
          </a:p>
          <a:p>
            <a:pPr>
              <a:spcBef>
                <a:spcPct val="0"/>
              </a:spcBef>
              <a:spcAft>
                <a:spcPct val="50000"/>
              </a:spcAft>
              <a:buFont typeface="Wingdings" panose="020B0604020202020204" pitchFamily="34" charset="0"/>
              <a:buChar char="Ø"/>
            </a:pPr>
            <a:r>
              <a:rPr lang="fi-FI" sz="1400" b="1">
                <a:latin typeface="Roboto"/>
                <a:ea typeface="Roboto"/>
                <a:cs typeface="Calibri"/>
              </a:rPr>
              <a:t>Sähköasennuksia koskien</a:t>
            </a:r>
            <a:endParaRPr lang="fi-FI" sz="1400">
              <a:latin typeface="Roboto"/>
              <a:ea typeface="Roboto"/>
              <a:cs typeface="Calibri"/>
            </a:endParaRPr>
          </a:p>
          <a:p>
            <a:pPr marL="742950" lvl="1" indent="-285750">
              <a:spcBef>
                <a:spcPct val="0"/>
              </a:spcBef>
              <a:spcAft>
                <a:spcPct val="50000"/>
              </a:spcAft>
            </a:pPr>
            <a:r>
              <a:rPr lang="fi-FI" sz="1400">
                <a:latin typeface="Roboto"/>
                <a:ea typeface="Roboto"/>
                <a:cs typeface="Calibri"/>
              </a:rPr>
              <a:t>Sähköturvallisuuslaki </a:t>
            </a:r>
            <a:r>
              <a:rPr lang="fi-FI" sz="1200">
                <a:latin typeface="Roboto"/>
                <a:ea typeface="Roboto"/>
                <a:cs typeface="Calibri"/>
              </a:rPr>
              <a:t>(1135/2016)</a:t>
            </a:r>
            <a:endParaRPr lang="en-US" sz="1200">
              <a:latin typeface="Roboto"/>
              <a:ea typeface="Roboto"/>
              <a:cs typeface="Calibri"/>
            </a:endParaRPr>
          </a:p>
          <a:p>
            <a:pPr marL="742950" lvl="1" indent="-285750">
              <a:spcBef>
                <a:spcPct val="0"/>
              </a:spcBef>
              <a:spcAft>
                <a:spcPct val="50000"/>
              </a:spcAft>
            </a:pPr>
            <a:r>
              <a:rPr lang="fi-FI" sz="1400">
                <a:latin typeface="Roboto"/>
                <a:ea typeface="Roboto"/>
                <a:cs typeface="Calibri"/>
              </a:rPr>
              <a:t>Pienjännitestandardi SFS 6000</a:t>
            </a:r>
            <a:endParaRPr lang="en-US" sz="1400">
              <a:latin typeface="Roboto"/>
              <a:ea typeface="Roboto"/>
              <a:cs typeface="Calibri"/>
            </a:endParaRPr>
          </a:p>
          <a:p>
            <a:pPr marL="742950" lvl="1" indent="-285750">
              <a:spcBef>
                <a:spcPct val="0"/>
              </a:spcBef>
              <a:spcAft>
                <a:spcPct val="50000"/>
              </a:spcAft>
            </a:pPr>
            <a:r>
              <a:rPr lang="fi-FI" sz="1400">
                <a:latin typeface="Roboto"/>
                <a:ea typeface="Roboto"/>
                <a:cs typeface="Calibri"/>
              </a:rPr>
              <a:t>Palonkestävien asennusten käyttö ja määrittely pelastustoimen laitteistossa. </a:t>
            </a:r>
            <a:r>
              <a:rPr lang="fi-FI" sz="1200">
                <a:latin typeface="Roboto"/>
                <a:ea typeface="Roboto"/>
                <a:cs typeface="Calibri"/>
              </a:rPr>
              <a:t>(Standardin SFS 6000-5-56 soveltaminen)</a:t>
            </a:r>
            <a:endParaRPr lang="en-US" sz="1200">
              <a:latin typeface="Roboto"/>
              <a:ea typeface="Roboto"/>
              <a:cs typeface="Calibri"/>
            </a:endParaRPr>
          </a:p>
          <a:p>
            <a:pPr>
              <a:spcBef>
                <a:spcPct val="0"/>
              </a:spcBef>
              <a:spcAft>
                <a:spcPct val="50000"/>
              </a:spcAft>
              <a:buFont typeface="Wingdings" panose="020B0604020202020204" pitchFamily="34" charset="0"/>
              <a:buChar char="Ø"/>
            </a:pPr>
            <a:r>
              <a:rPr lang="fi-FI" sz="1400" b="1">
                <a:latin typeface="Roboto"/>
                <a:ea typeface="Roboto"/>
                <a:cs typeface="Calibri"/>
              </a:rPr>
              <a:t>Muut</a:t>
            </a:r>
            <a:endParaRPr lang="en-US" sz="1400">
              <a:latin typeface="Roboto"/>
              <a:ea typeface="Roboto"/>
              <a:cs typeface="Calibri"/>
            </a:endParaRPr>
          </a:p>
          <a:p>
            <a:pPr marL="742950" lvl="1" indent="-285750">
              <a:spcBef>
                <a:spcPct val="0"/>
              </a:spcBef>
              <a:spcAft>
                <a:spcPct val="50000"/>
              </a:spcAft>
            </a:pPr>
            <a:r>
              <a:rPr lang="fi-FI" sz="1400">
                <a:latin typeface="Roboto"/>
                <a:ea typeface="Roboto"/>
                <a:cs typeface="Calibri"/>
              </a:rPr>
              <a:t>Vakuutusalan ohjeet</a:t>
            </a:r>
            <a:endParaRPr lang="en-US" sz="1400">
              <a:latin typeface="Roboto"/>
              <a:ea typeface="Roboto"/>
              <a:cs typeface="Calibri"/>
            </a:endParaRPr>
          </a:p>
          <a:p>
            <a:pPr>
              <a:spcBef>
                <a:spcPct val="0"/>
              </a:spcBef>
              <a:spcAft>
                <a:spcPct val="50000"/>
              </a:spcAft>
              <a:buFont typeface="Wingdings" panose="020B0604020202020204" pitchFamily="34" charset="0"/>
              <a:buChar char="Ø"/>
            </a:pPr>
            <a:r>
              <a:rPr lang="fi-FI" sz="1400" b="1">
                <a:latin typeface="Roboto"/>
                <a:ea typeface="Roboto"/>
                <a:cs typeface="Calibri"/>
              </a:rPr>
              <a:t>Otettava huomioon myös suositukset ja alan hyvät käytänteet</a:t>
            </a:r>
            <a:endParaRPr lang="en-US" sz="1400">
              <a:latin typeface="Roboto"/>
              <a:ea typeface="Roboto"/>
              <a:cs typeface="Calibri"/>
            </a:endParaRPr>
          </a:p>
          <a:p>
            <a:pPr marL="742950" lvl="1" indent="-285750">
              <a:spcBef>
                <a:spcPct val="0"/>
              </a:spcBef>
              <a:spcAft>
                <a:spcPct val="50000"/>
              </a:spcAft>
            </a:pPr>
            <a:r>
              <a:rPr lang="fi-FI" sz="1400">
                <a:latin typeface="Roboto"/>
                <a:ea typeface="Roboto"/>
                <a:cs typeface="Calibri"/>
              </a:rPr>
              <a:t>Palontorjuntatekniikan kehitysryhmä</a:t>
            </a:r>
            <a:endParaRPr lang="en-US" sz="1400">
              <a:latin typeface="Roboto"/>
              <a:ea typeface="Roboto"/>
              <a:cs typeface="Calibri"/>
            </a:endParaRPr>
          </a:p>
          <a:p>
            <a:pPr marL="742950" lvl="1" indent="-285750">
              <a:spcBef>
                <a:spcPct val="0"/>
              </a:spcBef>
              <a:spcAft>
                <a:spcPct val="50000"/>
              </a:spcAft>
            </a:pPr>
            <a:r>
              <a:rPr lang="fi-FI" sz="1400">
                <a:latin typeface="Roboto"/>
                <a:ea typeface="Roboto"/>
                <a:cs typeface="Calibri"/>
              </a:rPr>
              <a:t>Paloilmoitinsuositustyöryhmä</a:t>
            </a:r>
            <a:endParaRPr lang="en-US" sz="1400">
              <a:latin typeface="Roboto"/>
              <a:ea typeface="Roboto"/>
              <a:cs typeface="Calibri"/>
            </a:endParaRPr>
          </a:p>
          <a:p>
            <a:pPr marL="742950" lvl="1" indent="-285750">
              <a:spcBef>
                <a:spcPct val="0"/>
              </a:spcBef>
              <a:spcAft>
                <a:spcPct val="50000"/>
              </a:spcAft>
            </a:pPr>
            <a:r>
              <a:rPr lang="fi-FI" sz="1400">
                <a:latin typeface="Roboto"/>
                <a:ea typeface="Roboto"/>
                <a:cs typeface="Calibri"/>
              </a:rPr>
              <a:t>Tarkastuslaitosten toiminnan yhtenäistämistyöryhmät</a:t>
            </a:r>
            <a:endParaRPr lang="fi-FI" sz="1400">
              <a:latin typeface="Roboto"/>
              <a:ea typeface="Roboto"/>
              <a:cs typeface="Roboto"/>
            </a:endParaRPr>
          </a:p>
        </p:txBody>
      </p:sp>
      <p:cxnSp>
        <p:nvCxnSpPr>
          <p:cNvPr id="39" name="Suora yhdysviiva 38">
            <a:extLst>
              <a:ext uri="{FF2B5EF4-FFF2-40B4-BE49-F238E27FC236}">
                <a16:creationId xmlns:a16="http://schemas.microsoft.com/office/drawing/2014/main" id="{C3882429-A6C4-6B79-1483-2398F2FF1DC1}"/>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40" name="Suora yhdysviiva 39">
            <a:extLst>
              <a:ext uri="{FF2B5EF4-FFF2-40B4-BE49-F238E27FC236}">
                <a16:creationId xmlns:a16="http://schemas.microsoft.com/office/drawing/2014/main" id="{B37C14CE-CB3E-0AEF-C54D-33F2521F7859}"/>
              </a:ext>
            </a:extLst>
          </p:cNvPr>
          <p:cNvCxnSpPr>
            <a:cxnSpLocks/>
          </p:cNvCxnSpPr>
          <p:nvPr/>
        </p:nvCxnSpPr>
        <p:spPr>
          <a:xfrm>
            <a:off x="3041151" y="370681"/>
            <a:ext cx="8444171"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41" name="Vapaamuotoinen: Muoto 40">
            <a:extLst>
              <a:ext uri="{FF2B5EF4-FFF2-40B4-BE49-F238E27FC236}">
                <a16:creationId xmlns:a16="http://schemas.microsoft.com/office/drawing/2014/main" id="{5C031A35-3ECF-6492-04DD-6B364B8D1822}"/>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42" name="Vapaamuotoinen: Muoto 41">
            <a:extLst>
              <a:ext uri="{FF2B5EF4-FFF2-40B4-BE49-F238E27FC236}">
                <a16:creationId xmlns:a16="http://schemas.microsoft.com/office/drawing/2014/main" id="{20EC2B7F-26EA-C8D8-6867-B7F61654BD2F}"/>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43" name="Vapaamuotoinen: Muoto 42">
            <a:extLst>
              <a:ext uri="{FF2B5EF4-FFF2-40B4-BE49-F238E27FC236}">
                <a16:creationId xmlns:a16="http://schemas.microsoft.com/office/drawing/2014/main" id="{6F511971-0F4D-2E72-A6BB-33358EC4F9D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44" name="Ellipsi 43">
            <a:extLst>
              <a:ext uri="{FF2B5EF4-FFF2-40B4-BE49-F238E27FC236}">
                <a16:creationId xmlns:a16="http://schemas.microsoft.com/office/drawing/2014/main" id="{969F9FE7-4C01-7B9A-7F0F-87D3DA02F539}"/>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Vapaamuotoinen: Muoto 44">
            <a:extLst>
              <a:ext uri="{FF2B5EF4-FFF2-40B4-BE49-F238E27FC236}">
                <a16:creationId xmlns:a16="http://schemas.microsoft.com/office/drawing/2014/main" id="{55450F35-8B26-95BB-6FFA-70BBB907FD75}"/>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46" name="Tekstiruutu 45">
            <a:extLst>
              <a:ext uri="{FF2B5EF4-FFF2-40B4-BE49-F238E27FC236}">
                <a16:creationId xmlns:a16="http://schemas.microsoft.com/office/drawing/2014/main" id="{05C2E8B6-AB61-A94B-88A8-57978069554B}"/>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9" name="Kuva 8">
            <a:extLst>
              <a:ext uri="{FF2B5EF4-FFF2-40B4-BE49-F238E27FC236}">
                <a16:creationId xmlns:a16="http://schemas.microsoft.com/office/drawing/2014/main" id="{4E9A253E-6562-7F39-9D31-19448237FD1F}"/>
              </a:ext>
            </a:extLst>
          </p:cNvPr>
          <p:cNvPicPr>
            <a:picLocks noChangeAspect="1"/>
          </p:cNvPicPr>
          <p:nvPr/>
        </p:nvPicPr>
        <p:blipFill rotWithShape="1">
          <a:blip r:embed="rId3"/>
          <a:srcRect l="5364" t="2861" r="4671" b="4134"/>
          <a:stretch/>
        </p:blipFill>
        <p:spPr>
          <a:xfrm>
            <a:off x="0" y="0"/>
            <a:ext cx="12192000" cy="6858000"/>
          </a:xfrm>
          <a:prstGeom prst="rect">
            <a:avLst/>
          </a:prstGeom>
        </p:spPr>
      </p:pic>
    </p:spTree>
    <p:extLst>
      <p:ext uri="{BB962C8B-B14F-4D97-AF65-F5344CB8AC3E}">
        <p14:creationId xmlns:p14="http://schemas.microsoft.com/office/powerpoint/2010/main" val="40391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500"/>
                                        <p:tgtEl>
                                          <p:spTgt spid="3">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fade">
                                      <p:cBhvr>
                                        <p:cTn id="54" dur="500"/>
                                        <p:tgtEl>
                                          <p:spTgt spid="3">
                                            <p:txEl>
                                              <p:pRg st="12" end="12"/>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xEl>
                                              <p:pRg st="14" end="14"/>
                                            </p:txEl>
                                          </p:spTgt>
                                        </p:tgtEl>
                                        <p:attrNameLst>
                                          <p:attrName>style.visibility</p:attrName>
                                        </p:attrNameLst>
                                      </p:cBhvr>
                                      <p:to>
                                        <p:strVal val="visible"/>
                                      </p:to>
                                    </p:set>
                                    <p:animEffect transition="in" filter="fade">
                                      <p:cBhvr>
                                        <p:cTn id="60" dur="500"/>
                                        <p:tgtEl>
                                          <p:spTgt spid="3">
                                            <p:txEl>
                                              <p:pRg st="14" end="14"/>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animEffect transition="in" filter="fade">
                                      <p:cBhvr>
                                        <p:cTn id="63"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orakulmio 20">
            <a:extLst>
              <a:ext uri="{FF2B5EF4-FFF2-40B4-BE49-F238E27FC236}">
                <a16:creationId xmlns:a16="http://schemas.microsoft.com/office/drawing/2014/main" id="{94A28722-894B-665A-3677-413004308222}"/>
              </a:ext>
            </a:extLst>
          </p:cNvPr>
          <p:cNvSpPr/>
          <p:nvPr/>
        </p:nvSpPr>
        <p:spPr>
          <a:xfrm>
            <a:off x="9203592" y="2569558"/>
            <a:ext cx="2872794" cy="3004699"/>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17">
            <a:extLst>
              <a:ext uri="{FF2B5EF4-FFF2-40B4-BE49-F238E27FC236}">
                <a16:creationId xmlns:a16="http://schemas.microsoft.com/office/drawing/2014/main" id="{94C6D015-51A4-827B-5072-04D84F9309F2}"/>
              </a:ext>
            </a:extLst>
          </p:cNvPr>
          <p:cNvSpPr/>
          <p:nvPr/>
        </p:nvSpPr>
        <p:spPr>
          <a:xfrm>
            <a:off x="421373" y="2155403"/>
            <a:ext cx="2434040" cy="4565092"/>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a:extLst>
              <a:ext uri="{FF2B5EF4-FFF2-40B4-BE49-F238E27FC236}">
                <a16:creationId xmlns:a16="http://schemas.microsoft.com/office/drawing/2014/main" id="{AA7067F3-D9E8-F8A5-3CF8-14A0DAFC77D0}"/>
              </a:ext>
            </a:extLst>
          </p:cNvPr>
          <p:cNvPicPr>
            <a:picLocks noChangeAspect="1"/>
          </p:cNvPicPr>
          <p:nvPr/>
        </p:nvPicPr>
        <p:blipFill>
          <a:blip r:embed="rId3"/>
          <a:stretch>
            <a:fillRect/>
          </a:stretch>
        </p:blipFill>
        <p:spPr>
          <a:xfrm>
            <a:off x="0" y="1"/>
            <a:ext cx="12192000" cy="6857999"/>
          </a:xfrm>
          <a:prstGeom prst="rect">
            <a:avLst/>
          </a:prstGeom>
        </p:spPr>
      </p:pic>
      <p:sp>
        <p:nvSpPr>
          <p:cNvPr id="20" name="Suorakulmio 19">
            <a:extLst>
              <a:ext uri="{FF2B5EF4-FFF2-40B4-BE49-F238E27FC236}">
                <a16:creationId xmlns:a16="http://schemas.microsoft.com/office/drawing/2014/main" id="{8E8A8B37-0501-F499-6491-82B131AFF289}"/>
              </a:ext>
            </a:extLst>
          </p:cNvPr>
          <p:cNvSpPr/>
          <p:nvPr/>
        </p:nvSpPr>
        <p:spPr>
          <a:xfrm>
            <a:off x="4209892" y="2217956"/>
            <a:ext cx="3639221" cy="445549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a:xfrm>
            <a:off x="1970202" y="441954"/>
            <a:ext cx="8597245" cy="1130124"/>
          </a:xfrm>
        </p:spPr>
        <p:txBody>
          <a:bodyPr>
            <a:normAutofit/>
          </a:bodyPr>
          <a:lstStyle/>
          <a:p>
            <a:pPr algn="ctr"/>
            <a:r>
              <a:rPr lang="en-US" sz="3600">
                <a:latin typeface="Roboto"/>
                <a:ea typeface="Roboto"/>
                <a:cs typeface="Roboto"/>
              </a:rPr>
              <a:t>Paloilmoitin yksinkertaistettuna</a:t>
            </a:r>
            <a:endParaRPr lang="fi-FI" sz="3600" b="1">
              <a:latin typeface="Roboto"/>
              <a:ea typeface="Roboto"/>
              <a:cs typeface="Roboto"/>
            </a:endParaRPr>
          </a:p>
        </p:txBody>
      </p:sp>
      <p:pic>
        <p:nvPicPr>
          <p:cNvPr id="3" name="Kuva 2" descr="Kuva, joka sisältää kohteen seinä, sisä-, valaistus, katto&#10;&#10;Kuvaus luotu automaattisesti">
            <a:extLst>
              <a:ext uri="{FF2B5EF4-FFF2-40B4-BE49-F238E27FC236}">
                <a16:creationId xmlns:a16="http://schemas.microsoft.com/office/drawing/2014/main" id="{9F79E1D7-2EA6-759E-B9D5-A094273256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8000"/>
                    </a14:imgEffect>
                    <a14:imgEffect>
                      <a14:colorTemperature colorTemp="3020"/>
                    </a14:imgEffect>
                    <a14:imgEffect>
                      <a14:brightnessContrast bright="20000" contrast="10000"/>
                    </a14:imgEffect>
                  </a14:imgLayer>
                </a14:imgProps>
              </a:ext>
              <a:ext uri="{28A0092B-C50C-407E-A947-70E740481C1C}">
                <a14:useLocalDpi xmlns:a14="http://schemas.microsoft.com/office/drawing/2010/main" val="0"/>
              </a:ext>
            </a:extLst>
          </a:blip>
          <a:srcRect l="28688" t="22745" r="28688" b="8325"/>
          <a:stretch/>
        </p:blipFill>
        <p:spPr>
          <a:xfrm>
            <a:off x="626116" y="2412995"/>
            <a:ext cx="1988185" cy="1808556"/>
          </a:xfrm>
          <a:prstGeom prst="rect">
            <a:avLst/>
          </a:prstGeom>
        </p:spPr>
      </p:pic>
      <p:sp>
        <p:nvSpPr>
          <p:cNvPr id="4" name="Tekstiruutu 3">
            <a:extLst>
              <a:ext uri="{FF2B5EF4-FFF2-40B4-BE49-F238E27FC236}">
                <a16:creationId xmlns:a16="http://schemas.microsoft.com/office/drawing/2014/main" id="{DD159200-A5FF-BCDB-A1EC-B46AB7C39397}"/>
              </a:ext>
            </a:extLst>
          </p:cNvPr>
          <p:cNvSpPr txBox="1"/>
          <p:nvPr/>
        </p:nvSpPr>
        <p:spPr>
          <a:xfrm>
            <a:off x="1068716" y="2327518"/>
            <a:ext cx="1211670" cy="369332"/>
          </a:xfrm>
          <a:prstGeom prst="rect">
            <a:avLst/>
          </a:prstGeom>
          <a:solidFill>
            <a:schemeClr val="bg1"/>
          </a:solidFill>
          <a:ln w="25400">
            <a:solidFill>
              <a:schemeClr val="accent2"/>
            </a:solidFill>
          </a:ln>
        </p:spPr>
        <p:txBody>
          <a:bodyPr wrap="square" rtlCol="0">
            <a:spAutoFit/>
          </a:bodyPr>
          <a:lstStyle/>
          <a:p>
            <a:pPr algn="ctr"/>
            <a:r>
              <a:rPr lang="fi-FI" b="1"/>
              <a:t>Ilmaisin</a:t>
            </a:r>
          </a:p>
        </p:txBody>
      </p:sp>
      <p:pic>
        <p:nvPicPr>
          <p:cNvPr id="5" name="Kuva 4">
            <a:extLst>
              <a:ext uri="{FF2B5EF4-FFF2-40B4-BE49-F238E27FC236}">
                <a16:creationId xmlns:a16="http://schemas.microsoft.com/office/drawing/2014/main" id="{7BF233A1-3FB7-9C24-CAC0-2379904B25B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7200"/>
                    </a14:imgEffect>
                  </a14:imgLayer>
                </a14:imgProps>
              </a:ext>
            </a:extLst>
          </a:blip>
          <a:srcRect l="17553" t="1690" r="5005" b="9243"/>
          <a:stretch/>
        </p:blipFill>
        <p:spPr>
          <a:xfrm>
            <a:off x="576965" y="4624409"/>
            <a:ext cx="2128528" cy="1975955"/>
          </a:xfrm>
          <a:prstGeom prst="rect">
            <a:avLst/>
          </a:prstGeom>
        </p:spPr>
      </p:pic>
      <p:sp>
        <p:nvSpPr>
          <p:cNvPr id="6" name="Tekstiruutu 5">
            <a:extLst>
              <a:ext uri="{FF2B5EF4-FFF2-40B4-BE49-F238E27FC236}">
                <a16:creationId xmlns:a16="http://schemas.microsoft.com/office/drawing/2014/main" id="{720A5664-C3B0-5D58-A815-688ACC416FDF}"/>
              </a:ext>
            </a:extLst>
          </p:cNvPr>
          <p:cNvSpPr txBox="1"/>
          <p:nvPr/>
        </p:nvSpPr>
        <p:spPr>
          <a:xfrm>
            <a:off x="1068716" y="4422980"/>
            <a:ext cx="1211670" cy="369332"/>
          </a:xfrm>
          <a:prstGeom prst="rect">
            <a:avLst/>
          </a:prstGeom>
          <a:solidFill>
            <a:schemeClr val="bg1"/>
          </a:solidFill>
          <a:ln w="25400">
            <a:solidFill>
              <a:schemeClr val="accent2"/>
            </a:solidFill>
          </a:ln>
        </p:spPr>
        <p:txBody>
          <a:bodyPr wrap="square" rtlCol="0">
            <a:spAutoFit/>
          </a:bodyPr>
          <a:lstStyle/>
          <a:p>
            <a:pPr algn="ctr"/>
            <a:r>
              <a:rPr lang="fi-FI" b="1"/>
              <a:t>Painike</a:t>
            </a:r>
          </a:p>
        </p:txBody>
      </p:sp>
      <p:pic>
        <p:nvPicPr>
          <p:cNvPr id="9" name="Kuva 8">
            <a:extLst>
              <a:ext uri="{FF2B5EF4-FFF2-40B4-BE49-F238E27FC236}">
                <a16:creationId xmlns:a16="http://schemas.microsoft.com/office/drawing/2014/main" id="{BC392119-14B2-347A-0EFF-E6BFCB02AB67}"/>
              </a:ext>
            </a:extLst>
          </p:cNvPr>
          <p:cNvPicPr>
            <a:picLocks noChangeAspect="1"/>
          </p:cNvPicPr>
          <p:nvPr/>
        </p:nvPicPr>
        <p:blipFill rotWithShape="1">
          <a:blip r:embed="rId8"/>
          <a:srcRect l="9970" r="18992" b="3"/>
          <a:stretch/>
        </p:blipFill>
        <p:spPr>
          <a:xfrm>
            <a:off x="4587905" y="2600887"/>
            <a:ext cx="2827865" cy="3731891"/>
          </a:xfrm>
          <a:prstGeom prst="rect">
            <a:avLst/>
          </a:prstGeom>
        </p:spPr>
      </p:pic>
      <p:sp>
        <p:nvSpPr>
          <p:cNvPr id="15" name="Tekstiruutu 14">
            <a:extLst>
              <a:ext uri="{FF2B5EF4-FFF2-40B4-BE49-F238E27FC236}">
                <a16:creationId xmlns:a16="http://schemas.microsoft.com/office/drawing/2014/main" id="{2DC95C30-513E-41A8-7053-AED877001DEF}"/>
              </a:ext>
            </a:extLst>
          </p:cNvPr>
          <p:cNvSpPr txBox="1"/>
          <p:nvPr/>
        </p:nvSpPr>
        <p:spPr>
          <a:xfrm>
            <a:off x="5145587" y="1549684"/>
            <a:ext cx="1386169" cy="400110"/>
          </a:xfrm>
          <a:prstGeom prst="rect">
            <a:avLst/>
          </a:prstGeom>
          <a:solidFill>
            <a:schemeClr val="bg1"/>
          </a:solidFill>
          <a:ln w="38100">
            <a:solidFill>
              <a:schemeClr val="accent2"/>
            </a:solidFill>
          </a:ln>
        </p:spPr>
        <p:txBody>
          <a:bodyPr wrap="square" rtlCol="0">
            <a:spAutoFit/>
          </a:bodyPr>
          <a:lstStyle/>
          <a:p>
            <a:pPr algn="ctr"/>
            <a:r>
              <a:rPr lang="fi-FI" sz="2000" b="1"/>
              <a:t>Keskus</a:t>
            </a:r>
          </a:p>
        </p:txBody>
      </p:sp>
      <p:pic>
        <p:nvPicPr>
          <p:cNvPr id="16" name="Kuva 15" descr="Kuva, joka sisältää kohteen kello, seinä, punainen, sisä-&#10;&#10;Kuvaus luotu automaattisesti">
            <a:extLst>
              <a:ext uri="{FF2B5EF4-FFF2-40B4-BE49-F238E27FC236}">
                <a16:creationId xmlns:a16="http://schemas.microsoft.com/office/drawing/2014/main" id="{DCC109C5-BB7E-B58B-E9A1-1357C304186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0000"/>
                    </a14:imgEffect>
                    <a14:imgEffect>
                      <a14:colorTemperature colorTemp="4770"/>
                    </a14:imgEffect>
                    <a14:imgEffect>
                      <a14:brightnessContrast bright="15000" contrast="2000"/>
                    </a14:imgEffect>
                  </a14:imgLayer>
                </a14:imgProps>
              </a:ext>
              <a:ext uri="{28A0092B-C50C-407E-A947-70E740481C1C}">
                <a14:useLocalDpi xmlns:a14="http://schemas.microsoft.com/office/drawing/2010/main" val="0"/>
              </a:ext>
            </a:extLst>
          </a:blip>
          <a:srcRect l="29446" t="31403" r="44788" b="23204"/>
          <a:stretch/>
        </p:blipFill>
        <p:spPr>
          <a:xfrm>
            <a:off x="9440154" y="2913427"/>
            <a:ext cx="2330473" cy="2309634"/>
          </a:xfrm>
          <a:prstGeom prst="rect">
            <a:avLst/>
          </a:prstGeom>
        </p:spPr>
      </p:pic>
      <p:sp>
        <p:nvSpPr>
          <p:cNvPr id="17" name="Tekstiruutu 16">
            <a:extLst>
              <a:ext uri="{FF2B5EF4-FFF2-40B4-BE49-F238E27FC236}">
                <a16:creationId xmlns:a16="http://schemas.microsoft.com/office/drawing/2014/main" id="{A622F1C4-F91E-0588-3508-FC0DE1076D8A}"/>
              </a:ext>
            </a:extLst>
          </p:cNvPr>
          <p:cNvSpPr txBox="1"/>
          <p:nvPr/>
        </p:nvSpPr>
        <p:spPr>
          <a:xfrm>
            <a:off x="10035066" y="1549684"/>
            <a:ext cx="1326635" cy="400110"/>
          </a:xfrm>
          <a:prstGeom prst="rect">
            <a:avLst/>
          </a:prstGeom>
          <a:solidFill>
            <a:schemeClr val="bg1"/>
          </a:solidFill>
          <a:ln w="38100">
            <a:solidFill>
              <a:schemeClr val="accent2"/>
            </a:solidFill>
          </a:ln>
        </p:spPr>
        <p:txBody>
          <a:bodyPr wrap="square" rtlCol="0">
            <a:spAutoFit/>
          </a:bodyPr>
          <a:lstStyle/>
          <a:p>
            <a:pPr algn="ctr"/>
            <a:r>
              <a:rPr lang="fi-FI" sz="2000" b="1"/>
              <a:t>Hälytin</a:t>
            </a:r>
          </a:p>
        </p:txBody>
      </p:sp>
      <p:sp>
        <p:nvSpPr>
          <p:cNvPr id="19" name="Tekstiruutu 18">
            <a:extLst>
              <a:ext uri="{FF2B5EF4-FFF2-40B4-BE49-F238E27FC236}">
                <a16:creationId xmlns:a16="http://schemas.microsoft.com/office/drawing/2014/main" id="{C6272563-4994-B876-B1AA-A1E6C098934D}"/>
              </a:ext>
            </a:extLst>
          </p:cNvPr>
          <p:cNvSpPr txBox="1"/>
          <p:nvPr/>
        </p:nvSpPr>
        <p:spPr>
          <a:xfrm>
            <a:off x="492993" y="1400760"/>
            <a:ext cx="2263119" cy="707886"/>
          </a:xfrm>
          <a:prstGeom prst="rect">
            <a:avLst/>
          </a:prstGeom>
          <a:noFill/>
          <a:ln w="50800">
            <a:solidFill>
              <a:schemeClr val="accent2"/>
            </a:solidFill>
          </a:ln>
        </p:spPr>
        <p:txBody>
          <a:bodyPr wrap="square" rtlCol="0">
            <a:spAutoFit/>
          </a:bodyPr>
          <a:lstStyle/>
          <a:p>
            <a:pPr algn="ctr"/>
            <a:r>
              <a:rPr lang="fi-FI" sz="2000" b="1"/>
              <a:t>Osoitteelliset laitteet:</a:t>
            </a:r>
          </a:p>
        </p:txBody>
      </p:sp>
      <p:sp>
        <p:nvSpPr>
          <p:cNvPr id="24" name="Nuoli: Oikea 23">
            <a:extLst>
              <a:ext uri="{FF2B5EF4-FFF2-40B4-BE49-F238E27FC236}">
                <a16:creationId xmlns:a16="http://schemas.microsoft.com/office/drawing/2014/main" id="{2D522339-6A29-3908-7381-6C74057DEB27}"/>
              </a:ext>
            </a:extLst>
          </p:cNvPr>
          <p:cNvSpPr/>
          <p:nvPr/>
        </p:nvSpPr>
        <p:spPr>
          <a:xfrm>
            <a:off x="2965063" y="3807988"/>
            <a:ext cx="1051408" cy="42464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Nuoli: Oikea 24">
            <a:extLst>
              <a:ext uri="{FF2B5EF4-FFF2-40B4-BE49-F238E27FC236}">
                <a16:creationId xmlns:a16="http://schemas.microsoft.com/office/drawing/2014/main" id="{107E635D-4506-63F1-7DCF-CF2BD17B6451}"/>
              </a:ext>
            </a:extLst>
          </p:cNvPr>
          <p:cNvSpPr/>
          <p:nvPr/>
        </p:nvSpPr>
        <p:spPr>
          <a:xfrm>
            <a:off x="8033903" y="3807988"/>
            <a:ext cx="1051408" cy="42464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7" name="Suora yhdysviiva 26">
            <a:extLst>
              <a:ext uri="{FF2B5EF4-FFF2-40B4-BE49-F238E27FC236}">
                <a16:creationId xmlns:a16="http://schemas.microsoft.com/office/drawing/2014/main" id="{6D81B993-2588-BD05-ED93-040279FC2829}"/>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28" name="Suora yhdysviiva 27">
            <a:extLst>
              <a:ext uri="{FF2B5EF4-FFF2-40B4-BE49-F238E27FC236}">
                <a16:creationId xmlns:a16="http://schemas.microsoft.com/office/drawing/2014/main" id="{E51006DB-7812-CACA-FE68-54DCCDC33D71}"/>
              </a:ext>
            </a:extLst>
          </p:cNvPr>
          <p:cNvCxnSpPr>
            <a:cxnSpLocks/>
          </p:cNvCxnSpPr>
          <p:nvPr/>
        </p:nvCxnSpPr>
        <p:spPr>
          <a:xfrm>
            <a:off x="3041151" y="370681"/>
            <a:ext cx="8444171"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29" name="Vapaamuotoinen: Muoto 28">
            <a:extLst>
              <a:ext uri="{FF2B5EF4-FFF2-40B4-BE49-F238E27FC236}">
                <a16:creationId xmlns:a16="http://schemas.microsoft.com/office/drawing/2014/main" id="{CD685AA9-AC74-ADDF-E403-06B4EB57F0C5}"/>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30" name="Vapaamuotoinen: Muoto 29">
            <a:extLst>
              <a:ext uri="{FF2B5EF4-FFF2-40B4-BE49-F238E27FC236}">
                <a16:creationId xmlns:a16="http://schemas.microsoft.com/office/drawing/2014/main" id="{1C5C5D20-FC56-E05A-8A92-C0DBAC54750B}"/>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31" name="Vapaamuotoinen: Muoto 30">
            <a:extLst>
              <a:ext uri="{FF2B5EF4-FFF2-40B4-BE49-F238E27FC236}">
                <a16:creationId xmlns:a16="http://schemas.microsoft.com/office/drawing/2014/main" id="{A4E653F3-6F81-5896-66F6-B20302788C7C}"/>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32" name="Ellipsi 31">
            <a:extLst>
              <a:ext uri="{FF2B5EF4-FFF2-40B4-BE49-F238E27FC236}">
                <a16:creationId xmlns:a16="http://schemas.microsoft.com/office/drawing/2014/main" id="{B102FE1C-CD3E-74D4-C0B2-FF940AB568D9}"/>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Vapaamuotoinen: Muoto 32">
            <a:extLst>
              <a:ext uri="{FF2B5EF4-FFF2-40B4-BE49-F238E27FC236}">
                <a16:creationId xmlns:a16="http://schemas.microsoft.com/office/drawing/2014/main" id="{847CE85A-5375-BB89-2D27-28ED609B1128}"/>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34" name="Tekstiruutu 33">
            <a:extLst>
              <a:ext uri="{FF2B5EF4-FFF2-40B4-BE49-F238E27FC236}">
                <a16:creationId xmlns:a16="http://schemas.microsoft.com/office/drawing/2014/main" id="{4A874BD0-AB7F-1098-C4DE-8BAF5E5EF545}"/>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spTree>
    <p:extLst>
      <p:ext uri="{BB962C8B-B14F-4D97-AF65-F5344CB8AC3E}">
        <p14:creationId xmlns:p14="http://schemas.microsoft.com/office/powerpoint/2010/main" val="39443363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20" grpId="0" animBg="1"/>
      <p:bldP spid="4" grpId="0" animBg="1"/>
      <p:bldP spid="6" grpId="0" animBg="1"/>
      <p:bldP spid="15" grpId="0" animBg="1"/>
      <p:bldP spid="17" grpId="0" animBg="1"/>
      <p:bldP spid="19"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98148A8C-BF3E-69A8-0BE6-5744A732DC0A}"/>
              </a:ext>
            </a:extLst>
          </p:cNvPr>
          <p:cNvPicPr>
            <a:picLocks noChangeAspect="1"/>
          </p:cNvPicPr>
          <p:nvPr/>
        </p:nvPicPr>
        <p:blipFill>
          <a:blip r:embed="rId3"/>
          <a:stretch>
            <a:fillRect/>
          </a:stretch>
        </p:blipFill>
        <p:spPr>
          <a:xfrm>
            <a:off x="0" y="0"/>
            <a:ext cx="12192000" cy="6865951"/>
          </a:xfrm>
          <a:prstGeom prst="rect">
            <a:avLst/>
          </a:prstGeom>
        </p:spPr>
      </p:pic>
      <p:pic>
        <p:nvPicPr>
          <p:cNvPr id="19" name="Kuva 18" descr="Kuva, joka sisältää kohteen punainen, sisä-, valo&#10;&#10;Kuvaus luotu automaattisesti">
            <a:extLst>
              <a:ext uri="{FF2B5EF4-FFF2-40B4-BE49-F238E27FC236}">
                <a16:creationId xmlns:a16="http://schemas.microsoft.com/office/drawing/2014/main" id="{0EEBBD9E-1E13-1382-A5D4-C3C71EB0F9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12000"/>
                    </a14:imgEffect>
                    <a14:imgEffect>
                      <a14:colorTemperature colorTemp="6482"/>
                    </a14:imgEffect>
                    <a14:imgEffect>
                      <a14:brightnessContrast bright="9000"/>
                    </a14:imgEffect>
                  </a14:imgLayer>
                </a14:imgProps>
              </a:ext>
              <a:ext uri="{28A0092B-C50C-407E-A947-70E740481C1C}">
                <a14:useLocalDpi xmlns:a14="http://schemas.microsoft.com/office/drawing/2010/main" val="0"/>
              </a:ext>
            </a:extLst>
          </a:blip>
          <a:srcRect l="29486" r="15359" b="11613"/>
          <a:stretch/>
        </p:blipFill>
        <p:spPr>
          <a:xfrm>
            <a:off x="8580037" y="895168"/>
            <a:ext cx="3257589" cy="2936431"/>
          </a:xfrm>
          <a:prstGeom prst="rect">
            <a:avLst/>
          </a:prstGeom>
        </p:spPr>
      </p:pic>
      <p:pic>
        <p:nvPicPr>
          <p:cNvPr id="20" name="Kuva 19" descr="Kuva, joka sisältää kohteen punainen, teksti, valo, lamppu&#10;&#10;Kuvaus luotu automaattisesti">
            <a:extLst>
              <a:ext uri="{FF2B5EF4-FFF2-40B4-BE49-F238E27FC236}">
                <a16:creationId xmlns:a16="http://schemas.microsoft.com/office/drawing/2014/main" id="{B5180104-8F23-9860-C696-9E9937488BC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0000"/>
                    </a14:imgEffect>
                    <a14:imgEffect>
                      <a14:colorTemperature colorTemp="6478"/>
                    </a14:imgEffect>
                    <a14:imgEffect>
                      <a14:brightnessContrast bright="5000" contrast="2000"/>
                    </a14:imgEffect>
                  </a14:imgLayer>
                </a14:imgProps>
              </a:ext>
              <a:ext uri="{28A0092B-C50C-407E-A947-70E740481C1C}">
                <a14:useLocalDpi xmlns:a14="http://schemas.microsoft.com/office/drawing/2010/main" val="0"/>
              </a:ext>
            </a:extLst>
          </a:blip>
          <a:srcRect l="17312" t="7685" r="16883" b="1937"/>
          <a:stretch/>
        </p:blipFill>
        <p:spPr>
          <a:xfrm>
            <a:off x="4737661" y="3737014"/>
            <a:ext cx="3800982" cy="2936431"/>
          </a:xfrm>
          <a:prstGeom prst="rect">
            <a:avLst/>
          </a:prstGeom>
        </p:spPr>
      </p:pic>
      <p:sp>
        <p:nvSpPr>
          <p:cNvPr id="11" name="Tekstiruutu 10">
            <a:extLst>
              <a:ext uri="{FF2B5EF4-FFF2-40B4-BE49-F238E27FC236}">
                <a16:creationId xmlns:a16="http://schemas.microsoft.com/office/drawing/2014/main" id="{F217E08E-96C6-CBD0-ED47-F390CA831918}"/>
              </a:ext>
            </a:extLst>
          </p:cNvPr>
          <p:cNvSpPr txBox="1"/>
          <p:nvPr/>
        </p:nvSpPr>
        <p:spPr>
          <a:xfrm>
            <a:off x="7417309" y="3274295"/>
            <a:ext cx="1837266" cy="1323439"/>
          </a:xfrm>
          <a:prstGeom prst="rect">
            <a:avLst/>
          </a:prstGeom>
          <a:solidFill>
            <a:schemeClr val="bg1"/>
          </a:solidFill>
          <a:ln w="38100">
            <a:solidFill>
              <a:schemeClr val="accent2"/>
            </a:solidFill>
          </a:ln>
        </p:spPr>
        <p:txBody>
          <a:bodyPr wrap="square" rtlCol="0" anchor="ctr">
            <a:spAutoFit/>
          </a:bodyPr>
          <a:lstStyle/>
          <a:p>
            <a:endParaRPr lang="fi-FI" sz="400"/>
          </a:p>
          <a:p>
            <a:r>
              <a:rPr lang="fi-FI" b="1"/>
              <a:t>Esimerkkejä paloilmoittimen osoitteellisista vilkuista</a:t>
            </a:r>
          </a:p>
          <a:p>
            <a:endParaRPr lang="fi-FI" sz="400"/>
          </a:p>
        </p:txBody>
      </p:sp>
      <p:pic>
        <p:nvPicPr>
          <p:cNvPr id="2" name="Kuva 1" descr="Kuva, joka sisältää kohteen kello, seinä, punainen, sisä-&#10;&#10;Kuvaus luotu automaattisesti">
            <a:extLst>
              <a:ext uri="{FF2B5EF4-FFF2-40B4-BE49-F238E27FC236}">
                <a16:creationId xmlns:a16="http://schemas.microsoft.com/office/drawing/2014/main" id="{9027A122-7C2C-5FC3-8711-A17A627A655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0000"/>
                    </a14:imgEffect>
                    <a14:imgEffect>
                      <a14:colorTemperature colorTemp="4770"/>
                    </a14:imgEffect>
                    <a14:imgEffect>
                      <a14:brightnessContrast bright="15000" contrast="2000"/>
                    </a14:imgEffect>
                  </a14:imgLayer>
                </a14:imgProps>
              </a:ext>
              <a:ext uri="{28A0092B-C50C-407E-A947-70E740481C1C}">
                <a14:useLocalDpi xmlns:a14="http://schemas.microsoft.com/office/drawing/2010/main" val="0"/>
              </a:ext>
            </a:extLst>
          </a:blip>
          <a:srcRect l="29446" t="31403" r="44788" b="23204"/>
          <a:stretch/>
        </p:blipFill>
        <p:spPr>
          <a:xfrm>
            <a:off x="513106" y="895169"/>
            <a:ext cx="2679669" cy="2655707"/>
          </a:xfrm>
          <a:prstGeom prst="rect">
            <a:avLst/>
          </a:prstGeom>
        </p:spPr>
      </p:pic>
      <p:sp>
        <p:nvSpPr>
          <p:cNvPr id="13" name="Tekstiruutu 12">
            <a:extLst>
              <a:ext uri="{FF2B5EF4-FFF2-40B4-BE49-F238E27FC236}">
                <a16:creationId xmlns:a16="http://schemas.microsoft.com/office/drawing/2014/main" id="{FD7031E5-73FB-02A5-6645-E1A3E07ED359}"/>
              </a:ext>
            </a:extLst>
          </p:cNvPr>
          <p:cNvSpPr txBox="1"/>
          <p:nvPr/>
        </p:nvSpPr>
        <p:spPr>
          <a:xfrm>
            <a:off x="3136720" y="2691291"/>
            <a:ext cx="1518694" cy="492443"/>
          </a:xfrm>
          <a:prstGeom prst="rect">
            <a:avLst/>
          </a:prstGeom>
          <a:solidFill>
            <a:schemeClr val="bg1"/>
          </a:solidFill>
          <a:ln w="38100">
            <a:solidFill>
              <a:schemeClr val="accent2"/>
            </a:solidFill>
          </a:ln>
        </p:spPr>
        <p:txBody>
          <a:bodyPr wrap="square" rtlCol="0">
            <a:spAutoFit/>
          </a:bodyPr>
          <a:lstStyle/>
          <a:p>
            <a:endParaRPr lang="fi-FI" sz="400"/>
          </a:p>
          <a:p>
            <a:r>
              <a:rPr lang="fi-FI" b="1"/>
              <a:t>Hälytin/kello</a:t>
            </a:r>
          </a:p>
          <a:p>
            <a:endParaRPr lang="fi-FI" sz="400"/>
          </a:p>
        </p:txBody>
      </p:sp>
      <p:sp>
        <p:nvSpPr>
          <p:cNvPr id="5" name="Tekstiruutu 4">
            <a:extLst>
              <a:ext uri="{FF2B5EF4-FFF2-40B4-BE49-F238E27FC236}">
                <a16:creationId xmlns:a16="http://schemas.microsoft.com/office/drawing/2014/main" id="{64FDBD7C-E624-3D8C-D904-E2AC6C1D6028}"/>
              </a:ext>
            </a:extLst>
          </p:cNvPr>
          <p:cNvSpPr txBox="1"/>
          <p:nvPr/>
        </p:nvSpPr>
        <p:spPr>
          <a:xfrm>
            <a:off x="4136110" y="1631429"/>
            <a:ext cx="4209935" cy="584775"/>
          </a:xfrm>
          <a:prstGeom prst="rect">
            <a:avLst/>
          </a:prstGeom>
          <a:solidFill>
            <a:schemeClr val="accent4">
              <a:lumMod val="20000"/>
              <a:lumOff val="80000"/>
            </a:schemeClr>
          </a:solidFill>
          <a:ln w="38100">
            <a:solidFill>
              <a:schemeClr val="accent2"/>
            </a:solidFill>
          </a:ln>
        </p:spPr>
        <p:txBody>
          <a:bodyPr wrap="square" rtlCol="0">
            <a:spAutoFit/>
          </a:bodyPr>
          <a:lstStyle/>
          <a:p>
            <a:pPr algn="ctr"/>
            <a:r>
              <a:rPr lang="fi-FI" sz="3200" b="1">
                <a:ln w="0"/>
                <a:effectLst>
                  <a:outerShdw blurRad="38100" dist="19050" dir="2700000" algn="tl" rotWithShape="0">
                    <a:schemeClr val="dk1">
                      <a:alpha val="40000"/>
                    </a:schemeClr>
                  </a:outerShdw>
                </a:effectLst>
              </a:rPr>
              <a:t>Erilaisia hälyttimiä</a:t>
            </a:r>
          </a:p>
        </p:txBody>
      </p:sp>
      <p:cxnSp>
        <p:nvCxnSpPr>
          <p:cNvPr id="16" name="Suora yhdysviiva 15">
            <a:extLst>
              <a:ext uri="{FF2B5EF4-FFF2-40B4-BE49-F238E27FC236}">
                <a16:creationId xmlns:a16="http://schemas.microsoft.com/office/drawing/2014/main" id="{D7A73A93-E842-9658-FB25-2F5A4C0B9552}"/>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F275258A-7843-5DA7-1F95-19A8B6EA6A34}"/>
              </a:ext>
            </a:extLst>
          </p:cNvPr>
          <p:cNvCxnSpPr>
            <a:cxnSpLocks/>
          </p:cNvCxnSpPr>
          <p:nvPr/>
        </p:nvCxnSpPr>
        <p:spPr>
          <a:xfrm>
            <a:off x="3041151" y="370681"/>
            <a:ext cx="8444171"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D44C4CB0-8823-19FD-2012-8ED6154EEBFC}"/>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1" name="Vapaamuotoinen: Muoto 20">
            <a:extLst>
              <a:ext uri="{FF2B5EF4-FFF2-40B4-BE49-F238E27FC236}">
                <a16:creationId xmlns:a16="http://schemas.microsoft.com/office/drawing/2014/main" id="{BE76385A-98D6-FF5E-0C8E-6E9CFA686795}"/>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2" name="Vapaamuotoinen: Muoto 21">
            <a:extLst>
              <a:ext uri="{FF2B5EF4-FFF2-40B4-BE49-F238E27FC236}">
                <a16:creationId xmlns:a16="http://schemas.microsoft.com/office/drawing/2014/main" id="{ABF8A922-1A00-CE98-5219-77F1A161286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3" name="Ellipsi 22">
            <a:extLst>
              <a:ext uri="{FF2B5EF4-FFF2-40B4-BE49-F238E27FC236}">
                <a16:creationId xmlns:a16="http://schemas.microsoft.com/office/drawing/2014/main" id="{D5DDE13D-605B-20E7-ACEA-EB39DD81341D}"/>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Vapaamuotoinen: Muoto 23">
            <a:extLst>
              <a:ext uri="{FF2B5EF4-FFF2-40B4-BE49-F238E27FC236}">
                <a16:creationId xmlns:a16="http://schemas.microsoft.com/office/drawing/2014/main" id="{1A984BFC-D8FF-2C6C-1B9E-33E64956F43B}"/>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5" name="Tekstiruutu 24">
            <a:extLst>
              <a:ext uri="{FF2B5EF4-FFF2-40B4-BE49-F238E27FC236}">
                <a16:creationId xmlns:a16="http://schemas.microsoft.com/office/drawing/2014/main" id="{373E751F-3EB8-7CAE-9B46-FD6B3B1F0C46}"/>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sp>
        <p:nvSpPr>
          <p:cNvPr id="3" name="Vuokaavio: Prosessi 2">
            <a:extLst>
              <a:ext uri="{FF2B5EF4-FFF2-40B4-BE49-F238E27FC236}">
                <a16:creationId xmlns:a16="http://schemas.microsoft.com/office/drawing/2014/main" id="{415442E0-92D6-B203-AB25-B50E65F0DD66}"/>
              </a:ext>
            </a:extLst>
          </p:cNvPr>
          <p:cNvSpPr/>
          <p:nvPr/>
        </p:nvSpPr>
        <p:spPr>
          <a:xfrm>
            <a:off x="7357337" y="3079952"/>
            <a:ext cx="4636963" cy="2778921"/>
          </a:xfrm>
          <a:prstGeom prst="flowChartProcess">
            <a:avLst/>
          </a:prstGeom>
          <a:solidFill>
            <a:schemeClr val="bg1">
              <a:lumMod val="95000"/>
            </a:schemeClr>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D124CFD-4E1B-40D9-D392-ABF2EAE098E2}"/>
              </a:ext>
            </a:extLst>
          </p:cNvPr>
          <p:cNvSpPr txBox="1"/>
          <p:nvPr/>
        </p:nvSpPr>
        <p:spPr>
          <a:xfrm>
            <a:off x="7546257" y="3205374"/>
            <a:ext cx="4470012" cy="2554545"/>
          </a:xfrm>
          <a:prstGeom prst="rect">
            <a:avLst/>
          </a:prstGeom>
          <a:noFill/>
        </p:spPr>
        <p:txBody>
          <a:bodyPr wrap="square" rtlCol="0">
            <a:spAutoFit/>
          </a:bodyPr>
          <a:lstStyle/>
          <a:p>
            <a:r>
              <a:rPr lang="fi-FI" sz="1600"/>
              <a:t>Hälyttimien toiminta määritellään tapauskohtaisesti.</a:t>
            </a:r>
          </a:p>
          <a:p>
            <a:endParaRPr lang="fi-FI" sz="1600"/>
          </a:p>
          <a:p>
            <a:r>
              <a:rPr lang="fi-FI" sz="1600"/>
              <a:t>Hälyttimet voivat kuulua tai näkyä kerroskohtaisesti, paloryhmäkohtaisesti tai rakennuskohtaisesti – ne eivät välttämättä ole tarkoitettu toimimaan niin, että kaikkia rakennuksia tai koko rakennusta tyhjennetään kerralla vaan välittömän vaaran uhatessa ja henkilökunnan ohjauksella.</a:t>
            </a:r>
          </a:p>
        </p:txBody>
      </p:sp>
      <p:sp>
        <p:nvSpPr>
          <p:cNvPr id="9" name="Suorakulmio 8">
            <a:extLst>
              <a:ext uri="{FF2B5EF4-FFF2-40B4-BE49-F238E27FC236}">
                <a16:creationId xmlns:a16="http://schemas.microsoft.com/office/drawing/2014/main" id="{7DBF5874-7FC9-6092-58EF-6DE245180D7B}"/>
              </a:ext>
            </a:extLst>
          </p:cNvPr>
          <p:cNvSpPr/>
          <p:nvPr/>
        </p:nvSpPr>
        <p:spPr>
          <a:xfrm>
            <a:off x="511796" y="3658821"/>
            <a:ext cx="3995550" cy="3049398"/>
          </a:xfrm>
          <a:prstGeom prst="rect">
            <a:avLst/>
          </a:prstGeom>
          <a:solidFill>
            <a:schemeClr val="bg1">
              <a:lumMod val="95000"/>
            </a:schemeClr>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6992D135-FC6E-439C-96B5-FB960B427412}"/>
              </a:ext>
            </a:extLst>
          </p:cNvPr>
          <p:cNvSpPr txBox="1"/>
          <p:nvPr/>
        </p:nvSpPr>
        <p:spPr>
          <a:xfrm>
            <a:off x="578353" y="3748108"/>
            <a:ext cx="3970388" cy="2893100"/>
          </a:xfrm>
          <a:prstGeom prst="rect">
            <a:avLst/>
          </a:prstGeom>
          <a:noFill/>
        </p:spPr>
        <p:txBody>
          <a:bodyPr wrap="square" rtlCol="0">
            <a:spAutoFit/>
          </a:bodyPr>
          <a:lstStyle/>
          <a:p>
            <a:r>
              <a:rPr lang="fi-FI" b="1"/>
              <a:t>Erilaisia hälyttimiä:</a:t>
            </a:r>
          </a:p>
          <a:p>
            <a:endParaRPr lang="fi-FI" sz="400" b="1"/>
          </a:p>
          <a:p>
            <a:pPr marL="285750" indent="-285750">
              <a:buFont typeface="Arial" panose="020B0604020202020204" pitchFamily="34" charset="0"/>
              <a:buChar char="•"/>
            </a:pPr>
            <a:r>
              <a:rPr lang="fi-FI" sz="1400"/>
              <a:t>Kello</a:t>
            </a:r>
          </a:p>
          <a:p>
            <a:pPr marL="285750" indent="-285750">
              <a:buFont typeface="Arial" panose="020B0604020202020204" pitchFamily="34" charset="0"/>
              <a:buChar char="•"/>
            </a:pPr>
            <a:r>
              <a:rPr lang="fi-FI" sz="1400"/>
              <a:t>Summeri</a:t>
            </a:r>
          </a:p>
          <a:p>
            <a:pPr marL="285750" indent="-285750">
              <a:buFont typeface="Arial" panose="020B0604020202020204" pitchFamily="34" charset="0"/>
              <a:buChar char="•"/>
            </a:pPr>
            <a:r>
              <a:rPr lang="fi-FI" sz="1400"/>
              <a:t>Vilkku</a:t>
            </a:r>
          </a:p>
          <a:p>
            <a:pPr marL="285750" indent="-285750">
              <a:buFont typeface="Arial" panose="020B0604020202020204" pitchFamily="34" charset="0"/>
              <a:buChar char="•"/>
            </a:pPr>
            <a:r>
              <a:rPr lang="fi-FI" sz="1400"/>
              <a:t>Summerin ja vilkun yhdistelmät</a:t>
            </a:r>
          </a:p>
          <a:p>
            <a:pPr marL="285750" indent="-285750">
              <a:buFont typeface="Arial" panose="020B0604020202020204" pitchFamily="34" charset="0"/>
              <a:buChar char="•"/>
            </a:pPr>
            <a:endParaRPr lang="fi-FI" sz="1400"/>
          </a:p>
          <a:p>
            <a:pPr marL="285750" indent="-285750">
              <a:buFont typeface="Arial" panose="020B0604020202020204" pitchFamily="34" charset="0"/>
              <a:buChar char="•"/>
            </a:pPr>
            <a:r>
              <a:rPr lang="fi-FI" sz="1400"/>
              <a:t>Liitetty poistumishälytys ja turvakuulutusjärjestelmät</a:t>
            </a:r>
          </a:p>
          <a:p>
            <a:pPr marL="285750" indent="-285750">
              <a:buFont typeface="Arial" panose="020B0604020202020204" pitchFamily="34" charset="0"/>
              <a:buChar char="•"/>
            </a:pPr>
            <a:r>
              <a:rPr lang="fi-FI" sz="1400"/>
              <a:t>Info-tv</a:t>
            </a:r>
          </a:p>
          <a:p>
            <a:pPr marL="285750" indent="-285750">
              <a:buFont typeface="Arial" panose="020B0604020202020204" pitchFamily="34" charset="0"/>
              <a:buChar char="•"/>
            </a:pPr>
            <a:r>
              <a:rPr lang="fi-FI" sz="1400"/>
              <a:t>Graafiset hallinta- ja näyttölaitteet (tietokone tai mobiilipäätteet)</a:t>
            </a:r>
          </a:p>
          <a:p>
            <a:pPr marL="285750" indent="-285750">
              <a:buFont typeface="Arial" panose="020B0604020202020204" pitchFamily="34" charset="0"/>
              <a:buChar char="•"/>
            </a:pPr>
            <a:r>
              <a:rPr lang="fi-FI" sz="1400"/>
              <a:t>Muut: sänkytäristin, poistumisvalot…</a:t>
            </a:r>
          </a:p>
        </p:txBody>
      </p:sp>
    </p:spTree>
    <p:extLst>
      <p:ext uri="{BB962C8B-B14F-4D97-AF65-F5344CB8AC3E}">
        <p14:creationId xmlns:p14="http://schemas.microsoft.com/office/powerpoint/2010/main" val="15105818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sisä-, seinä, katto, rakennus&#10;&#10;Kuvaus luotu automaattisesti">
            <a:extLst>
              <a:ext uri="{FF2B5EF4-FFF2-40B4-BE49-F238E27FC236}">
                <a16:creationId xmlns:a16="http://schemas.microsoft.com/office/drawing/2014/main" id="{89AFF6AD-B432-6583-3099-B9231E7E2CC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4211" r="251" b="2"/>
          <a:stretch/>
        </p:blipFill>
        <p:spPr>
          <a:xfrm rot="5400000">
            <a:off x="-335396" y="1646119"/>
            <a:ext cx="5743616" cy="4276956"/>
          </a:xfrm>
          <a:prstGeom prst="rect">
            <a:avLst/>
          </a:prstGeom>
        </p:spPr>
      </p:pic>
      <p:pic>
        <p:nvPicPr>
          <p:cNvPr id="3" name="Kuva 2">
            <a:extLst>
              <a:ext uri="{FF2B5EF4-FFF2-40B4-BE49-F238E27FC236}">
                <a16:creationId xmlns:a16="http://schemas.microsoft.com/office/drawing/2014/main" id="{13600E6D-C6B8-3C68-33F3-7A80F4627604}"/>
              </a:ext>
            </a:extLst>
          </p:cNvPr>
          <p:cNvPicPr>
            <a:picLocks noChangeAspect="1"/>
          </p:cNvPicPr>
          <p:nvPr/>
        </p:nvPicPr>
        <p:blipFill rotWithShape="1">
          <a:blip r:embed="rId4"/>
          <a:srcRect l="7936" r="1" b="1"/>
          <a:stretch/>
        </p:blipFill>
        <p:spPr>
          <a:xfrm>
            <a:off x="4848725" y="912789"/>
            <a:ext cx="7097742" cy="5743616"/>
          </a:xfrm>
          <a:prstGeom prst="rect">
            <a:avLst/>
          </a:prstGeom>
        </p:spPr>
      </p:pic>
      <p:sp>
        <p:nvSpPr>
          <p:cNvPr id="5" name="Tekstiruutu 4">
            <a:extLst>
              <a:ext uri="{FF2B5EF4-FFF2-40B4-BE49-F238E27FC236}">
                <a16:creationId xmlns:a16="http://schemas.microsoft.com/office/drawing/2014/main" id="{A2DFE242-01AF-D7C1-394E-98CC4AC89D6A}"/>
              </a:ext>
            </a:extLst>
          </p:cNvPr>
          <p:cNvSpPr txBox="1"/>
          <p:nvPr/>
        </p:nvSpPr>
        <p:spPr>
          <a:xfrm>
            <a:off x="891680" y="4760632"/>
            <a:ext cx="1528119" cy="923330"/>
          </a:xfrm>
          <a:prstGeom prst="rect">
            <a:avLst/>
          </a:prstGeom>
          <a:solidFill>
            <a:schemeClr val="bg1"/>
          </a:solidFill>
          <a:ln w="38100">
            <a:solidFill>
              <a:schemeClr val="accent2"/>
            </a:solidFill>
          </a:ln>
        </p:spPr>
        <p:txBody>
          <a:bodyPr wrap="square" rtlCol="0" anchor="ctr">
            <a:spAutoFit/>
          </a:bodyPr>
          <a:lstStyle/>
          <a:p>
            <a:r>
              <a:rPr lang="fi-FI"/>
              <a:t>Kiinteistön infotaulu aulassa</a:t>
            </a:r>
          </a:p>
        </p:txBody>
      </p:sp>
      <p:sp>
        <p:nvSpPr>
          <p:cNvPr id="6" name="Tekstiruutu 5">
            <a:extLst>
              <a:ext uri="{FF2B5EF4-FFF2-40B4-BE49-F238E27FC236}">
                <a16:creationId xmlns:a16="http://schemas.microsoft.com/office/drawing/2014/main" id="{3E7625BF-EC11-6E3E-77D6-07BF13CBD78C}"/>
              </a:ext>
            </a:extLst>
          </p:cNvPr>
          <p:cNvSpPr txBox="1"/>
          <p:nvPr/>
        </p:nvSpPr>
        <p:spPr>
          <a:xfrm>
            <a:off x="8397596" y="5021881"/>
            <a:ext cx="2130168" cy="923330"/>
          </a:xfrm>
          <a:prstGeom prst="rect">
            <a:avLst/>
          </a:prstGeom>
          <a:solidFill>
            <a:schemeClr val="bg1"/>
          </a:solidFill>
          <a:ln w="38100">
            <a:solidFill>
              <a:schemeClr val="accent2"/>
            </a:solidFill>
          </a:ln>
        </p:spPr>
        <p:txBody>
          <a:bodyPr wrap="square" rtlCol="0">
            <a:spAutoFit/>
          </a:bodyPr>
          <a:lstStyle/>
          <a:p>
            <a:r>
              <a:rPr lang="fi-FI"/>
              <a:t>Muu hallintajärjestelmä + etäkäyttö</a:t>
            </a:r>
          </a:p>
        </p:txBody>
      </p:sp>
      <p:cxnSp>
        <p:nvCxnSpPr>
          <p:cNvPr id="22" name="Suora yhdysviiva 21">
            <a:extLst>
              <a:ext uri="{FF2B5EF4-FFF2-40B4-BE49-F238E27FC236}">
                <a16:creationId xmlns:a16="http://schemas.microsoft.com/office/drawing/2014/main" id="{2604A43A-F751-39FB-FEF5-C6A938280B4E}"/>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009C446D-F518-1EF7-356D-ECF85B445536}"/>
              </a:ext>
            </a:extLst>
          </p:cNvPr>
          <p:cNvCxnSpPr>
            <a:cxnSpLocks/>
          </p:cNvCxnSpPr>
          <p:nvPr/>
        </p:nvCxnSpPr>
        <p:spPr>
          <a:xfrm>
            <a:off x="3041151" y="370681"/>
            <a:ext cx="8444171"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24" name="Vapaamuotoinen: Muoto 23">
            <a:extLst>
              <a:ext uri="{FF2B5EF4-FFF2-40B4-BE49-F238E27FC236}">
                <a16:creationId xmlns:a16="http://schemas.microsoft.com/office/drawing/2014/main" id="{34F8D5FC-85B1-228A-6013-74381FFF1E1A}"/>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5" name="Vapaamuotoinen: Muoto 24">
            <a:extLst>
              <a:ext uri="{FF2B5EF4-FFF2-40B4-BE49-F238E27FC236}">
                <a16:creationId xmlns:a16="http://schemas.microsoft.com/office/drawing/2014/main" id="{807CB8AD-ED90-99D5-35EA-12FD6C0960E7}"/>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6" name="Vapaamuotoinen: Muoto 25">
            <a:extLst>
              <a:ext uri="{FF2B5EF4-FFF2-40B4-BE49-F238E27FC236}">
                <a16:creationId xmlns:a16="http://schemas.microsoft.com/office/drawing/2014/main" id="{794AEB9C-002B-D571-ED18-4C8E82950936}"/>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27" name="Ellipsi 26">
            <a:extLst>
              <a:ext uri="{FF2B5EF4-FFF2-40B4-BE49-F238E27FC236}">
                <a16:creationId xmlns:a16="http://schemas.microsoft.com/office/drawing/2014/main" id="{C832E4DA-3D21-4348-33E4-9E332161093C}"/>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Vapaamuotoinen: Muoto 27">
            <a:extLst>
              <a:ext uri="{FF2B5EF4-FFF2-40B4-BE49-F238E27FC236}">
                <a16:creationId xmlns:a16="http://schemas.microsoft.com/office/drawing/2014/main" id="{B7CEA64F-5119-ED7E-774D-099D1B4B680E}"/>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9" name="Tekstiruutu 28">
            <a:extLst>
              <a:ext uri="{FF2B5EF4-FFF2-40B4-BE49-F238E27FC236}">
                <a16:creationId xmlns:a16="http://schemas.microsoft.com/office/drawing/2014/main" id="{892BBB97-9E96-94D9-26EA-CDACDCD7F13B}"/>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sp>
        <p:nvSpPr>
          <p:cNvPr id="8" name="Suorakulmio 7">
            <a:extLst>
              <a:ext uri="{FF2B5EF4-FFF2-40B4-BE49-F238E27FC236}">
                <a16:creationId xmlns:a16="http://schemas.microsoft.com/office/drawing/2014/main" id="{B5D985F4-C15A-CDBE-2A6F-2188293E4958}"/>
              </a:ext>
            </a:extLst>
          </p:cNvPr>
          <p:cNvSpPr/>
          <p:nvPr/>
        </p:nvSpPr>
        <p:spPr>
          <a:xfrm>
            <a:off x="4110840" y="583342"/>
            <a:ext cx="1373633" cy="6641216"/>
          </a:xfrm>
          <a:prstGeom prst="rect">
            <a:avLst/>
          </a:prstGeom>
          <a:solidFill>
            <a:schemeClr val="bg1"/>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Kuva 9">
            <a:extLst>
              <a:ext uri="{FF2B5EF4-FFF2-40B4-BE49-F238E27FC236}">
                <a16:creationId xmlns:a16="http://schemas.microsoft.com/office/drawing/2014/main" id="{C903BB49-B5BE-9330-95D3-37FCB0EDDA47}"/>
              </a:ext>
            </a:extLst>
          </p:cNvPr>
          <p:cNvPicPr>
            <a:picLocks noChangeAspect="1"/>
          </p:cNvPicPr>
          <p:nvPr/>
        </p:nvPicPr>
        <p:blipFill rotWithShape="1">
          <a:blip r:embed="rId5"/>
          <a:srcRect l="52641" t="4114"/>
          <a:stretch/>
        </p:blipFill>
        <p:spPr>
          <a:xfrm rot="5400000">
            <a:off x="8428483" y="-1951017"/>
            <a:ext cx="658299" cy="6377673"/>
          </a:xfrm>
          <a:prstGeom prst="rect">
            <a:avLst/>
          </a:prstGeom>
        </p:spPr>
      </p:pic>
      <p:pic>
        <p:nvPicPr>
          <p:cNvPr id="11" name="Kuva 10">
            <a:extLst>
              <a:ext uri="{FF2B5EF4-FFF2-40B4-BE49-F238E27FC236}">
                <a16:creationId xmlns:a16="http://schemas.microsoft.com/office/drawing/2014/main" id="{CA9F1216-FE5A-294E-7624-BCBEC3B6B312}"/>
              </a:ext>
            </a:extLst>
          </p:cNvPr>
          <p:cNvPicPr>
            <a:picLocks noChangeAspect="1"/>
          </p:cNvPicPr>
          <p:nvPr/>
        </p:nvPicPr>
        <p:blipFill rotWithShape="1">
          <a:blip r:embed="rId5"/>
          <a:srcRect l="52641" b="6775"/>
          <a:stretch/>
        </p:blipFill>
        <p:spPr>
          <a:xfrm rot="5400000">
            <a:off x="1955092" y="-756196"/>
            <a:ext cx="658299" cy="3796063"/>
          </a:xfrm>
          <a:prstGeom prst="rect">
            <a:avLst/>
          </a:prstGeom>
        </p:spPr>
      </p:pic>
      <p:sp>
        <p:nvSpPr>
          <p:cNvPr id="7" name="Tekstiruutu 6">
            <a:extLst>
              <a:ext uri="{FF2B5EF4-FFF2-40B4-BE49-F238E27FC236}">
                <a16:creationId xmlns:a16="http://schemas.microsoft.com/office/drawing/2014/main" id="{185E2E9D-2BB1-88E2-5A48-70D7B14CB008}"/>
              </a:ext>
            </a:extLst>
          </p:cNvPr>
          <p:cNvSpPr txBox="1"/>
          <p:nvPr/>
        </p:nvSpPr>
        <p:spPr>
          <a:xfrm>
            <a:off x="2021532" y="760661"/>
            <a:ext cx="6919268" cy="830997"/>
          </a:xfrm>
          <a:prstGeom prst="rect">
            <a:avLst/>
          </a:prstGeom>
          <a:solidFill>
            <a:schemeClr val="accent4">
              <a:lumMod val="20000"/>
              <a:lumOff val="80000"/>
            </a:schemeClr>
          </a:solidFill>
          <a:ln w="38100">
            <a:solidFill>
              <a:schemeClr val="accent2"/>
            </a:solidFill>
          </a:ln>
        </p:spPr>
        <p:txBody>
          <a:bodyPr wrap="square" rtlCol="0">
            <a:spAutoFit/>
          </a:bodyPr>
          <a:lstStyle/>
          <a:p>
            <a:pPr algn="ctr"/>
            <a:r>
              <a:rPr lang="fi-FI" sz="2400" b="1">
                <a:ln w="0"/>
                <a:effectLst>
                  <a:outerShdw blurRad="38100" dist="19050" dir="2700000" algn="tl" rotWithShape="0">
                    <a:schemeClr val="dk1">
                      <a:alpha val="40000"/>
                    </a:schemeClr>
                  </a:outerShdw>
                </a:effectLst>
              </a:rPr>
              <a:t>Täydentäviä vaihtoehtoja hälytystiedon välittämiseksi ja toiminnan nopeuttamiseksi</a:t>
            </a:r>
          </a:p>
        </p:txBody>
      </p:sp>
      <p:pic>
        <p:nvPicPr>
          <p:cNvPr id="12" name="Kuva 11">
            <a:extLst>
              <a:ext uri="{FF2B5EF4-FFF2-40B4-BE49-F238E27FC236}">
                <a16:creationId xmlns:a16="http://schemas.microsoft.com/office/drawing/2014/main" id="{2B8D0F32-D685-06F4-138C-9C79998717D9}"/>
              </a:ext>
            </a:extLst>
          </p:cNvPr>
          <p:cNvPicPr>
            <a:picLocks noChangeAspect="1"/>
          </p:cNvPicPr>
          <p:nvPr/>
        </p:nvPicPr>
        <p:blipFill rotWithShape="1">
          <a:blip r:embed="rId5"/>
          <a:srcRect l="52641" b="6775"/>
          <a:stretch/>
        </p:blipFill>
        <p:spPr>
          <a:xfrm>
            <a:off x="386208" y="812686"/>
            <a:ext cx="834153" cy="5851471"/>
          </a:xfrm>
          <a:prstGeom prst="rect">
            <a:avLst/>
          </a:prstGeom>
        </p:spPr>
      </p:pic>
      <p:pic>
        <p:nvPicPr>
          <p:cNvPr id="2" name="Kuva 1">
            <a:extLst>
              <a:ext uri="{FF2B5EF4-FFF2-40B4-BE49-F238E27FC236}">
                <a16:creationId xmlns:a16="http://schemas.microsoft.com/office/drawing/2014/main" id="{345F98DA-AAAE-1C1E-B220-A604A6BA60E4}"/>
              </a:ext>
            </a:extLst>
          </p:cNvPr>
          <p:cNvPicPr>
            <a:picLocks noChangeAspect="1"/>
          </p:cNvPicPr>
          <p:nvPr/>
        </p:nvPicPr>
        <p:blipFill>
          <a:blip r:embed="rId6"/>
          <a:stretch>
            <a:fillRect/>
          </a:stretch>
        </p:blipFill>
        <p:spPr>
          <a:xfrm>
            <a:off x="0" y="0"/>
            <a:ext cx="12192000" cy="6857999"/>
          </a:xfrm>
          <a:prstGeom prst="rect">
            <a:avLst/>
          </a:prstGeom>
        </p:spPr>
      </p:pic>
    </p:spTree>
    <p:extLst>
      <p:ext uri="{BB962C8B-B14F-4D97-AF65-F5344CB8AC3E}">
        <p14:creationId xmlns:p14="http://schemas.microsoft.com/office/powerpoint/2010/main" val="1026449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72D0730E-B63B-FD2D-6E21-22C554F84530}"/>
              </a:ext>
            </a:extLst>
          </p:cNvPr>
          <p:cNvSpPr txBox="1"/>
          <p:nvPr/>
        </p:nvSpPr>
        <p:spPr>
          <a:xfrm>
            <a:off x="690255" y="5492287"/>
            <a:ext cx="6096000" cy="923330"/>
          </a:xfrm>
          <a:prstGeom prst="rect">
            <a:avLst/>
          </a:prstGeom>
          <a:solidFill>
            <a:srgbClr val="EAEAEA"/>
          </a:solidFill>
        </p:spPr>
        <p:txBody>
          <a:bodyPr wrap="square">
            <a:spAutoFit/>
          </a:bodyPr>
          <a:lstStyle/>
          <a:p>
            <a:r>
              <a:rPr lang="fi-FI" altLang="en-US" sz="1800" b="1"/>
              <a:t>Osoitteellisissa järjestelmissä ryhmäirtikytkennässä jäävät palopainikkeet käyttöön. </a:t>
            </a:r>
            <a:r>
              <a:rPr lang="fi-FI" sz="1800"/>
              <a:t>Paloilmoituspainikkeita ei ensisijaisesti tule irtikytkeä.</a:t>
            </a:r>
          </a:p>
        </p:txBody>
      </p:sp>
      <p:sp>
        <p:nvSpPr>
          <p:cNvPr id="7" name="Tekstiruutu 6">
            <a:extLst>
              <a:ext uri="{FF2B5EF4-FFF2-40B4-BE49-F238E27FC236}">
                <a16:creationId xmlns:a16="http://schemas.microsoft.com/office/drawing/2014/main" id="{E06E1E14-B92F-B236-567D-B3FC50606E21}"/>
              </a:ext>
            </a:extLst>
          </p:cNvPr>
          <p:cNvSpPr txBox="1"/>
          <p:nvPr/>
        </p:nvSpPr>
        <p:spPr>
          <a:xfrm>
            <a:off x="690255" y="1933266"/>
            <a:ext cx="6426838" cy="3139321"/>
          </a:xfrm>
          <a:prstGeom prst="rect">
            <a:avLst/>
          </a:prstGeom>
          <a:solidFill>
            <a:srgbClr val="EAEAEA"/>
          </a:solidFill>
        </p:spPr>
        <p:txBody>
          <a:bodyPr wrap="square" lIns="91440" tIns="45720" rIns="91440" bIns="45720" anchor="t">
            <a:spAutoFit/>
          </a:bodyPr>
          <a:lstStyle/>
          <a:p>
            <a:r>
              <a:rPr lang="fi-FI" sz="1800"/>
              <a:t>Käytössä on usein painikkeita, joissa on </a:t>
            </a:r>
            <a:r>
              <a:rPr lang="fi-FI" sz="1800" b="1"/>
              <a:t>rikkoutumaton</a:t>
            </a:r>
            <a:r>
              <a:rPr lang="fi-FI" b="1"/>
              <a:t> levy tai rikkoutuva</a:t>
            </a:r>
            <a:r>
              <a:rPr lang="fi-FI" sz="1800" b="1"/>
              <a:t> lasi. </a:t>
            </a:r>
            <a:r>
              <a:rPr lang="fi-FI"/>
              <a:t>Painikkeen normaalitilassa merkkivalo vilkkuu tasaisesti. </a:t>
            </a:r>
          </a:p>
          <a:p>
            <a:endParaRPr lang="fi-FI"/>
          </a:p>
          <a:p>
            <a:r>
              <a:rPr lang="fi-FI"/>
              <a:t>Ihmisen painaessa hälytyksen, tulee</a:t>
            </a:r>
            <a:r>
              <a:rPr lang="fi-FI" sz="1800"/>
              <a:t> </a:t>
            </a:r>
            <a:r>
              <a:rPr lang="fi-FI" sz="1800">
                <a:highlight>
                  <a:srgbClr val="FFFF00"/>
                </a:highlight>
              </a:rPr>
              <a:t>keltainen indikaattori</a:t>
            </a:r>
            <a:r>
              <a:rPr lang="fi-FI"/>
              <a:t> näkyviin lasin</a:t>
            </a:r>
            <a:r>
              <a:rPr lang="fi-FI" sz="1800"/>
              <a:t> reunassa ja painikkeen</a:t>
            </a:r>
            <a:r>
              <a:rPr lang="fi-FI" sz="1800">
                <a:solidFill>
                  <a:srgbClr val="FF0000"/>
                </a:solidFill>
              </a:rPr>
              <a:t> </a:t>
            </a:r>
            <a:r>
              <a:rPr lang="fi-FI" sz="1800" b="1">
                <a:solidFill>
                  <a:srgbClr val="FF0000"/>
                </a:solidFill>
              </a:rPr>
              <a:t>punainen</a:t>
            </a:r>
            <a:r>
              <a:rPr lang="fi-FI" sz="1800">
                <a:solidFill>
                  <a:srgbClr val="FF0000"/>
                </a:solidFill>
              </a:rPr>
              <a:t> </a:t>
            </a:r>
            <a:r>
              <a:rPr lang="fi-FI" sz="1800"/>
              <a:t>merkkivalo palaa koko ajan.</a:t>
            </a:r>
            <a:endParaRPr lang="fi-FI" sz="1800">
              <a:ea typeface="Roboto"/>
              <a:cs typeface="Roboto"/>
            </a:endParaRPr>
          </a:p>
          <a:p>
            <a:endParaRPr lang="fi-FI"/>
          </a:p>
          <a:p>
            <a:r>
              <a:rPr lang="fi-FI" sz="1800"/>
              <a:t>Ensisijaisesti painikkeista huolehtii koulutettu hoitaja – hänen kanssaan on hyvä keskustella painikkeen palauttamisesta ja tarvittavasta huollosta palo-</a:t>
            </a:r>
            <a:r>
              <a:rPr lang="fi-FI"/>
              <a:t>/hälytys</a:t>
            </a:r>
            <a:r>
              <a:rPr lang="fi-FI" sz="1800"/>
              <a:t>tilanteen jälkeen.</a:t>
            </a:r>
            <a:endParaRPr lang="fi-FI" sz="1800">
              <a:ea typeface="Roboto"/>
              <a:cs typeface="Roboto"/>
            </a:endParaRPr>
          </a:p>
        </p:txBody>
      </p:sp>
      <p:pic>
        <p:nvPicPr>
          <p:cNvPr id="10" name="Kuva 9">
            <a:extLst>
              <a:ext uri="{FF2B5EF4-FFF2-40B4-BE49-F238E27FC236}">
                <a16:creationId xmlns:a16="http://schemas.microsoft.com/office/drawing/2014/main" id="{2DE30BD8-F852-C73B-C6D7-ED9345540F8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000"/>
                    </a14:imgEffect>
                    <a14:imgEffect>
                      <a14:colorTemperature colorTemp="3555"/>
                    </a14:imgEffect>
                    <a14:imgEffect>
                      <a14:brightnessContrast bright="18000"/>
                    </a14:imgEffect>
                  </a14:imgLayer>
                </a14:imgProps>
              </a:ext>
            </a:extLst>
          </a:blip>
          <a:stretch>
            <a:fillRect/>
          </a:stretch>
        </p:blipFill>
        <p:spPr>
          <a:xfrm>
            <a:off x="7546330" y="677585"/>
            <a:ext cx="3775774" cy="2632322"/>
          </a:xfrm>
          <a:prstGeom prst="rect">
            <a:avLst/>
          </a:prstGeom>
        </p:spPr>
      </p:pic>
      <p:sp>
        <p:nvSpPr>
          <p:cNvPr id="9" name="Otsikko 1">
            <a:extLst>
              <a:ext uri="{FF2B5EF4-FFF2-40B4-BE49-F238E27FC236}">
                <a16:creationId xmlns:a16="http://schemas.microsoft.com/office/drawing/2014/main" id="{9BE0F4F8-16BA-A93E-CBD0-8F991CA4E24E}"/>
              </a:ext>
            </a:extLst>
          </p:cNvPr>
          <p:cNvSpPr txBox="1">
            <a:spLocks/>
          </p:cNvSpPr>
          <p:nvPr/>
        </p:nvSpPr>
        <p:spPr>
          <a:xfrm>
            <a:off x="774449" y="725887"/>
            <a:ext cx="8597245" cy="661986"/>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E95123"/>
                </a:solidFill>
                <a:latin typeface="+mj-lt"/>
                <a:ea typeface="+mj-ea"/>
                <a:cs typeface="+mj-cs"/>
              </a:defRPr>
            </a:lvl1pPr>
          </a:lstStyle>
          <a:p>
            <a:r>
              <a:rPr lang="en-US" sz="3600">
                <a:latin typeface="Roboto"/>
                <a:ea typeface="Roboto"/>
                <a:cs typeface="Roboto"/>
              </a:rPr>
              <a:t>Palopainikkeet</a:t>
            </a:r>
            <a:endParaRPr lang="fi-FI" sz="3600">
              <a:latin typeface="Roboto"/>
              <a:ea typeface="Roboto"/>
              <a:cs typeface="Roboto"/>
            </a:endParaRPr>
          </a:p>
        </p:txBody>
      </p:sp>
      <p:cxnSp>
        <p:nvCxnSpPr>
          <p:cNvPr id="24" name="Suora yhdysviiva 23">
            <a:extLst>
              <a:ext uri="{FF2B5EF4-FFF2-40B4-BE49-F238E27FC236}">
                <a16:creationId xmlns:a16="http://schemas.microsoft.com/office/drawing/2014/main" id="{1B005876-DB13-6FF3-9BAE-930739E790AA}"/>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25" name="Suora yhdysviiva 24">
            <a:extLst>
              <a:ext uri="{FF2B5EF4-FFF2-40B4-BE49-F238E27FC236}">
                <a16:creationId xmlns:a16="http://schemas.microsoft.com/office/drawing/2014/main" id="{132803D0-85C5-9D72-3765-6678996DD32D}"/>
              </a:ext>
            </a:extLst>
          </p:cNvPr>
          <p:cNvCxnSpPr>
            <a:cxnSpLocks/>
          </p:cNvCxnSpPr>
          <p:nvPr/>
        </p:nvCxnSpPr>
        <p:spPr>
          <a:xfrm>
            <a:off x="3041151" y="370681"/>
            <a:ext cx="8444171"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26" name="Vapaamuotoinen: Muoto 25">
            <a:extLst>
              <a:ext uri="{FF2B5EF4-FFF2-40B4-BE49-F238E27FC236}">
                <a16:creationId xmlns:a16="http://schemas.microsoft.com/office/drawing/2014/main" id="{2C3FF0F9-2041-CB90-9D15-933830116528}"/>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7" name="Vapaamuotoinen: Muoto 26">
            <a:extLst>
              <a:ext uri="{FF2B5EF4-FFF2-40B4-BE49-F238E27FC236}">
                <a16:creationId xmlns:a16="http://schemas.microsoft.com/office/drawing/2014/main" id="{525F1722-CAC1-780F-2EB5-1C868622957E}"/>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8" name="Vapaamuotoinen: Muoto 27">
            <a:extLst>
              <a:ext uri="{FF2B5EF4-FFF2-40B4-BE49-F238E27FC236}">
                <a16:creationId xmlns:a16="http://schemas.microsoft.com/office/drawing/2014/main" id="{0B8C9C09-F2AD-AA97-B054-38DC76C9C714}"/>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9" name="Ellipsi 28">
            <a:extLst>
              <a:ext uri="{FF2B5EF4-FFF2-40B4-BE49-F238E27FC236}">
                <a16:creationId xmlns:a16="http://schemas.microsoft.com/office/drawing/2014/main" id="{221D069E-A482-8404-E070-8047123FEBF2}"/>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Vapaamuotoinen: Muoto 29">
            <a:extLst>
              <a:ext uri="{FF2B5EF4-FFF2-40B4-BE49-F238E27FC236}">
                <a16:creationId xmlns:a16="http://schemas.microsoft.com/office/drawing/2014/main" id="{7C3237A5-E37F-116D-F7D5-2A80D27DD058}"/>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31" name="Tekstiruutu 30">
            <a:extLst>
              <a:ext uri="{FF2B5EF4-FFF2-40B4-BE49-F238E27FC236}">
                <a16:creationId xmlns:a16="http://schemas.microsoft.com/office/drawing/2014/main" id="{D74C6E26-69DD-5341-CBD3-C126EBD240EA}"/>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grpSp>
        <p:nvGrpSpPr>
          <p:cNvPr id="18" name="Ryhmä 17">
            <a:extLst>
              <a:ext uri="{FF2B5EF4-FFF2-40B4-BE49-F238E27FC236}">
                <a16:creationId xmlns:a16="http://schemas.microsoft.com/office/drawing/2014/main" id="{1689CF48-ADD7-65E6-AC47-517A2A4385C7}"/>
              </a:ext>
            </a:extLst>
          </p:cNvPr>
          <p:cNvGrpSpPr/>
          <p:nvPr/>
        </p:nvGrpSpPr>
        <p:grpSpPr>
          <a:xfrm>
            <a:off x="7233148" y="3404546"/>
            <a:ext cx="3816486" cy="3416074"/>
            <a:chOff x="8130170" y="2783886"/>
            <a:chExt cx="4532015" cy="4114273"/>
          </a:xfrm>
        </p:grpSpPr>
        <p:pic>
          <p:nvPicPr>
            <p:cNvPr id="5" name="Sisällön paikkamerkki 4" descr="Kuva, joka sisältää kohteen teksti, henkilö&#10;&#10;Kuvaus luotu automaattisesti">
              <a:extLst>
                <a:ext uri="{FF2B5EF4-FFF2-40B4-BE49-F238E27FC236}">
                  <a16:creationId xmlns:a16="http://schemas.microsoft.com/office/drawing/2014/main" id="{978E04BA-6E11-162E-6CA2-D2102D5E31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87" r="22021"/>
            <a:stretch/>
          </p:blipFill>
          <p:spPr>
            <a:xfrm>
              <a:off x="8138023" y="2961636"/>
              <a:ext cx="2744594" cy="3908578"/>
            </a:xfrm>
            <a:prstGeom prst="rect">
              <a:avLst/>
            </a:prstGeom>
          </p:spPr>
        </p:pic>
        <p:pic>
          <p:nvPicPr>
            <p:cNvPr id="8" name="Kuva 7">
              <a:extLst>
                <a:ext uri="{FF2B5EF4-FFF2-40B4-BE49-F238E27FC236}">
                  <a16:creationId xmlns:a16="http://schemas.microsoft.com/office/drawing/2014/main" id="{6E806D81-B8BC-C91D-FBCB-FF52049E0B5F}"/>
                </a:ext>
              </a:extLst>
            </p:cNvPr>
            <p:cNvPicPr>
              <a:picLocks noChangeAspect="1"/>
            </p:cNvPicPr>
            <p:nvPr/>
          </p:nvPicPr>
          <p:blipFill rotWithShape="1">
            <a:blip r:embed="rId6"/>
            <a:srcRect r="10200"/>
            <a:stretch/>
          </p:blipFill>
          <p:spPr>
            <a:xfrm>
              <a:off x="8135817" y="2961636"/>
              <a:ext cx="2791909" cy="658425"/>
            </a:xfrm>
            <a:prstGeom prst="rect">
              <a:avLst/>
            </a:prstGeom>
          </p:spPr>
        </p:pic>
        <p:pic>
          <p:nvPicPr>
            <p:cNvPr id="11" name="Kuva 10">
              <a:extLst>
                <a:ext uri="{FF2B5EF4-FFF2-40B4-BE49-F238E27FC236}">
                  <a16:creationId xmlns:a16="http://schemas.microsoft.com/office/drawing/2014/main" id="{C58D95D2-4448-51C8-D00B-EACBCD846D87}"/>
                </a:ext>
              </a:extLst>
            </p:cNvPr>
            <p:cNvPicPr>
              <a:picLocks noChangeAspect="1"/>
            </p:cNvPicPr>
            <p:nvPr/>
          </p:nvPicPr>
          <p:blipFill rotWithShape="1">
            <a:blip r:embed="rId6"/>
            <a:srcRect l="22350" r="7528"/>
            <a:stretch/>
          </p:blipFill>
          <p:spPr>
            <a:xfrm rot="10800000">
              <a:off x="8135815" y="6239734"/>
              <a:ext cx="2791909" cy="658425"/>
            </a:xfrm>
            <a:prstGeom prst="rect">
              <a:avLst/>
            </a:prstGeom>
          </p:spPr>
        </p:pic>
        <p:pic>
          <p:nvPicPr>
            <p:cNvPr id="12" name="Kuva 11">
              <a:extLst>
                <a:ext uri="{FF2B5EF4-FFF2-40B4-BE49-F238E27FC236}">
                  <a16:creationId xmlns:a16="http://schemas.microsoft.com/office/drawing/2014/main" id="{9241DC22-F349-1B59-58FE-4811ABBFDEE7}"/>
                </a:ext>
              </a:extLst>
            </p:cNvPr>
            <p:cNvPicPr>
              <a:picLocks noChangeAspect="1"/>
            </p:cNvPicPr>
            <p:nvPr/>
          </p:nvPicPr>
          <p:blipFill>
            <a:blip r:embed="rId6"/>
            <a:stretch>
              <a:fillRect/>
            </a:stretch>
          </p:blipFill>
          <p:spPr>
            <a:xfrm rot="16200000">
              <a:off x="6425625" y="4535187"/>
              <a:ext cx="4067516" cy="658425"/>
            </a:xfrm>
            <a:prstGeom prst="rect">
              <a:avLst/>
            </a:prstGeom>
          </p:spPr>
        </p:pic>
        <p:pic>
          <p:nvPicPr>
            <p:cNvPr id="13" name="Kuva 12">
              <a:extLst>
                <a:ext uri="{FF2B5EF4-FFF2-40B4-BE49-F238E27FC236}">
                  <a16:creationId xmlns:a16="http://schemas.microsoft.com/office/drawing/2014/main" id="{5867F567-0811-DBF4-FB68-C6F1E6A519A5}"/>
                </a:ext>
              </a:extLst>
            </p:cNvPr>
            <p:cNvPicPr>
              <a:picLocks noChangeAspect="1"/>
            </p:cNvPicPr>
            <p:nvPr/>
          </p:nvPicPr>
          <p:blipFill>
            <a:blip r:embed="rId7"/>
            <a:stretch>
              <a:fillRect/>
            </a:stretch>
          </p:blipFill>
          <p:spPr>
            <a:xfrm rot="10800000">
              <a:off x="10393764" y="2783886"/>
              <a:ext cx="658425" cy="4066384"/>
            </a:xfrm>
            <a:prstGeom prst="rect">
              <a:avLst/>
            </a:prstGeom>
          </p:spPr>
        </p:pic>
        <p:sp>
          <p:nvSpPr>
            <p:cNvPr id="6" name="Tekstiruutu 5">
              <a:extLst>
                <a:ext uri="{FF2B5EF4-FFF2-40B4-BE49-F238E27FC236}">
                  <a16:creationId xmlns:a16="http://schemas.microsoft.com/office/drawing/2014/main" id="{5A8863C9-AA70-2F32-4494-84B907E21EC3}"/>
                </a:ext>
              </a:extLst>
            </p:cNvPr>
            <p:cNvSpPr txBox="1"/>
            <p:nvPr/>
          </p:nvSpPr>
          <p:spPr>
            <a:xfrm>
              <a:off x="10371036" y="3597545"/>
              <a:ext cx="2291149" cy="792999"/>
            </a:xfrm>
            <a:prstGeom prst="rect">
              <a:avLst/>
            </a:prstGeom>
            <a:solidFill>
              <a:schemeClr val="bg1"/>
            </a:solidFill>
            <a:ln w="38100">
              <a:solidFill>
                <a:schemeClr val="accent2"/>
              </a:solidFill>
            </a:ln>
          </p:spPr>
          <p:txBody>
            <a:bodyPr wrap="square" rtlCol="0">
              <a:spAutoFit/>
            </a:bodyPr>
            <a:lstStyle/>
            <a:p>
              <a:pPr algn="ctr"/>
              <a:r>
                <a:rPr lang="fi-FI" b="1"/>
                <a:t>Rikkoutuva ja vaihdettava lasi</a:t>
              </a:r>
            </a:p>
          </p:txBody>
        </p:sp>
      </p:grpSp>
      <p:pic>
        <p:nvPicPr>
          <p:cNvPr id="14" name="Kuva 13">
            <a:extLst>
              <a:ext uri="{FF2B5EF4-FFF2-40B4-BE49-F238E27FC236}">
                <a16:creationId xmlns:a16="http://schemas.microsoft.com/office/drawing/2014/main" id="{4972F007-8CD0-6B98-4C5C-AF6F683EE8D0}"/>
              </a:ext>
            </a:extLst>
          </p:cNvPr>
          <p:cNvPicPr>
            <a:picLocks noChangeAspect="1"/>
          </p:cNvPicPr>
          <p:nvPr/>
        </p:nvPicPr>
        <p:blipFill rotWithShape="1">
          <a:blip r:embed="rId7"/>
          <a:srcRect t="12980" r="16661" b="22286"/>
          <a:stretch/>
        </p:blipFill>
        <p:spPr>
          <a:xfrm>
            <a:off x="7516441" y="677585"/>
            <a:ext cx="548718" cy="2632322"/>
          </a:xfrm>
          <a:prstGeom prst="rect">
            <a:avLst/>
          </a:prstGeom>
        </p:spPr>
      </p:pic>
      <p:pic>
        <p:nvPicPr>
          <p:cNvPr id="15" name="Kuva 14">
            <a:extLst>
              <a:ext uri="{FF2B5EF4-FFF2-40B4-BE49-F238E27FC236}">
                <a16:creationId xmlns:a16="http://schemas.microsoft.com/office/drawing/2014/main" id="{6889D765-7AEA-4A52-0B2E-21405A3F76CF}"/>
              </a:ext>
            </a:extLst>
          </p:cNvPr>
          <p:cNvPicPr>
            <a:picLocks noChangeAspect="1"/>
          </p:cNvPicPr>
          <p:nvPr/>
        </p:nvPicPr>
        <p:blipFill>
          <a:blip r:embed="rId7"/>
          <a:stretch>
            <a:fillRect/>
          </a:stretch>
        </p:blipFill>
        <p:spPr>
          <a:xfrm rot="5400000">
            <a:off x="9220421" y="-1103474"/>
            <a:ext cx="658425" cy="4066384"/>
          </a:xfrm>
          <a:prstGeom prst="rect">
            <a:avLst/>
          </a:prstGeom>
        </p:spPr>
      </p:pic>
      <p:pic>
        <p:nvPicPr>
          <p:cNvPr id="16" name="Kuva 15">
            <a:extLst>
              <a:ext uri="{FF2B5EF4-FFF2-40B4-BE49-F238E27FC236}">
                <a16:creationId xmlns:a16="http://schemas.microsoft.com/office/drawing/2014/main" id="{748062D4-B576-B068-7324-DDE144A33ED8}"/>
              </a:ext>
            </a:extLst>
          </p:cNvPr>
          <p:cNvPicPr>
            <a:picLocks noChangeAspect="1"/>
          </p:cNvPicPr>
          <p:nvPr/>
        </p:nvPicPr>
        <p:blipFill>
          <a:blip r:embed="rId7"/>
          <a:stretch>
            <a:fillRect/>
          </a:stretch>
        </p:blipFill>
        <p:spPr>
          <a:xfrm rot="16200000">
            <a:off x="9081795" y="1054236"/>
            <a:ext cx="658425" cy="4066384"/>
          </a:xfrm>
          <a:prstGeom prst="rect">
            <a:avLst/>
          </a:prstGeom>
        </p:spPr>
      </p:pic>
      <p:pic>
        <p:nvPicPr>
          <p:cNvPr id="17" name="Kuva 16">
            <a:extLst>
              <a:ext uri="{FF2B5EF4-FFF2-40B4-BE49-F238E27FC236}">
                <a16:creationId xmlns:a16="http://schemas.microsoft.com/office/drawing/2014/main" id="{0F0D5F25-E85C-A821-8E08-9E96D37FC3E0}"/>
              </a:ext>
            </a:extLst>
          </p:cNvPr>
          <p:cNvPicPr>
            <a:picLocks noChangeAspect="1"/>
          </p:cNvPicPr>
          <p:nvPr/>
        </p:nvPicPr>
        <p:blipFill>
          <a:blip r:embed="rId7"/>
          <a:stretch>
            <a:fillRect/>
          </a:stretch>
        </p:blipFill>
        <p:spPr>
          <a:xfrm rot="10800000">
            <a:off x="10794960" y="811790"/>
            <a:ext cx="658425" cy="2604851"/>
          </a:xfrm>
          <a:prstGeom prst="rect">
            <a:avLst/>
          </a:prstGeom>
        </p:spPr>
      </p:pic>
      <p:sp>
        <p:nvSpPr>
          <p:cNvPr id="3" name="Tekstiruutu 2">
            <a:extLst>
              <a:ext uri="{FF2B5EF4-FFF2-40B4-BE49-F238E27FC236}">
                <a16:creationId xmlns:a16="http://schemas.microsoft.com/office/drawing/2014/main" id="{BB1DDA71-19AA-02D2-76F2-6D7B7915486D}"/>
              </a:ext>
            </a:extLst>
          </p:cNvPr>
          <p:cNvSpPr txBox="1"/>
          <p:nvPr/>
        </p:nvSpPr>
        <p:spPr>
          <a:xfrm>
            <a:off x="6808280" y="978679"/>
            <a:ext cx="1795850" cy="646331"/>
          </a:xfrm>
          <a:prstGeom prst="rect">
            <a:avLst/>
          </a:prstGeom>
          <a:solidFill>
            <a:schemeClr val="bg1"/>
          </a:solidFill>
          <a:ln w="38100">
            <a:solidFill>
              <a:schemeClr val="accent2"/>
            </a:solidFill>
          </a:ln>
        </p:spPr>
        <p:txBody>
          <a:bodyPr wrap="square" lIns="91440" tIns="45720" rIns="91440" bIns="45720" rtlCol="0" anchor="t">
            <a:spAutoFit/>
          </a:bodyPr>
          <a:lstStyle/>
          <a:p>
            <a:pPr algn="ctr"/>
            <a:r>
              <a:rPr lang="fi-FI" b="1"/>
              <a:t>Palautettavissa oleva levy</a:t>
            </a:r>
          </a:p>
        </p:txBody>
      </p:sp>
      <p:pic>
        <p:nvPicPr>
          <p:cNvPr id="2" name="Kuva 1">
            <a:extLst>
              <a:ext uri="{FF2B5EF4-FFF2-40B4-BE49-F238E27FC236}">
                <a16:creationId xmlns:a16="http://schemas.microsoft.com/office/drawing/2014/main" id="{B9F5458F-2627-F53F-7650-080E764789AD}"/>
              </a:ext>
            </a:extLst>
          </p:cNvPr>
          <p:cNvPicPr>
            <a:picLocks noChangeAspect="1"/>
          </p:cNvPicPr>
          <p:nvPr/>
        </p:nvPicPr>
        <p:blipFill>
          <a:blip r:embed="rId8"/>
          <a:stretch>
            <a:fillRect/>
          </a:stretch>
        </p:blipFill>
        <p:spPr>
          <a:xfrm>
            <a:off x="0" y="0"/>
            <a:ext cx="12192000" cy="6860684"/>
          </a:xfrm>
          <a:prstGeom prst="rect">
            <a:avLst/>
          </a:prstGeom>
        </p:spPr>
      </p:pic>
      <p:sp>
        <p:nvSpPr>
          <p:cNvPr id="40" name="Ellipsi 39">
            <a:extLst>
              <a:ext uri="{FF2B5EF4-FFF2-40B4-BE49-F238E27FC236}">
                <a16:creationId xmlns:a16="http://schemas.microsoft.com/office/drawing/2014/main" id="{B3AA2331-1046-9BF7-DAE4-3C1F757967E3}"/>
              </a:ext>
            </a:extLst>
          </p:cNvPr>
          <p:cNvSpPr/>
          <p:nvPr/>
        </p:nvSpPr>
        <p:spPr>
          <a:xfrm>
            <a:off x="10182839" y="1037863"/>
            <a:ext cx="154103" cy="138006"/>
          </a:xfrm>
          <a:prstGeom prst="ellipse">
            <a:avLst/>
          </a:prstGeom>
          <a:solidFill>
            <a:srgbClr val="FF0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Suorakulmio 44">
            <a:extLst>
              <a:ext uri="{FF2B5EF4-FFF2-40B4-BE49-F238E27FC236}">
                <a16:creationId xmlns:a16="http://schemas.microsoft.com/office/drawing/2014/main" id="{F39EA6F2-E62F-512A-3C19-82DBF0EF4414}"/>
              </a:ext>
            </a:extLst>
          </p:cNvPr>
          <p:cNvSpPr/>
          <p:nvPr/>
        </p:nvSpPr>
        <p:spPr>
          <a:xfrm>
            <a:off x="8859691" y="1427310"/>
            <a:ext cx="1590595" cy="31988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Ellipsi 45">
            <a:extLst>
              <a:ext uri="{FF2B5EF4-FFF2-40B4-BE49-F238E27FC236}">
                <a16:creationId xmlns:a16="http://schemas.microsoft.com/office/drawing/2014/main" id="{E91A2F0F-FF09-1264-3987-22107E19C5AC}"/>
              </a:ext>
            </a:extLst>
          </p:cNvPr>
          <p:cNvSpPr/>
          <p:nvPr/>
        </p:nvSpPr>
        <p:spPr>
          <a:xfrm>
            <a:off x="10044949" y="888644"/>
            <a:ext cx="437418" cy="43741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Vapaamuotoinen: Muoto 50">
            <a:extLst>
              <a:ext uri="{FF2B5EF4-FFF2-40B4-BE49-F238E27FC236}">
                <a16:creationId xmlns:a16="http://schemas.microsoft.com/office/drawing/2014/main" id="{F44815BF-F32B-633B-5F83-304532897A05}"/>
              </a:ext>
            </a:extLst>
          </p:cNvPr>
          <p:cNvSpPr/>
          <p:nvPr/>
        </p:nvSpPr>
        <p:spPr>
          <a:xfrm rot="2462357">
            <a:off x="7564777" y="1104804"/>
            <a:ext cx="923996" cy="2461249"/>
          </a:xfrm>
          <a:custGeom>
            <a:avLst/>
            <a:gdLst>
              <a:gd name="connsiteX0" fmla="*/ 809076 w 923996"/>
              <a:gd name="connsiteY0" fmla="*/ 0 h 2461249"/>
              <a:gd name="connsiteX1" fmla="*/ 923996 w 923996"/>
              <a:gd name="connsiteY1" fmla="*/ 515248 h 2461249"/>
              <a:gd name="connsiteX2" fmla="*/ 816359 w 923996"/>
              <a:gd name="connsiteY2" fmla="*/ 515248 h 2461249"/>
              <a:gd name="connsiteX3" fmla="*/ 817110 w 923996"/>
              <a:gd name="connsiteY3" fmla="*/ 527295 h 2461249"/>
              <a:gd name="connsiteX4" fmla="*/ 528652 w 923996"/>
              <a:gd name="connsiteY4" fmla="*/ 2089597 h 2461249"/>
              <a:gd name="connsiteX5" fmla="*/ 333115 w 923996"/>
              <a:gd name="connsiteY5" fmla="*/ 2450693 h 2461249"/>
              <a:gd name="connsiteX6" fmla="*/ 325114 w 923996"/>
              <a:gd name="connsiteY6" fmla="*/ 2461249 h 2461249"/>
              <a:gd name="connsiteX7" fmla="*/ 0 w 923996"/>
              <a:gd name="connsiteY7" fmla="*/ 2087766 h 2461249"/>
              <a:gd name="connsiteX8" fmla="*/ 28786 w 923996"/>
              <a:gd name="connsiteY8" fmla="*/ 2065226 h 2461249"/>
              <a:gd name="connsiteX9" fmla="*/ 752491 w 923996"/>
              <a:gd name="connsiteY9" fmla="*/ 594499 h 2461249"/>
              <a:gd name="connsiteX10" fmla="*/ 767022 w 923996"/>
              <a:gd name="connsiteY10" fmla="*/ 515248 h 2461249"/>
              <a:gd name="connsiteX11" fmla="*/ 659271 w 923996"/>
              <a:gd name="connsiteY11" fmla="*/ 515248 h 246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96" h="2461249">
                <a:moveTo>
                  <a:pt x="809076" y="0"/>
                </a:moveTo>
                <a:lnTo>
                  <a:pt x="923996" y="515248"/>
                </a:lnTo>
                <a:lnTo>
                  <a:pt x="816359" y="515248"/>
                </a:lnTo>
                <a:lnTo>
                  <a:pt x="817110" y="527295"/>
                </a:lnTo>
                <a:cubicBezTo>
                  <a:pt x="832973" y="1079521"/>
                  <a:pt x="722317" y="1646829"/>
                  <a:pt x="528652" y="2089597"/>
                </a:cubicBezTo>
                <a:cubicBezTo>
                  <a:pt x="470552" y="2222427"/>
                  <a:pt x="404982" y="2344049"/>
                  <a:pt x="333115" y="2450693"/>
                </a:cubicBezTo>
                <a:lnTo>
                  <a:pt x="325114" y="2461249"/>
                </a:lnTo>
                <a:lnTo>
                  <a:pt x="0" y="2087766"/>
                </a:lnTo>
                <a:lnTo>
                  <a:pt x="28786" y="2065226"/>
                </a:lnTo>
                <a:cubicBezTo>
                  <a:pt x="354648" y="1788847"/>
                  <a:pt x="621827" y="1242214"/>
                  <a:pt x="752491" y="594499"/>
                </a:cubicBezTo>
                <a:lnTo>
                  <a:pt x="767022" y="515248"/>
                </a:lnTo>
                <a:lnTo>
                  <a:pt x="659271" y="515248"/>
                </a:lnTo>
                <a:close/>
              </a:path>
            </a:pathLst>
          </a:cu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Tree>
    <p:extLst>
      <p:ext uri="{BB962C8B-B14F-4D97-AF65-F5344CB8AC3E}">
        <p14:creationId xmlns:p14="http://schemas.microsoft.com/office/powerpoint/2010/main" val="393623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1000" fill="hold"/>
                                        <p:tgtEl>
                                          <p:spTgt spid="45"/>
                                        </p:tgtEl>
                                        <p:attrNameLst>
                                          <p:attrName>ppt_w</p:attrName>
                                        </p:attrNameLst>
                                      </p:cBhvr>
                                      <p:tavLst>
                                        <p:tav tm="0">
                                          <p:val>
                                            <p:fltVal val="0"/>
                                          </p:val>
                                        </p:tav>
                                        <p:tav tm="100000">
                                          <p:val>
                                            <p:strVal val="#ppt_w"/>
                                          </p:val>
                                        </p:tav>
                                      </p:tavLst>
                                    </p:anim>
                                    <p:anim calcmode="lin" valueType="num">
                                      <p:cBhvr>
                                        <p:cTn id="19" dur="1000" fill="hold"/>
                                        <p:tgtEl>
                                          <p:spTgt spid="45"/>
                                        </p:tgtEl>
                                        <p:attrNameLst>
                                          <p:attrName>ppt_h</p:attrName>
                                        </p:attrNameLst>
                                      </p:cBhvr>
                                      <p:tavLst>
                                        <p:tav tm="0">
                                          <p:val>
                                            <p:fltVal val="0"/>
                                          </p:val>
                                        </p:tav>
                                        <p:tav tm="100000">
                                          <p:val>
                                            <p:strVal val="#ppt_h"/>
                                          </p:val>
                                        </p:tav>
                                      </p:tavLst>
                                    </p:anim>
                                    <p:anim calcmode="lin" valueType="num">
                                      <p:cBhvr>
                                        <p:cTn id="20" dur="1000" fill="hold"/>
                                        <p:tgtEl>
                                          <p:spTgt spid="45"/>
                                        </p:tgtEl>
                                        <p:attrNameLst>
                                          <p:attrName>style.rotation</p:attrName>
                                        </p:attrNameLst>
                                      </p:cBhvr>
                                      <p:tavLst>
                                        <p:tav tm="0">
                                          <p:val>
                                            <p:fltVal val="90"/>
                                          </p:val>
                                        </p:tav>
                                        <p:tav tm="100000">
                                          <p:val>
                                            <p:fltVal val="0"/>
                                          </p:val>
                                        </p:tav>
                                      </p:tavLst>
                                    </p:anim>
                                    <p:animEffect transition="in" filter="fade">
                                      <p:cBhvr>
                                        <p:cTn id="21" dur="10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1000" fill="hold"/>
                                        <p:tgtEl>
                                          <p:spTgt spid="46"/>
                                        </p:tgtEl>
                                        <p:attrNameLst>
                                          <p:attrName>ppt_w</p:attrName>
                                        </p:attrNameLst>
                                      </p:cBhvr>
                                      <p:tavLst>
                                        <p:tav tm="0">
                                          <p:val>
                                            <p:fltVal val="0"/>
                                          </p:val>
                                        </p:tav>
                                        <p:tav tm="100000">
                                          <p:val>
                                            <p:strVal val="#ppt_w"/>
                                          </p:val>
                                        </p:tav>
                                      </p:tavLst>
                                    </p:anim>
                                    <p:anim calcmode="lin" valueType="num">
                                      <p:cBhvr>
                                        <p:cTn id="28" dur="1000" fill="hold"/>
                                        <p:tgtEl>
                                          <p:spTgt spid="46"/>
                                        </p:tgtEl>
                                        <p:attrNameLst>
                                          <p:attrName>ppt_h</p:attrName>
                                        </p:attrNameLst>
                                      </p:cBhvr>
                                      <p:tavLst>
                                        <p:tav tm="0">
                                          <p:val>
                                            <p:fltVal val="0"/>
                                          </p:val>
                                        </p:tav>
                                        <p:tav tm="100000">
                                          <p:val>
                                            <p:strVal val="#ppt_h"/>
                                          </p:val>
                                        </p:tav>
                                      </p:tavLst>
                                    </p:anim>
                                    <p:anim calcmode="lin" valueType="num">
                                      <p:cBhvr>
                                        <p:cTn id="29" dur="1000" fill="hold"/>
                                        <p:tgtEl>
                                          <p:spTgt spid="46"/>
                                        </p:tgtEl>
                                        <p:attrNameLst>
                                          <p:attrName>style.rotation</p:attrName>
                                        </p:attrNameLst>
                                      </p:cBhvr>
                                      <p:tavLst>
                                        <p:tav tm="0">
                                          <p:val>
                                            <p:fltVal val="90"/>
                                          </p:val>
                                        </p:tav>
                                        <p:tav tm="100000">
                                          <p:val>
                                            <p:fltVal val="0"/>
                                          </p:val>
                                        </p:tav>
                                      </p:tavLst>
                                    </p:anim>
                                    <p:animEffect transition="in" filter="fade">
                                      <p:cBhvr>
                                        <p:cTn id="30" dur="10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5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45" grpId="0" animBg="1"/>
      <p:bldP spid="46" grpId="0"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uorakulmio 46">
            <a:extLst>
              <a:ext uri="{FF2B5EF4-FFF2-40B4-BE49-F238E27FC236}">
                <a16:creationId xmlns:a16="http://schemas.microsoft.com/office/drawing/2014/main" id="{1A8026B9-AF4F-BCFB-7840-8FDFCEA10BD0}"/>
              </a:ext>
            </a:extLst>
          </p:cNvPr>
          <p:cNvSpPr/>
          <p:nvPr/>
        </p:nvSpPr>
        <p:spPr>
          <a:xfrm>
            <a:off x="6490447" y="986118"/>
            <a:ext cx="5531222" cy="567465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72D0730E-B63B-FD2D-6E21-22C554F84530}"/>
              </a:ext>
            </a:extLst>
          </p:cNvPr>
          <p:cNvSpPr txBox="1"/>
          <p:nvPr/>
        </p:nvSpPr>
        <p:spPr>
          <a:xfrm>
            <a:off x="3246273" y="3108040"/>
            <a:ext cx="2777625" cy="2862322"/>
          </a:xfrm>
          <a:prstGeom prst="rect">
            <a:avLst/>
          </a:prstGeom>
          <a:solidFill>
            <a:srgbClr val="EAEAEA"/>
          </a:solidFill>
        </p:spPr>
        <p:txBody>
          <a:bodyPr wrap="square" lIns="91440" tIns="45720" rIns="91440" bIns="45720" anchor="t">
            <a:spAutoFit/>
          </a:bodyPr>
          <a:lstStyle/>
          <a:p>
            <a:r>
              <a:rPr lang="fi-FI"/>
              <a:t>Painikkeiden avulla voidaan koestaa myös hälytyksiä käyttämällä testiavainta (painikkeissa, joissa on rikkoutuva lasi). Painikkeissa on mallikohtaisia eroja</a:t>
            </a:r>
            <a:r>
              <a:rPr lang="fi-FI" sz="1800"/>
              <a:t>.</a:t>
            </a:r>
            <a:r>
              <a:rPr lang="fi-FI"/>
              <a:t> Älä testatessa paina lasia, vaan käytä avainta.</a:t>
            </a:r>
          </a:p>
        </p:txBody>
      </p:sp>
      <p:sp>
        <p:nvSpPr>
          <p:cNvPr id="9" name="Otsikko 1">
            <a:extLst>
              <a:ext uri="{FF2B5EF4-FFF2-40B4-BE49-F238E27FC236}">
                <a16:creationId xmlns:a16="http://schemas.microsoft.com/office/drawing/2014/main" id="{9BE0F4F8-16BA-A93E-CBD0-8F991CA4E24E}"/>
              </a:ext>
            </a:extLst>
          </p:cNvPr>
          <p:cNvSpPr txBox="1">
            <a:spLocks/>
          </p:cNvSpPr>
          <p:nvPr/>
        </p:nvSpPr>
        <p:spPr>
          <a:xfrm>
            <a:off x="639978" y="725887"/>
            <a:ext cx="8597245" cy="661986"/>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b="1" kern="1200">
                <a:solidFill>
                  <a:srgbClr val="E95123"/>
                </a:solidFill>
                <a:latin typeface="+mj-lt"/>
                <a:ea typeface="+mj-ea"/>
                <a:cs typeface="+mj-cs"/>
              </a:defRPr>
            </a:lvl1pPr>
          </a:lstStyle>
          <a:p>
            <a:r>
              <a:rPr lang="en-US" sz="3800" err="1">
                <a:latin typeface="Roboto"/>
                <a:ea typeface="Roboto"/>
                <a:cs typeface="Roboto"/>
              </a:rPr>
              <a:t>Esimerkki</a:t>
            </a:r>
            <a:r>
              <a:rPr lang="en-US" sz="3800">
                <a:latin typeface="Roboto"/>
                <a:ea typeface="Roboto"/>
                <a:cs typeface="Roboto"/>
              </a:rPr>
              <a:t> </a:t>
            </a:r>
            <a:r>
              <a:rPr lang="en-US" sz="3800" err="1">
                <a:latin typeface="Roboto"/>
                <a:ea typeface="Roboto"/>
                <a:cs typeface="Roboto"/>
              </a:rPr>
              <a:t>palautettavasta</a:t>
            </a:r>
            <a:r>
              <a:rPr lang="en-US" sz="3800">
                <a:latin typeface="Roboto"/>
                <a:ea typeface="Roboto"/>
                <a:cs typeface="Roboto"/>
              </a:rPr>
              <a:t> </a:t>
            </a:r>
            <a:br>
              <a:rPr lang="en-US" sz="3800">
                <a:latin typeface="Roboto"/>
                <a:ea typeface="Roboto"/>
                <a:cs typeface="Roboto"/>
              </a:rPr>
            </a:br>
            <a:r>
              <a:rPr lang="en-US" sz="3800" err="1">
                <a:latin typeface="Roboto"/>
                <a:ea typeface="Roboto"/>
                <a:cs typeface="Roboto"/>
              </a:rPr>
              <a:t>painikkeesta</a:t>
            </a:r>
            <a:endParaRPr lang="fi-FI" sz="3800" err="1"/>
          </a:p>
        </p:txBody>
      </p:sp>
      <p:cxnSp>
        <p:nvCxnSpPr>
          <p:cNvPr id="24" name="Suora yhdysviiva 23">
            <a:extLst>
              <a:ext uri="{FF2B5EF4-FFF2-40B4-BE49-F238E27FC236}">
                <a16:creationId xmlns:a16="http://schemas.microsoft.com/office/drawing/2014/main" id="{1B005876-DB13-6FF3-9BAE-930739E790AA}"/>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25" name="Suora yhdysviiva 24">
            <a:extLst>
              <a:ext uri="{FF2B5EF4-FFF2-40B4-BE49-F238E27FC236}">
                <a16:creationId xmlns:a16="http://schemas.microsoft.com/office/drawing/2014/main" id="{132803D0-85C5-9D72-3765-6678996DD32D}"/>
              </a:ext>
            </a:extLst>
          </p:cNvPr>
          <p:cNvCxnSpPr>
            <a:cxnSpLocks/>
          </p:cNvCxnSpPr>
          <p:nvPr/>
        </p:nvCxnSpPr>
        <p:spPr>
          <a:xfrm>
            <a:off x="3041151" y="370681"/>
            <a:ext cx="8444171"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26" name="Vapaamuotoinen: Muoto 25">
            <a:extLst>
              <a:ext uri="{FF2B5EF4-FFF2-40B4-BE49-F238E27FC236}">
                <a16:creationId xmlns:a16="http://schemas.microsoft.com/office/drawing/2014/main" id="{2C3FF0F9-2041-CB90-9D15-933830116528}"/>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7" name="Vapaamuotoinen: Muoto 26">
            <a:extLst>
              <a:ext uri="{FF2B5EF4-FFF2-40B4-BE49-F238E27FC236}">
                <a16:creationId xmlns:a16="http://schemas.microsoft.com/office/drawing/2014/main" id="{525F1722-CAC1-780F-2EB5-1C868622957E}"/>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8" name="Vapaamuotoinen: Muoto 27">
            <a:extLst>
              <a:ext uri="{FF2B5EF4-FFF2-40B4-BE49-F238E27FC236}">
                <a16:creationId xmlns:a16="http://schemas.microsoft.com/office/drawing/2014/main" id="{0B8C9C09-F2AD-AA97-B054-38DC76C9C714}"/>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9" name="Ellipsi 28">
            <a:extLst>
              <a:ext uri="{FF2B5EF4-FFF2-40B4-BE49-F238E27FC236}">
                <a16:creationId xmlns:a16="http://schemas.microsoft.com/office/drawing/2014/main" id="{221D069E-A482-8404-E070-8047123FEBF2}"/>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Vapaamuotoinen: Muoto 29">
            <a:extLst>
              <a:ext uri="{FF2B5EF4-FFF2-40B4-BE49-F238E27FC236}">
                <a16:creationId xmlns:a16="http://schemas.microsoft.com/office/drawing/2014/main" id="{7C3237A5-E37F-116D-F7D5-2A80D27DD058}"/>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31" name="Tekstiruutu 30">
            <a:extLst>
              <a:ext uri="{FF2B5EF4-FFF2-40B4-BE49-F238E27FC236}">
                <a16:creationId xmlns:a16="http://schemas.microsoft.com/office/drawing/2014/main" id="{D74C6E26-69DD-5341-CBD3-C126EBD240EA}"/>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20" name="Kuva 19" descr="Kuva, joka sisältää kohteen teksti, sisä-&#10;&#10;Kuvaus luotu automaattisesti">
            <a:extLst>
              <a:ext uri="{FF2B5EF4-FFF2-40B4-BE49-F238E27FC236}">
                <a16:creationId xmlns:a16="http://schemas.microsoft.com/office/drawing/2014/main" id="{7B5C33BB-C6A9-41D4-F39C-EEA56EDC09A0}"/>
              </a:ext>
            </a:extLst>
          </p:cNvPr>
          <p:cNvPicPr>
            <a:picLocks noChangeAspect="1"/>
          </p:cNvPicPr>
          <p:nvPr/>
        </p:nvPicPr>
        <p:blipFill>
          <a:blip r:embed="rId4"/>
          <a:stretch>
            <a:fillRect/>
          </a:stretch>
        </p:blipFill>
        <p:spPr>
          <a:xfrm>
            <a:off x="762597" y="2566633"/>
            <a:ext cx="2223248" cy="1381090"/>
          </a:xfrm>
          <a:prstGeom prst="rect">
            <a:avLst/>
          </a:prstGeom>
        </p:spPr>
      </p:pic>
      <p:pic>
        <p:nvPicPr>
          <p:cNvPr id="2" name="Kuva 1">
            <a:extLst>
              <a:ext uri="{FF2B5EF4-FFF2-40B4-BE49-F238E27FC236}">
                <a16:creationId xmlns:a16="http://schemas.microsoft.com/office/drawing/2014/main" id="{B9F5458F-2627-F53F-7650-080E764789AD}"/>
              </a:ext>
            </a:extLst>
          </p:cNvPr>
          <p:cNvPicPr>
            <a:picLocks noChangeAspect="1"/>
          </p:cNvPicPr>
          <p:nvPr/>
        </p:nvPicPr>
        <p:blipFill>
          <a:blip r:embed="rId5"/>
          <a:stretch>
            <a:fillRect/>
          </a:stretch>
        </p:blipFill>
        <p:spPr>
          <a:xfrm>
            <a:off x="-1" y="2695"/>
            <a:ext cx="12192000" cy="6860684"/>
          </a:xfrm>
          <a:prstGeom prst="rect">
            <a:avLst/>
          </a:prstGeom>
        </p:spPr>
      </p:pic>
      <p:pic>
        <p:nvPicPr>
          <p:cNvPr id="22" name="Kuva 21" descr="Kuva, joka sisältää kohteen sisä-, kynsi, vekotin, käsi&#10;&#10;Kuvaus luotu automaattisesti">
            <a:extLst>
              <a:ext uri="{FF2B5EF4-FFF2-40B4-BE49-F238E27FC236}">
                <a16:creationId xmlns:a16="http://schemas.microsoft.com/office/drawing/2014/main" id="{2EBC922E-EE1B-2DF8-18C9-0ED50A87D644}"/>
              </a:ext>
            </a:extLst>
          </p:cNvPr>
          <p:cNvPicPr>
            <a:picLocks noChangeAspect="1"/>
          </p:cNvPicPr>
          <p:nvPr/>
        </p:nvPicPr>
        <p:blipFill>
          <a:blip r:embed="rId6"/>
          <a:stretch>
            <a:fillRect/>
          </a:stretch>
        </p:blipFill>
        <p:spPr>
          <a:xfrm>
            <a:off x="762597" y="4265757"/>
            <a:ext cx="2223247" cy="1595615"/>
          </a:xfrm>
          <a:prstGeom prst="rect">
            <a:avLst/>
          </a:prstGeom>
        </p:spPr>
      </p:pic>
      <p:sp>
        <p:nvSpPr>
          <p:cNvPr id="23" name="Tekstiruutu 22">
            <a:extLst>
              <a:ext uri="{FF2B5EF4-FFF2-40B4-BE49-F238E27FC236}">
                <a16:creationId xmlns:a16="http://schemas.microsoft.com/office/drawing/2014/main" id="{5F97DE28-9F29-9885-5344-CA0DAB6DB6B5}"/>
              </a:ext>
            </a:extLst>
          </p:cNvPr>
          <p:cNvSpPr txBox="1"/>
          <p:nvPr/>
        </p:nvSpPr>
        <p:spPr>
          <a:xfrm>
            <a:off x="9105270" y="1057836"/>
            <a:ext cx="2900620" cy="658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ea typeface="Roboto"/>
                <a:cs typeface="Roboto"/>
              </a:rPr>
              <a:t>Rikkoutumattoman painikelevyn palautus:</a:t>
            </a:r>
          </a:p>
        </p:txBody>
      </p:sp>
      <p:sp>
        <p:nvSpPr>
          <p:cNvPr id="32" name="Tekstiruutu 31">
            <a:extLst>
              <a:ext uri="{FF2B5EF4-FFF2-40B4-BE49-F238E27FC236}">
                <a16:creationId xmlns:a16="http://schemas.microsoft.com/office/drawing/2014/main" id="{C99445DD-859C-AF60-D4E6-686C9B10EA18}"/>
              </a:ext>
            </a:extLst>
          </p:cNvPr>
          <p:cNvSpPr txBox="1"/>
          <p:nvPr/>
        </p:nvSpPr>
        <p:spPr>
          <a:xfrm>
            <a:off x="9099175" y="2026023"/>
            <a:ext cx="35231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a:ea typeface="Roboto"/>
                <a:cs typeface="Roboto"/>
              </a:rPr>
              <a:t>1. </a:t>
            </a:r>
            <a:r>
              <a:rPr lang="fi-FI" sz="1600">
                <a:ea typeface="Roboto"/>
                <a:cs typeface="Roboto"/>
              </a:rPr>
              <a:t>Avataan etupaneeli.</a:t>
            </a:r>
            <a:endParaRPr lang="fi-FI">
              <a:ea typeface="Roboto"/>
              <a:cs typeface="Roboto"/>
            </a:endParaRPr>
          </a:p>
        </p:txBody>
      </p:sp>
      <p:pic>
        <p:nvPicPr>
          <p:cNvPr id="33" name="Kuva 32" descr="Kuva, joka sisältää kohteen teksti, punainen, sisä-, tunkki&#10;&#10;Kuvaus luotu automaattisesti">
            <a:extLst>
              <a:ext uri="{FF2B5EF4-FFF2-40B4-BE49-F238E27FC236}">
                <a16:creationId xmlns:a16="http://schemas.microsoft.com/office/drawing/2014/main" id="{C696650E-97E0-860E-56AD-F1D852314F84}"/>
              </a:ext>
            </a:extLst>
          </p:cNvPr>
          <p:cNvPicPr>
            <a:picLocks noChangeAspect="1"/>
          </p:cNvPicPr>
          <p:nvPr/>
        </p:nvPicPr>
        <p:blipFill>
          <a:blip r:embed="rId7"/>
          <a:stretch>
            <a:fillRect/>
          </a:stretch>
        </p:blipFill>
        <p:spPr>
          <a:xfrm>
            <a:off x="7699281" y="1205752"/>
            <a:ext cx="1293721" cy="1192308"/>
          </a:xfrm>
          <a:prstGeom prst="rect">
            <a:avLst/>
          </a:prstGeom>
        </p:spPr>
      </p:pic>
      <p:pic>
        <p:nvPicPr>
          <p:cNvPr id="34" name="Kuva 33">
            <a:extLst>
              <a:ext uri="{FF2B5EF4-FFF2-40B4-BE49-F238E27FC236}">
                <a16:creationId xmlns:a16="http://schemas.microsoft.com/office/drawing/2014/main" id="{572B6D7C-2712-C150-FC8C-E13178E4BB29}"/>
              </a:ext>
            </a:extLst>
          </p:cNvPr>
          <p:cNvPicPr>
            <a:picLocks noChangeAspect="1"/>
          </p:cNvPicPr>
          <p:nvPr/>
        </p:nvPicPr>
        <p:blipFill>
          <a:blip r:embed="rId8"/>
          <a:stretch>
            <a:fillRect/>
          </a:stretch>
        </p:blipFill>
        <p:spPr>
          <a:xfrm>
            <a:off x="6670152" y="2615172"/>
            <a:ext cx="1034766" cy="1199926"/>
          </a:xfrm>
          <a:prstGeom prst="rect">
            <a:avLst/>
          </a:prstGeom>
        </p:spPr>
      </p:pic>
      <p:pic>
        <p:nvPicPr>
          <p:cNvPr id="35" name="Kuva 34">
            <a:extLst>
              <a:ext uri="{FF2B5EF4-FFF2-40B4-BE49-F238E27FC236}">
                <a16:creationId xmlns:a16="http://schemas.microsoft.com/office/drawing/2014/main" id="{E5BCEF6E-A757-E8CE-5C7A-2D9C07CF867E}"/>
              </a:ext>
            </a:extLst>
          </p:cNvPr>
          <p:cNvPicPr>
            <a:picLocks noChangeAspect="1"/>
          </p:cNvPicPr>
          <p:nvPr/>
        </p:nvPicPr>
        <p:blipFill>
          <a:blip r:embed="rId9"/>
          <a:stretch>
            <a:fillRect/>
          </a:stretch>
        </p:blipFill>
        <p:spPr>
          <a:xfrm>
            <a:off x="7763207" y="2616328"/>
            <a:ext cx="1227741" cy="1207735"/>
          </a:xfrm>
          <a:prstGeom prst="rect">
            <a:avLst/>
          </a:prstGeom>
        </p:spPr>
      </p:pic>
      <p:sp>
        <p:nvSpPr>
          <p:cNvPr id="36" name="Nuoli: Oikea 35">
            <a:extLst>
              <a:ext uri="{FF2B5EF4-FFF2-40B4-BE49-F238E27FC236}">
                <a16:creationId xmlns:a16="http://schemas.microsoft.com/office/drawing/2014/main" id="{278F9F86-099C-5247-FC08-841E7F6E6296}"/>
              </a:ext>
            </a:extLst>
          </p:cNvPr>
          <p:cNvSpPr/>
          <p:nvPr/>
        </p:nvSpPr>
        <p:spPr>
          <a:xfrm rot="13560000">
            <a:off x="8304397" y="3419116"/>
            <a:ext cx="992426" cy="127076"/>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i-FI"/>
          </a:p>
        </p:txBody>
      </p:sp>
      <p:sp>
        <p:nvSpPr>
          <p:cNvPr id="37" name="Tekstiruutu 36">
            <a:extLst>
              <a:ext uri="{FF2B5EF4-FFF2-40B4-BE49-F238E27FC236}">
                <a16:creationId xmlns:a16="http://schemas.microsoft.com/office/drawing/2014/main" id="{F0A48FD1-B23B-AAAC-04A2-A6F3A7FB11DB}"/>
              </a:ext>
            </a:extLst>
          </p:cNvPr>
          <p:cNvSpPr txBox="1"/>
          <p:nvPr/>
        </p:nvSpPr>
        <p:spPr>
          <a:xfrm>
            <a:off x="9099176" y="2895598"/>
            <a:ext cx="35231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a:ea typeface="Roboto"/>
                <a:cs typeface="Roboto"/>
              </a:rPr>
              <a:t>2. </a:t>
            </a:r>
            <a:r>
              <a:rPr lang="fi-FI" sz="1600">
                <a:ea typeface="Roboto"/>
                <a:cs typeface="Roboto"/>
              </a:rPr>
              <a:t>Irrotetaan etupaneeli ja painikelevy.</a:t>
            </a:r>
          </a:p>
        </p:txBody>
      </p:sp>
      <p:sp>
        <p:nvSpPr>
          <p:cNvPr id="38" name="Tekstiruutu 37">
            <a:extLst>
              <a:ext uri="{FF2B5EF4-FFF2-40B4-BE49-F238E27FC236}">
                <a16:creationId xmlns:a16="http://schemas.microsoft.com/office/drawing/2014/main" id="{7B62E73E-A645-F4E1-6234-09292767714C}"/>
              </a:ext>
            </a:extLst>
          </p:cNvPr>
          <p:cNvSpPr txBox="1"/>
          <p:nvPr/>
        </p:nvSpPr>
        <p:spPr>
          <a:xfrm>
            <a:off x="9108139" y="3693457"/>
            <a:ext cx="204395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1100">
                <a:ea typeface="Roboto"/>
                <a:cs typeface="Roboto"/>
              </a:rPr>
              <a:t>Painikelevyn tunnistava kynsi</a:t>
            </a:r>
            <a:endParaRPr lang="fi-FI"/>
          </a:p>
        </p:txBody>
      </p:sp>
      <p:pic>
        <p:nvPicPr>
          <p:cNvPr id="39" name="Kuva 38">
            <a:extLst>
              <a:ext uri="{FF2B5EF4-FFF2-40B4-BE49-F238E27FC236}">
                <a16:creationId xmlns:a16="http://schemas.microsoft.com/office/drawing/2014/main" id="{A55DE936-6502-2F11-3205-7A1A591136E1}"/>
              </a:ext>
            </a:extLst>
          </p:cNvPr>
          <p:cNvPicPr>
            <a:picLocks noChangeAspect="1"/>
          </p:cNvPicPr>
          <p:nvPr/>
        </p:nvPicPr>
        <p:blipFill>
          <a:blip r:embed="rId10"/>
          <a:stretch>
            <a:fillRect/>
          </a:stretch>
        </p:blipFill>
        <p:spPr>
          <a:xfrm>
            <a:off x="7744276" y="4135115"/>
            <a:ext cx="1246871" cy="1316607"/>
          </a:xfrm>
          <a:prstGeom prst="rect">
            <a:avLst/>
          </a:prstGeom>
        </p:spPr>
      </p:pic>
      <p:sp>
        <p:nvSpPr>
          <p:cNvPr id="41" name="Ellipsi 40">
            <a:extLst>
              <a:ext uri="{FF2B5EF4-FFF2-40B4-BE49-F238E27FC236}">
                <a16:creationId xmlns:a16="http://schemas.microsoft.com/office/drawing/2014/main" id="{66FC02E8-C34C-0731-0966-98209F601B8F}"/>
              </a:ext>
            </a:extLst>
          </p:cNvPr>
          <p:cNvSpPr/>
          <p:nvPr/>
        </p:nvSpPr>
        <p:spPr>
          <a:xfrm>
            <a:off x="8596732" y="4308649"/>
            <a:ext cx="205078" cy="2032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i-FI"/>
          </a:p>
        </p:txBody>
      </p:sp>
      <p:sp>
        <p:nvSpPr>
          <p:cNvPr id="42" name="Nuoli: Oikea 41">
            <a:extLst>
              <a:ext uri="{FF2B5EF4-FFF2-40B4-BE49-F238E27FC236}">
                <a16:creationId xmlns:a16="http://schemas.microsoft.com/office/drawing/2014/main" id="{A2385143-D84D-C550-13F5-B14875A119A0}"/>
              </a:ext>
            </a:extLst>
          </p:cNvPr>
          <p:cNvSpPr/>
          <p:nvPr/>
        </p:nvSpPr>
        <p:spPr>
          <a:xfrm rot="18840000">
            <a:off x="7378490" y="5040374"/>
            <a:ext cx="1360579" cy="13604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i-FI"/>
          </a:p>
        </p:txBody>
      </p:sp>
      <p:sp>
        <p:nvSpPr>
          <p:cNvPr id="43" name="Nuoli: Oikea 42">
            <a:extLst>
              <a:ext uri="{FF2B5EF4-FFF2-40B4-BE49-F238E27FC236}">
                <a16:creationId xmlns:a16="http://schemas.microsoft.com/office/drawing/2014/main" id="{AF8958AB-7115-E008-96C6-3761BF01D793}"/>
              </a:ext>
            </a:extLst>
          </p:cNvPr>
          <p:cNvSpPr/>
          <p:nvPr/>
        </p:nvSpPr>
        <p:spPr>
          <a:xfrm rot="-3780000">
            <a:off x="7305274" y="5068789"/>
            <a:ext cx="1043980" cy="127077"/>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i-FI"/>
          </a:p>
        </p:txBody>
      </p:sp>
      <p:sp>
        <p:nvSpPr>
          <p:cNvPr id="44" name="Tekstiruutu 43">
            <a:extLst>
              <a:ext uri="{FF2B5EF4-FFF2-40B4-BE49-F238E27FC236}">
                <a16:creationId xmlns:a16="http://schemas.microsoft.com/office/drawing/2014/main" id="{B99FEBAF-F4FF-0833-ED3D-C7AE0F516CC7}"/>
              </a:ext>
            </a:extLst>
          </p:cNvPr>
          <p:cNvSpPr txBox="1"/>
          <p:nvPr/>
        </p:nvSpPr>
        <p:spPr>
          <a:xfrm>
            <a:off x="9099176" y="4231341"/>
            <a:ext cx="306593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a:latin typeface="Roboto"/>
                <a:ea typeface="Roboto"/>
                <a:cs typeface="Roboto"/>
              </a:rPr>
              <a:t>3.</a:t>
            </a:r>
            <a:r>
              <a:rPr lang="fi-FI" sz="1600">
                <a:latin typeface="Roboto"/>
                <a:ea typeface="Roboto"/>
                <a:cs typeface="Roboto"/>
              </a:rPr>
              <a:t> Nostetaan levy normaalille paikalleen ja työnnetään </a:t>
            </a:r>
            <a:br>
              <a:rPr lang="fi-FI" sz="1600">
                <a:latin typeface="Roboto"/>
                <a:ea typeface="Roboto"/>
                <a:cs typeface="Roboto"/>
              </a:rPr>
            </a:br>
            <a:r>
              <a:rPr lang="fi-FI" sz="1600">
                <a:latin typeface="Roboto"/>
                <a:ea typeface="Roboto"/>
                <a:cs typeface="Roboto"/>
              </a:rPr>
              <a:t>etupaneeli kiinni </a:t>
            </a:r>
            <a:r>
              <a:rPr lang="fi-FI" sz="1400">
                <a:latin typeface="Roboto"/>
                <a:ea typeface="Roboto"/>
                <a:cs typeface="Roboto"/>
              </a:rPr>
              <a:t>(missään kohta ei tarvitse käyttää korostetusti voimaa)</a:t>
            </a:r>
            <a:r>
              <a:rPr lang="fi-FI" sz="1400">
                <a:latin typeface="Roboto"/>
                <a:ea typeface="Roboto"/>
                <a:cs typeface="Calibri"/>
              </a:rPr>
              <a:t>​.</a:t>
            </a:r>
            <a:endParaRPr lang="fi-FI" sz="1400">
              <a:latin typeface="Roboto"/>
              <a:ea typeface="Roboto"/>
              <a:cs typeface="Roboto"/>
            </a:endParaRPr>
          </a:p>
        </p:txBody>
      </p:sp>
      <p:sp>
        <p:nvSpPr>
          <p:cNvPr id="48" name="Tekstiruutu 47">
            <a:extLst>
              <a:ext uri="{FF2B5EF4-FFF2-40B4-BE49-F238E27FC236}">
                <a16:creationId xmlns:a16="http://schemas.microsoft.com/office/drawing/2014/main" id="{D80E9A14-3482-248E-4373-B962ADD7011F}"/>
              </a:ext>
            </a:extLst>
          </p:cNvPr>
          <p:cNvSpPr txBox="1"/>
          <p:nvPr/>
        </p:nvSpPr>
        <p:spPr>
          <a:xfrm>
            <a:off x="6589059" y="5585012"/>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Roboto"/>
                <a:ea typeface="Roboto"/>
                <a:cs typeface="Roboto"/>
              </a:rPr>
              <a:t>Normaalitilassa merkkivalo ei ole jatkuvasti päällä  ja toimintatilan ilmaisevaa keltaista huomioaluetta ei ole näkyvissä (palauttaminen voi olla tarpeellista tehdä keskukselta).</a:t>
            </a:r>
          </a:p>
        </p:txBody>
      </p:sp>
      <p:sp>
        <p:nvSpPr>
          <p:cNvPr id="3" name="Tekstiruutu 2">
            <a:extLst>
              <a:ext uri="{FF2B5EF4-FFF2-40B4-BE49-F238E27FC236}">
                <a16:creationId xmlns:a16="http://schemas.microsoft.com/office/drawing/2014/main" id="{9E7EBFAE-9192-05A0-1CF7-B0BD855786E0}"/>
              </a:ext>
            </a:extLst>
          </p:cNvPr>
          <p:cNvSpPr txBox="1"/>
          <p:nvPr/>
        </p:nvSpPr>
        <p:spPr>
          <a:xfrm>
            <a:off x="3169920" y="25420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t>Rikkoutuva painikelasi:</a:t>
            </a:r>
          </a:p>
        </p:txBody>
      </p:sp>
    </p:spTree>
    <p:custDataLst>
      <p:tags r:id="rId1"/>
    </p:custDataLst>
    <p:extLst>
      <p:ext uri="{BB962C8B-B14F-4D97-AF65-F5344CB8AC3E}">
        <p14:creationId xmlns:p14="http://schemas.microsoft.com/office/powerpoint/2010/main" val="40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3" grpId="0"/>
      <p:bldP spid="32" grpId="0"/>
      <p:bldP spid="36" grpId="0" animBg="1"/>
      <p:bldP spid="37" grpId="0"/>
      <p:bldP spid="38" grpId="0"/>
      <p:bldP spid="41" grpId="0" animBg="1"/>
      <p:bldP spid="42" grpId="0" animBg="1"/>
      <p:bldP spid="43" grpId="0" animBg="1"/>
      <p:bldP spid="44"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Ryhmä 69">
            <a:extLst>
              <a:ext uri="{FF2B5EF4-FFF2-40B4-BE49-F238E27FC236}">
                <a16:creationId xmlns:a16="http://schemas.microsoft.com/office/drawing/2014/main" id="{8B440157-AAF2-66C2-E238-6073DB25E968}"/>
              </a:ext>
            </a:extLst>
          </p:cNvPr>
          <p:cNvGrpSpPr/>
          <p:nvPr/>
        </p:nvGrpSpPr>
        <p:grpSpPr>
          <a:xfrm>
            <a:off x="440212" y="1720463"/>
            <a:ext cx="5084609" cy="2108100"/>
            <a:chOff x="440212" y="1720463"/>
            <a:chExt cx="5084609" cy="2108100"/>
          </a:xfrm>
        </p:grpSpPr>
        <p:sp>
          <p:nvSpPr>
            <p:cNvPr id="50" name="Vapaamuotoinen: Muoto 49">
              <a:extLst>
                <a:ext uri="{FF2B5EF4-FFF2-40B4-BE49-F238E27FC236}">
                  <a16:creationId xmlns:a16="http://schemas.microsoft.com/office/drawing/2014/main" id="{32372339-5736-AE9C-7EA2-9A245A73A9D1}"/>
                </a:ext>
              </a:extLst>
            </p:cNvPr>
            <p:cNvSpPr/>
            <p:nvPr/>
          </p:nvSpPr>
          <p:spPr>
            <a:xfrm rot="5400000">
              <a:off x="322503" y="1838172"/>
              <a:ext cx="2108100" cy="1872681"/>
            </a:xfrm>
            <a:custGeom>
              <a:avLst/>
              <a:gdLst>
                <a:gd name="connsiteX0" fmla="*/ 0 w 1704823"/>
                <a:gd name="connsiteY0" fmla="*/ 2586797 h 2586797"/>
                <a:gd name="connsiteX1" fmla="*/ 0 w 1704823"/>
                <a:gd name="connsiteY1" fmla="*/ 462194 h 2586797"/>
                <a:gd name="connsiteX2" fmla="*/ 4706 w 1704823"/>
                <a:gd name="connsiteY2" fmla="*/ 462194 h 2586797"/>
                <a:gd name="connsiteX3" fmla="*/ 852413 w 1704823"/>
                <a:gd name="connsiteY3" fmla="*/ 0 h 2586797"/>
                <a:gd name="connsiteX4" fmla="*/ 1700120 w 1704823"/>
                <a:gd name="connsiteY4" fmla="*/ 462194 h 2586797"/>
                <a:gd name="connsiteX5" fmla="*/ 1704819 w 1704823"/>
                <a:gd name="connsiteY5" fmla="*/ 462194 h 2586797"/>
                <a:gd name="connsiteX6" fmla="*/ 1704819 w 1704823"/>
                <a:gd name="connsiteY6" fmla="*/ 464756 h 2586797"/>
                <a:gd name="connsiteX7" fmla="*/ 1704823 w 1704823"/>
                <a:gd name="connsiteY7" fmla="*/ 464758 h 2586797"/>
                <a:gd name="connsiteX8" fmla="*/ 1704819 w 1704823"/>
                <a:gd name="connsiteY8" fmla="*/ 464758 h 2586797"/>
                <a:gd name="connsiteX9" fmla="*/ 1704819 w 1704823"/>
                <a:gd name="connsiteY9" fmla="*/ 2586797 h 25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823" h="2586797">
                  <a:moveTo>
                    <a:pt x="0" y="2586797"/>
                  </a:moveTo>
                  <a:lnTo>
                    <a:pt x="0" y="462194"/>
                  </a:lnTo>
                  <a:lnTo>
                    <a:pt x="4706" y="462194"/>
                  </a:lnTo>
                  <a:lnTo>
                    <a:pt x="852413" y="0"/>
                  </a:lnTo>
                  <a:lnTo>
                    <a:pt x="1700120" y="462194"/>
                  </a:lnTo>
                  <a:lnTo>
                    <a:pt x="1704819" y="462194"/>
                  </a:lnTo>
                  <a:lnTo>
                    <a:pt x="1704819" y="464756"/>
                  </a:lnTo>
                  <a:lnTo>
                    <a:pt x="1704823" y="464758"/>
                  </a:lnTo>
                  <a:lnTo>
                    <a:pt x="1704819" y="464758"/>
                  </a:lnTo>
                  <a:lnTo>
                    <a:pt x="1704819" y="2586797"/>
                  </a:lnTo>
                  <a:close/>
                </a:path>
              </a:pathLst>
            </a:custGeom>
            <a:solidFill>
              <a:schemeClr val="accent6">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64" name="Vapaamuotoinen: Muoto 63">
              <a:extLst>
                <a:ext uri="{FF2B5EF4-FFF2-40B4-BE49-F238E27FC236}">
                  <a16:creationId xmlns:a16="http://schemas.microsoft.com/office/drawing/2014/main" id="{29748523-99B7-640F-198E-DC98D6E9B8F6}"/>
                </a:ext>
              </a:extLst>
            </p:cNvPr>
            <p:cNvSpPr/>
            <p:nvPr/>
          </p:nvSpPr>
          <p:spPr>
            <a:xfrm>
              <a:off x="1976573" y="1722858"/>
              <a:ext cx="3548248" cy="2103789"/>
            </a:xfrm>
            <a:custGeom>
              <a:avLst/>
              <a:gdLst>
                <a:gd name="connsiteX0" fmla="*/ 1720 w 3548248"/>
                <a:gd name="connsiteY0" fmla="*/ 0 h 2103789"/>
                <a:gd name="connsiteX1" fmla="*/ 3548248 w 3548248"/>
                <a:gd name="connsiteY1" fmla="*/ 0 h 2103789"/>
                <a:gd name="connsiteX2" fmla="*/ 3548248 w 3548248"/>
                <a:gd name="connsiteY2" fmla="*/ 2103789 h 2103789"/>
                <a:gd name="connsiteX3" fmla="*/ 0 w 3548248"/>
                <a:gd name="connsiteY3" fmla="*/ 2103789 h 2103789"/>
                <a:gd name="connsiteX4" fmla="*/ 0 w 3548248"/>
                <a:gd name="connsiteY4" fmla="*/ 2103784 h 2103789"/>
                <a:gd name="connsiteX5" fmla="*/ 1720 w 3548248"/>
                <a:gd name="connsiteY5" fmla="*/ 2103784 h 2103789"/>
                <a:gd name="connsiteX6" fmla="*/ 1720 w 3548248"/>
                <a:gd name="connsiteY6" fmla="*/ 2097973 h 2103789"/>
                <a:gd name="connsiteX7" fmla="*/ 336320 w 3548248"/>
                <a:gd name="connsiteY7" fmla="*/ 1049741 h 2103789"/>
                <a:gd name="connsiteX8" fmla="*/ 1720 w 3548248"/>
                <a:gd name="connsiteY8" fmla="*/ 1508 h 210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8248" h="2103789">
                  <a:moveTo>
                    <a:pt x="1720" y="0"/>
                  </a:moveTo>
                  <a:lnTo>
                    <a:pt x="3548248" y="0"/>
                  </a:lnTo>
                  <a:lnTo>
                    <a:pt x="3548248" y="2103789"/>
                  </a:lnTo>
                  <a:lnTo>
                    <a:pt x="0" y="2103789"/>
                  </a:lnTo>
                  <a:lnTo>
                    <a:pt x="0" y="2103784"/>
                  </a:lnTo>
                  <a:lnTo>
                    <a:pt x="1720" y="2103784"/>
                  </a:lnTo>
                  <a:lnTo>
                    <a:pt x="1720" y="2097973"/>
                  </a:lnTo>
                  <a:lnTo>
                    <a:pt x="336320" y="1049741"/>
                  </a:lnTo>
                  <a:lnTo>
                    <a:pt x="1720" y="1508"/>
                  </a:lnTo>
                  <a:close/>
                </a:path>
              </a:pathLst>
            </a:custGeom>
            <a:solidFill>
              <a:srgbClr val="E7EDE8"/>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grpSp>
      <p:sp>
        <p:nvSpPr>
          <p:cNvPr id="49" name="Suorakulmio 48">
            <a:extLst>
              <a:ext uri="{FF2B5EF4-FFF2-40B4-BE49-F238E27FC236}">
                <a16:creationId xmlns:a16="http://schemas.microsoft.com/office/drawing/2014/main" id="{3349F238-6BFC-B26B-8A53-8D56E59E616B}"/>
              </a:ext>
            </a:extLst>
          </p:cNvPr>
          <p:cNvSpPr/>
          <p:nvPr/>
        </p:nvSpPr>
        <p:spPr>
          <a:xfrm>
            <a:off x="9597358" y="5699786"/>
            <a:ext cx="2466575" cy="107112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72" name="Ryhmä 71">
            <a:extLst>
              <a:ext uri="{FF2B5EF4-FFF2-40B4-BE49-F238E27FC236}">
                <a16:creationId xmlns:a16="http://schemas.microsoft.com/office/drawing/2014/main" id="{6038E40E-72A6-3D0B-6C03-C8C9F3D9F73B}"/>
              </a:ext>
            </a:extLst>
          </p:cNvPr>
          <p:cNvGrpSpPr/>
          <p:nvPr/>
        </p:nvGrpSpPr>
        <p:grpSpPr>
          <a:xfrm>
            <a:off x="6553948" y="1720462"/>
            <a:ext cx="5310689" cy="2108100"/>
            <a:chOff x="6553948" y="1720462"/>
            <a:chExt cx="5310689" cy="2108100"/>
          </a:xfrm>
        </p:grpSpPr>
        <p:sp>
          <p:nvSpPr>
            <p:cNvPr id="69" name="Vapaamuotoinen: Muoto 68">
              <a:extLst>
                <a:ext uri="{FF2B5EF4-FFF2-40B4-BE49-F238E27FC236}">
                  <a16:creationId xmlns:a16="http://schemas.microsoft.com/office/drawing/2014/main" id="{C8389890-BF28-BB18-1A77-C16E981FD36A}"/>
                </a:ext>
              </a:extLst>
            </p:cNvPr>
            <p:cNvSpPr/>
            <p:nvPr/>
          </p:nvSpPr>
          <p:spPr>
            <a:xfrm>
              <a:off x="7893342" y="1722857"/>
              <a:ext cx="3971295" cy="2103789"/>
            </a:xfrm>
            <a:custGeom>
              <a:avLst/>
              <a:gdLst>
                <a:gd name="connsiteX0" fmla="*/ 0 w 3971295"/>
                <a:gd name="connsiteY0" fmla="*/ 0 h 2103789"/>
                <a:gd name="connsiteX1" fmla="*/ 3971295 w 3971295"/>
                <a:gd name="connsiteY1" fmla="*/ 0 h 2103789"/>
                <a:gd name="connsiteX2" fmla="*/ 3971295 w 3971295"/>
                <a:gd name="connsiteY2" fmla="*/ 2103789 h 2103789"/>
                <a:gd name="connsiteX3" fmla="*/ 290388 w 3971295"/>
                <a:gd name="connsiteY3" fmla="*/ 2103789 h 2103789"/>
                <a:gd name="connsiteX4" fmla="*/ 642701 w 3971295"/>
                <a:gd name="connsiteY4" fmla="*/ 1060506 h 2103789"/>
                <a:gd name="connsiteX5" fmla="*/ 288716 w 3971295"/>
                <a:gd name="connsiteY5" fmla="*/ 12273 h 2103789"/>
                <a:gd name="connsiteX6" fmla="*/ 288716 w 3971295"/>
                <a:gd name="connsiteY6" fmla="*/ 6454 h 2103789"/>
                <a:gd name="connsiteX7" fmla="*/ 0 w 3971295"/>
                <a:gd name="connsiteY7" fmla="*/ 6454 h 210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1295" h="2103789">
                  <a:moveTo>
                    <a:pt x="0" y="0"/>
                  </a:moveTo>
                  <a:lnTo>
                    <a:pt x="3971295" y="0"/>
                  </a:lnTo>
                  <a:lnTo>
                    <a:pt x="3971295" y="2103789"/>
                  </a:lnTo>
                  <a:lnTo>
                    <a:pt x="290388" y="2103789"/>
                  </a:lnTo>
                  <a:lnTo>
                    <a:pt x="642701" y="1060506"/>
                  </a:lnTo>
                  <a:lnTo>
                    <a:pt x="288716" y="12273"/>
                  </a:lnTo>
                  <a:lnTo>
                    <a:pt x="288716" y="6454"/>
                  </a:lnTo>
                  <a:lnTo>
                    <a:pt x="0" y="6454"/>
                  </a:lnTo>
                  <a:close/>
                </a:path>
              </a:pathLst>
            </a:cu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44" name="Vapaamuotoinen: Muoto 43">
              <a:extLst>
                <a:ext uri="{FF2B5EF4-FFF2-40B4-BE49-F238E27FC236}">
                  <a16:creationId xmlns:a16="http://schemas.microsoft.com/office/drawing/2014/main" id="{31352F19-4DBA-EC43-A42A-4C61B939E0C1}"/>
                </a:ext>
              </a:extLst>
            </p:cNvPr>
            <p:cNvSpPr/>
            <p:nvPr/>
          </p:nvSpPr>
          <p:spPr>
            <a:xfrm rot="5400000">
              <a:off x="6490486" y="1783924"/>
              <a:ext cx="2108100" cy="1981175"/>
            </a:xfrm>
            <a:custGeom>
              <a:avLst/>
              <a:gdLst>
                <a:gd name="connsiteX0" fmla="*/ 0 w 1704823"/>
                <a:gd name="connsiteY0" fmla="*/ 2586797 h 2586797"/>
                <a:gd name="connsiteX1" fmla="*/ 0 w 1704823"/>
                <a:gd name="connsiteY1" fmla="*/ 462194 h 2586797"/>
                <a:gd name="connsiteX2" fmla="*/ 4706 w 1704823"/>
                <a:gd name="connsiteY2" fmla="*/ 462194 h 2586797"/>
                <a:gd name="connsiteX3" fmla="*/ 852413 w 1704823"/>
                <a:gd name="connsiteY3" fmla="*/ 0 h 2586797"/>
                <a:gd name="connsiteX4" fmla="*/ 1700120 w 1704823"/>
                <a:gd name="connsiteY4" fmla="*/ 462194 h 2586797"/>
                <a:gd name="connsiteX5" fmla="*/ 1704819 w 1704823"/>
                <a:gd name="connsiteY5" fmla="*/ 462194 h 2586797"/>
                <a:gd name="connsiteX6" fmla="*/ 1704819 w 1704823"/>
                <a:gd name="connsiteY6" fmla="*/ 464756 h 2586797"/>
                <a:gd name="connsiteX7" fmla="*/ 1704823 w 1704823"/>
                <a:gd name="connsiteY7" fmla="*/ 464758 h 2586797"/>
                <a:gd name="connsiteX8" fmla="*/ 1704819 w 1704823"/>
                <a:gd name="connsiteY8" fmla="*/ 464758 h 2586797"/>
                <a:gd name="connsiteX9" fmla="*/ 1704819 w 1704823"/>
                <a:gd name="connsiteY9" fmla="*/ 2586797 h 25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823" h="2586797">
                  <a:moveTo>
                    <a:pt x="0" y="2586797"/>
                  </a:moveTo>
                  <a:lnTo>
                    <a:pt x="0" y="462194"/>
                  </a:lnTo>
                  <a:lnTo>
                    <a:pt x="4706" y="462194"/>
                  </a:lnTo>
                  <a:lnTo>
                    <a:pt x="852413" y="0"/>
                  </a:lnTo>
                  <a:lnTo>
                    <a:pt x="1700120" y="462194"/>
                  </a:lnTo>
                  <a:lnTo>
                    <a:pt x="1704819" y="462194"/>
                  </a:lnTo>
                  <a:lnTo>
                    <a:pt x="1704819" y="464756"/>
                  </a:lnTo>
                  <a:lnTo>
                    <a:pt x="1704823" y="464758"/>
                  </a:lnTo>
                  <a:lnTo>
                    <a:pt x="1704819" y="464758"/>
                  </a:lnTo>
                  <a:lnTo>
                    <a:pt x="1704819" y="2586797"/>
                  </a:lnTo>
                  <a:close/>
                </a:path>
              </a:pathLst>
            </a:custGeom>
            <a:solidFill>
              <a:schemeClr val="tx2">
                <a:lumMod val="40000"/>
                <a:lumOff val="6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grpSp>
      <p:grpSp>
        <p:nvGrpSpPr>
          <p:cNvPr id="71" name="Ryhmä 70">
            <a:extLst>
              <a:ext uri="{FF2B5EF4-FFF2-40B4-BE49-F238E27FC236}">
                <a16:creationId xmlns:a16="http://schemas.microsoft.com/office/drawing/2014/main" id="{570B3C4C-28BF-E7C7-F187-97D4C31CB00B}"/>
              </a:ext>
            </a:extLst>
          </p:cNvPr>
          <p:cNvGrpSpPr/>
          <p:nvPr/>
        </p:nvGrpSpPr>
        <p:grpSpPr>
          <a:xfrm>
            <a:off x="440212" y="3999720"/>
            <a:ext cx="5084609" cy="2113389"/>
            <a:chOff x="440212" y="3999720"/>
            <a:chExt cx="5084609" cy="2113389"/>
          </a:xfrm>
        </p:grpSpPr>
        <p:sp>
          <p:nvSpPr>
            <p:cNvPr id="67" name="Vapaamuotoinen: Muoto 66">
              <a:extLst>
                <a:ext uri="{FF2B5EF4-FFF2-40B4-BE49-F238E27FC236}">
                  <a16:creationId xmlns:a16="http://schemas.microsoft.com/office/drawing/2014/main" id="{7E0F878C-1F46-2D83-F568-49CB48F28DB2}"/>
                </a:ext>
              </a:extLst>
            </p:cNvPr>
            <p:cNvSpPr/>
            <p:nvPr/>
          </p:nvSpPr>
          <p:spPr>
            <a:xfrm>
              <a:off x="1976573" y="3999720"/>
              <a:ext cx="3548248" cy="2113389"/>
            </a:xfrm>
            <a:custGeom>
              <a:avLst/>
              <a:gdLst>
                <a:gd name="connsiteX0" fmla="*/ 1721 w 3548248"/>
                <a:gd name="connsiteY0" fmla="*/ 0 h 2113389"/>
                <a:gd name="connsiteX1" fmla="*/ 3548248 w 3548248"/>
                <a:gd name="connsiteY1" fmla="*/ 0 h 2113389"/>
                <a:gd name="connsiteX2" fmla="*/ 3548248 w 3548248"/>
                <a:gd name="connsiteY2" fmla="*/ 2113389 h 2113389"/>
                <a:gd name="connsiteX3" fmla="*/ 0 w 3548248"/>
                <a:gd name="connsiteY3" fmla="*/ 2113389 h 2113389"/>
                <a:gd name="connsiteX4" fmla="*/ 0 w 3548248"/>
                <a:gd name="connsiteY4" fmla="*/ 2106179 h 2113389"/>
                <a:gd name="connsiteX5" fmla="*/ 1721 w 3548248"/>
                <a:gd name="connsiteY5" fmla="*/ 2106179 h 2113389"/>
                <a:gd name="connsiteX6" fmla="*/ 1721 w 3548248"/>
                <a:gd name="connsiteY6" fmla="*/ 2100368 h 2113389"/>
                <a:gd name="connsiteX7" fmla="*/ 336321 w 3548248"/>
                <a:gd name="connsiteY7" fmla="*/ 1052136 h 2113389"/>
                <a:gd name="connsiteX8" fmla="*/ 1721 w 3548248"/>
                <a:gd name="connsiteY8" fmla="*/ 3903 h 211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8248" h="2113389">
                  <a:moveTo>
                    <a:pt x="1721" y="0"/>
                  </a:moveTo>
                  <a:lnTo>
                    <a:pt x="3548248" y="0"/>
                  </a:lnTo>
                  <a:lnTo>
                    <a:pt x="3548248" y="2113389"/>
                  </a:lnTo>
                  <a:lnTo>
                    <a:pt x="0" y="2113389"/>
                  </a:lnTo>
                  <a:lnTo>
                    <a:pt x="0" y="2106179"/>
                  </a:lnTo>
                  <a:lnTo>
                    <a:pt x="1721" y="2106179"/>
                  </a:lnTo>
                  <a:lnTo>
                    <a:pt x="1721" y="2100368"/>
                  </a:lnTo>
                  <a:lnTo>
                    <a:pt x="336321" y="1052136"/>
                  </a:lnTo>
                  <a:lnTo>
                    <a:pt x="1721" y="3903"/>
                  </a:lnTo>
                  <a:close/>
                </a:path>
              </a:pathLst>
            </a:custGeom>
            <a:solidFill>
              <a:srgbClr val="E7EDE8"/>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8" name="Vapaamuotoinen: Muoto 37">
              <a:extLst>
                <a:ext uri="{FF2B5EF4-FFF2-40B4-BE49-F238E27FC236}">
                  <a16:creationId xmlns:a16="http://schemas.microsoft.com/office/drawing/2014/main" id="{CAB2ADAD-322C-ECD0-2A02-BAD6A3B24FC4}"/>
                </a:ext>
              </a:extLst>
            </p:cNvPr>
            <p:cNvSpPr/>
            <p:nvPr/>
          </p:nvSpPr>
          <p:spPr>
            <a:xfrm rot="5400000">
              <a:off x="322503" y="4122718"/>
              <a:ext cx="2108100" cy="1872681"/>
            </a:xfrm>
            <a:custGeom>
              <a:avLst/>
              <a:gdLst>
                <a:gd name="connsiteX0" fmla="*/ 0 w 1704823"/>
                <a:gd name="connsiteY0" fmla="*/ 2586797 h 2586797"/>
                <a:gd name="connsiteX1" fmla="*/ 0 w 1704823"/>
                <a:gd name="connsiteY1" fmla="*/ 462194 h 2586797"/>
                <a:gd name="connsiteX2" fmla="*/ 4706 w 1704823"/>
                <a:gd name="connsiteY2" fmla="*/ 462194 h 2586797"/>
                <a:gd name="connsiteX3" fmla="*/ 852413 w 1704823"/>
                <a:gd name="connsiteY3" fmla="*/ 0 h 2586797"/>
                <a:gd name="connsiteX4" fmla="*/ 1700120 w 1704823"/>
                <a:gd name="connsiteY4" fmla="*/ 462194 h 2586797"/>
                <a:gd name="connsiteX5" fmla="*/ 1704819 w 1704823"/>
                <a:gd name="connsiteY5" fmla="*/ 462194 h 2586797"/>
                <a:gd name="connsiteX6" fmla="*/ 1704819 w 1704823"/>
                <a:gd name="connsiteY6" fmla="*/ 464756 h 2586797"/>
                <a:gd name="connsiteX7" fmla="*/ 1704823 w 1704823"/>
                <a:gd name="connsiteY7" fmla="*/ 464758 h 2586797"/>
                <a:gd name="connsiteX8" fmla="*/ 1704819 w 1704823"/>
                <a:gd name="connsiteY8" fmla="*/ 464758 h 2586797"/>
                <a:gd name="connsiteX9" fmla="*/ 1704819 w 1704823"/>
                <a:gd name="connsiteY9" fmla="*/ 2586797 h 25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823" h="2586797">
                  <a:moveTo>
                    <a:pt x="0" y="2586797"/>
                  </a:moveTo>
                  <a:lnTo>
                    <a:pt x="0" y="462194"/>
                  </a:lnTo>
                  <a:lnTo>
                    <a:pt x="4706" y="462194"/>
                  </a:lnTo>
                  <a:lnTo>
                    <a:pt x="852413" y="0"/>
                  </a:lnTo>
                  <a:lnTo>
                    <a:pt x="1700120" y="462194"/>
                  </a:lnTo>
                  <a:lnTo>
                    <a:pt x="1704819" y="462194"/>
                  </a:lnTo>
                  <a:lnTo>
                    <a:pt x="1704819" y="464756"/>
                  </a:lnTo>
                  <a:lnTo>
                    <a:pt x="1704823" y="464758"/>
                  </a:lnTo>
                  <a:lnTo>
                    <a:pt x="1704819" y="464758"/>
                  </a:lnTo>
                  <a:lnTo>
                    <a:pt x="1704819" y="2586797"/>
                  </a:lnTo>
                  <a:close/>
                </a:path>
              </a:pathLst>
            </a:custGeom>
            <a:solidFill>
              <a:schemeClr val="accent6">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grpSp>
      <p:pic>
        <p:nvPicPr>
          <p:cNvPr id="5" name="Kuva 4">
            <a:extLst>
              <a:ext uri="{FF2B5EF4-FFF2-40B4-BE49-F238E27FC236}">
                <a16:creationId xmlns:a16="http://schemas.microsoft.com/office/drawing/2014/main" id="{F3469530-9F83-2310-0743-279248DC29D8}"/>
              </a:ext>
            </a:extLst>
          </p:cNvPr>
          <p:cNvPicPr>
            <a:picLocks noChangeAspect="1"/>
          </p:cNvPicPr>
          <p:nvPr/>
        </p:nvPicPr>
        <p:blipFill>
          <a:blip r:embed="rId4"/>
          <a:stretch>
            <a:fillRect/>
          </a:stretch>
        </p:blipFill>
        <p:spPr>
          <a:xfrm>
            <a:off x="-4059" y="2357"/>
            <a:ext cx="12192000" cy="6857999"/>
          </a:xfrm>
          <a:prstGeom prst="rect">
            <a:avLst/>
          </a:prstGeom>
        </p:spPr>
      </p:pic>
      <p:sp>
        <p:nvSpPr>
          <p:cNvPr id="2" name="Otsikko 1"/>
          <p:cNvSpPr>
            <a:spLocks noGrp="1"/>
          </p:cNvSpPr>
          <p:nvPr>
            <p:ph type="title"/>
          </p:nvPr>
        </p:nvSpPr>
        <p:spPr>
          <a:xfrm>
            <a:off x="843662" y="622027"/>
            <a:ext cx="10515600" cy="796871"/>
          </a:xfrm>
        </p:spPr>
        <p:txBody>
          <a:bodyPr>
            <a:normAutofit/>
          </a:bodyPr>
          <a:lstStyle/>
          <a:p>
            <a:r>
              <a:rPr lang="fi-FI" sz="3600">
                <a:latin typeface="Roboto"/>
                <a:ea typeface="Roboto"/>
                <a:cs typeface="Roboto"/>
              </a:rPr>
              <a:t>Paloilmoittimien</a:t>
            </a:r>
            <a:r>
              <a:rPr lang="fi-FI" sz="3600" b="1">
                <a:latin typeface="Roboto"/>
                <a:ea typeface="Roboto"/>
                <a:cs typeface="Roboto"/>
              </a:rPr>
              <a:t> eroja</a:t>
            </a:r>
          </a:p>
        </p:txBody>
      </p:sp>
      <p:cxnSp>
        <p:nvCxnSpPr>
          <p:cNvPr id="18" name="Suora yhdysviiva 17">
            <a:extLst>
              <a:ext uri="{FF2B5EF4-FFF2-40B4-BE49-F238E27FC236}">
                <a16:creationId xmlns:a16="http://schemas.microsoft.com/office/drawing/2014/main" id="{735409AF-0C0E-12AB-BC43-53160851E357}"/>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B51D7CD5-7FB8-508D-18AA-972FD0D94009}"/>
              </a:ext>
            </a:extLst>
          </p:cNvPr>
          <p:cNvCxnSpPr>
            <a:cxnSpLocks/>
          </p:cNvCxnSpPr>
          <p:nvPr/>
        </p:nvCxnSpPr>
        <p:spPr>
          <a:xfrm>
            <a:off x="3041151" y="370681"/>
            <a:ext cx="8444171"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20" name="Vapaamuotoinen: Muoto 19">
            <a:extLst>
              <a:ext uri="{FF2B5EF4-FFF2-40B4-BE49-F238E27FC236}">
                <a16:creationId xmlns:a16="http://schemas.microsoft.com/office/drawing/2014/main" id="{86AF228D-C86E-2478-34BE-1D472B919CBD}"/>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1" name="Vapaamuotoinen: Muoto 20">
            <a:extLst>
              <a:ext uri="{FF2B5EF4-FFF2-40B4-BE49-F238E27FC236}">
                <a16:creationId xmlns:a16="http://schemas.microsoft.com/office/drawing/2014/main" id="{A62C8AD4-62AC-A5E7-03F8-8BF58629DBBE}"/>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2" name="Vapaamuotoinen: Muoto 21">
            <a:extLst>
              <a:ext uri="{FF2B5EF4-FFF2-40B4-BE49-F238E27FC236}">
                <a16:creationId xmlns:a16="http://schemas.microsoft.com/office/drawing/2014/main" id="{143D3107-D4A7-ED25-B967-058FDEA7DE42}"/>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3" name="Ellipsi 22">
            <a:extLst>
              <a:ext uri="{FF2B5EF4-FFF2-40B4-BE49-F238E27FC236}">
                <a16:creationId xmlns:a16="http://schemas.microsoft.com/office/drawing/2014/main" id="{4296F664-9400-A82A-CBE7-4F1C9D39C5AB}"/>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Vapaamuotoinen: Muoto 23">
            <a:extLst>
              <a:ext uri="{FF2B5EF4-FFF2-40B4-BE49-F238E27FC236}">
                <a16:creationId xmlns:a16="http://schemas.microsoft.com/office/drawing/2014/main" id="{4AC3643E-2F2E-DAEB-C422-A03A65E34F0A}"/>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5" name="Tekstiruutu 24">
            <a:extLst>
              <a:ext uri="{FF2B5EF4-FFF2-40B4-BE49-F238E27FC236}">
                <a16:creationId xmlns:a16="http://schemas.microsoft.com/office/drawing/2014/main" id="{8220FC80-04D8-9A6E-6A72-BDD1EA44BDA9}"/>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sp>
        <p:nvSpPr>
          <p:cNvPr id="15" name="Tekstiruutu 14">
            <a:extLst>
              <a:ext uri="{FF2B5EF4-FFF2-40B4-BE49-F238E27FC236}">
                <a16:creationId xmlns:a16="http://schemas.microsoft.com/office/drawing/2014/main" id="{F51CB723-EADB-EEAA-123F-88EAB54557C3}"/>
              </a:ext>
            </a:extLst>
          </p:cNvPr>
          <p:cNvSpPr txBox="1"/>
          <p:nvPr/>
        </p:nvSpPr>
        <p:spPr>
          <a:xfrm>
            <a:off x="309903" y="2183245"/>
            <a:ext cx="1974488" cy="1169551"/>
          </a:xfrm>
          <a:prstGeom prst="rect">
            <a:avLst/>
          </a:prstGeom>
          <a:noFill/>
        </p:spPr>
        <p:txBody>
          <a:bodyPr wrap="square" rtlCol="0">
            <a:spAutoFit/>
          </a:bodyPr>
          <a:lstStyle/>
          <a:p>
            <a:pPr algn="ctr"/>
            <a:r>
              <a:rPr lang="fi-FI" sz="1600" b="1"/>
              <a:t>Automaattinen paloilmoitin</a:t>
            </a:r>
          </a:p>
          <a:p>
            <a:pPr algn="ctr"/>
            <a:endParaRPr lang="fi-FI" sz="600" b="1"/>
          </a:p>
          <a:p>
            <a:pPr algn="ctr"/>
            <a:r>
              <a:rPr lang="fi-FI" b="1"/>
              <a:t> </a:t>
            </a:r>
            <a:r>
              <a:rPr lang="fi-FI" sz="1400"/>
              <a:t>(hätäkeskukseen liitetty)</a:t>
            </a:r>
            <a:endParaRPr lang="fi-FI"/>
          </a:p>
        </p:txBody>
      </p:sp>
      <p:sp>
        <p:nvSpPr>
          <p:cNvPr id="16" name="Tekstiruutu 15">
            <a:extLst>
              <a:ext uri="{FF2B5EF4-FFF2-40B4-BE49-F238E27FC236}">
                <a16:creationId xmlns:a16="http://schemas.microsoft.com/office/drawing/2014/main" id="{90F935C1-52A1-471C-F553-0740F5B460B6}"/>
              </a:ext>
            </a:extLst>
          </p:cNvPr>
          <p:cNvSpPr txBox="1"/>
          <p:nvPr/>
        </p:nvSpPr>
        <p:spPr>
          <a:xfrm>
            <a:off x="2377621" y="2082014"/>
            <a:ext cx="3147200" cy="1384995"/>
          </a:xfrm>
          <a:prstGeom prst="rect">
            <a:avLst/>
          </a:prstGeom>
          <a:noFill/>
        </p:spPr>
        <p:txBody>
          <a:bodyPr wrap="square" rtlCol="0">
            <a:spAutoFit/>
          </a:bodyPr>
          <a:lstStyle/>
          <a:p>
            <a:r>
              <a:rPr lang="fi-FI" sz="1400">
                <a:latin typeface="Roboto"/>
                <a:ea typeface="Roboto"/>
                <a:cs typeface="Calibri"/>
              </a:rPr>
              <a:t>= </a:t>
            </a:r>
            <a:r>
              <a:rPr lang="fi-FI" sz="1400" b="1">
                <a:latin typeface="Roboto"/>
                <a:ea typeface="Roboto"/>
                <a:cs typeface="Calibri"/>
              </a:rPr>
              <a:t>laitteisto</a:t>
            </a:r>
            <a:r>
              <a:rPr lang="fi-FI" sz="1400">
                <a:latin typeface="Roboto"/>
                <a:ea typeface="Roboto"/>
                <a:cs typeface="Calibri"/>
              </a:rPr>
              <a:t>, joka antaa automaattisesti ja välittömästi ilmoituksen alkavasta palosta ja laitteiston toimintavalmiutta vaarantavista vioista sekä paikallisesti että hätäkeskukseen.</a:t>
            </a:r>
            <a:endParaRPr lang="fi-FI" sz="1400">
              <a:latin typeface="Roboto"/>
              <a:ea typeface="Roboto"/>
              <a:cs typeface="Arial"/>
            </a:endParaRPr>
          </a:p>
        </p:txBody>
      </p:sp>
      <p:sp>
        <p:nvSpPr>
          <p:cNvPr id="34" name="Tekstiruutu 33">
            <a:extLst>
              <a:ext uri="{FF2B5EF4-FFF2-40B4-BE49-F238E27FC236}">
                <a16:creationId xmlns:a16="http://schemas.microsoft.com/office/drawing/2014/main" id="{A714B92B-2A29-3C2C-FC95-FCD1E1927EDF}"/>
              </a:ext>
            </a:extLst>
          </p:cNvPr>
          <p:cNvSpPr txBox="1"/>
          <p:nvPr/>
        </p:nvSpPr>
        <p:spPr>
          <a:xfrm>
            <a:off x="343261" y="4643559"/>
            <a:ext cx="1974488" cy="830997"/>
          </a:xfrm>
          <a:prstGeom prst="rect">
            <a:avLst/>
          </a:prstGeom>
          <a:noFill/>
        </p:spPr>
        <p:txBody>
          <a:bodyPr wrap="square" rtlCol="0">
            <a:spAutoFit/>
          </a:bodyPr>
          <a:lstStyle/>
          <a:p>
            <a:pPr algn="ctr"/>
            <a:r>
              <a:rPr lang="fi-FI" sz="1600" b="1"/>
              <a:t>Automaattinen ilmoituksensiirto- järjestelmä</a:t>
            </a:r>
          </a:p>
        </p:txBody>
      </p:sp>
      <p:sp>
        <p:nvSpPr>
          <p:cNvPr id="35" name="Tekstiruutu 34">
            <a:extLst>
              <a:ext uri="{FF2B5EF4-FFF2-40B4-BE49-F238E27FC236}">
                <a16:creationId xmlns:a16="http://schemas.microsoft.com/office/drawing/2014/main" id="{83F05486-56DD-B188-D676-539DFB1D126D}"/>
              </a:ext>
            </a:extLst>
          </p:cNvPr>
          <p:cNvSpPr txBox="1"/>
          <p:nvPr/>
        </p:nvSpPr>
        <p:spPr>
          <a:xfrm>
            <a:off x="2361737" y="4147837"/>
            <a:ext cx="3024772" cy="1815882"/>
          </a:xfrm>
          <a:prstGeom prst="rect">
            <a:avLst/>
          </a:prstGeom>
          <a:noFill/>
        </p:spPr>
        <p:txBody>
          <a:bodyPr wrap="square" rtlCol="0">
            <a:spAutoFit/>
          </a:bodyPr>
          <a:lstStyle/>
          <a:p>
            <a:r>
              <a:rPr lang="fi-FI" sz="1400">
                <a:latin typeface="Roboto"/>
                <a:ea typeface="Roboto"/>
                <a:cs typeface="Calibri"/>
              </a:rPr>
              <a:t>= </a:t>
            </a:r>
            <a:r>
              <a:rPr lang="fi-FI" sz="1400" b="1">
                <a:latin typeface="Roboto"/>
                <a:ea typeface="Roboto"/>
                <a:cs typeface="Calibri"/>
              </a:rPr>
              <a:t>järjestelmä</a:t>
            </a:r>
            <a:r>
              <a:rPr lang="fi-FI" sz="1400">
                <a:latin typeface="Roboto"/>
                <a:ea typeface="Roboto"/>
                <a:cs typeface="Calibri"/>
              </a:rPr>
              <a:t>, joka välittää paloilmoittimen palohälytystiedon sekä paloilmoittimen toimintaa vaarantavat vikailmoitukset hälytyskeskukseen (vain hälytystieto, ilman tila- tai laitekohtaista informaatioita).</a:t>
            </a:r>
          </a:p>
        </p:txBody>
      </p:sp>
      <p:sp>
        <p:nvSpPr>
          <p:cNvPr id="41" name="Tekstiruutu 40">
            <a:extLst>
              <a:ext uri="{FF2B5EF4-FFF2-40B4-BE49-F238E27FC236}">
                <a16:creationId xmlns:a16="http://schemas.microsoft.com/office/drawing/2014/main" id="{0ED8DB4F-3A22-6179-59F0-06FFE504823B}"/>
              </a:ext>
            </a:extLst>
          </p:cNvPr>
          <p:cNvSpPr txBox="1"/>
          <p:nvPr/>
        </p:nvSpPr>
        <p:spPr>
          <a:xfrm>
            <a:off x="6525445" y="2447536"/>
            <a:ext cx="1981176" cy="584775"/>
          </a:xfrm>
          <a:prstGeom prst="rect">
            <a:avLst/>
          </a:prstGeom>
          <a:noFill/>
        </p:spPr>
        <p:txBody>
          <a:bodyPr wrap="square" rtlCol="0">
            <a:spAutoFit/>
          </a:bodyPr>
          <a:lstStyle/>
          <a:p>
            <a:pPr algn="ctr"/>
            <a:r>
              <a:rPr lang="fi-FI" sz="1600" b="1"/>
              <a:t>Paloilmoitin </a:t>
            </a:r>
            <a:r>
              <a:rPr lang="fi-FI" sz="1600" b="1">
                <a:solidFill>
                  <a:srgbClr val="FF0000"/>
                </a:solidFill>
              </a:rPr>
              <a:t>ilman</a:t>
            </a:r>
            <a:r>
              <a:rPr lang="fi-FI" sz="1600" b="1"/>
              <a:t> hätäkeskusyhteyttä</a:t>
            </a:r>
          </a:p>
        </p:txBody>
      </p:sp>
      <p:sp>
        <p:nvSpPr>
          <p:cNvPr id="42" name="Tekstiruutu 41">
            <a:extLst>
              <a:ext uri="{FF2B5EF4-FFF2-40B4-BE49-F238E27FC236}">
                <a16:creationId xmlns:a16="http://schemas.microsoft.com/office/drawing/2014/main" id="{17CE83EE-528A-03E3-6DA3-9D22700A8BAE}"/>
              </a:ext>
            </a:extLst>
          </p:cNvPr>
          <p:cNvSpPr txBox="1"/>
          <p:nvPr/>
        </p:nvSpPr>
        <p:spPr>
          <a:xfrm>
            <a:off x="8616340" y="1989514"/>
            <a:ext cx="3009603" cy="1600438"/>
          </a:xfrm>
          <a:prstGeom prst="rect">
            <a:avLst/>
          </a:prstGeom>
          <a:noFill/>
        </p:spPr>
        <p:txBody>
          <a:bodyPr wrap="square" rtlCol="0">
            <a:spAutoFit/>
          </a:bodyPr>
          <a:lstStyle/>
          <a:p>
            <a:r>
              <a:rPr lang="fi-FI" sz="1400" b="1">
                <a:ea typeface="Roboto"/>
                <a:cs typeface="Roboto"/>
              </a:rPr>
              <a:t>= laitteisto,</a:t>
            </a:r>
            <a:r>
              <a:rPr lang="fi-FI" sz="1400">
                <a:ea typeface="Roboto"/>
                <a:cs typeface="Roboto"/>
              </a:rPr>
              <a:t> joka antaa automaattisesti ja välittömästi ilmoituksen alkavasta palosta ja laitteiston toimintavalmiutta vaarantavista vioista sekä paikallisesti että hälytyskeskukseen (palvelukeskukseen) tai valvomoon.</a:t>
            </a:r>
            <a:endParaRPr lang="fi-FI" sz="1400" b="1">
              <a:ea typeface="Roboto"/>
              <a:cs typeface="Roboto"/>
            </a:endParaRPr>
          </a:p>
        </p:txBody>
      </p:sp>
      <p:sp>
        <p:nvSpPr>
          <p:cNvPr id="46" name="Suorakulmio 45">
            <a:extLst>
              <a:ext uri="{FF2B5EF4-FFF2-40B4-BE49-F238E27FC236}">
                <a16:creationId xmlns:a16="http://schemas.microsoft.com/office/drawing/2014/main" id="{B513AE34-F951-9B31-090A-D3B99C330C66}"/>
              </a:ext>
            </a:extLst>
          </p:cNvPr>
          <p:cNvSpPr/>
          <p:nvPr/>
        </p:nvSpPr>
        <p:spPr>
          <a:xfrm>
            <a:off x="6553947" y="4003883"/>
            <a:ext cx="5193103" cy="2103789"/>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Tekstiruutu 47">
            <a:extLst>
              <a:ext uri="{FF2B5EF4-FFF2-40B4-BE49-F238E27FC236}">
                <a16:creationId xmlns:a16="http://schemas.microsoft.com/office/drawing/2014/main" id="{716DA28C-8341-92E5-0ABA-49145AA8FD09}"/>
              </a:ext>
            </a:extLst>
          </p:cNvPr>
          <p:cNvSpPr txBox="1"/>
          <p:nvPr/>
        </p:nvSpPr>
        <p:spPr>
          <a:xfrm>
            <a:off x="6582381" y="4130126"/>
            <a:ext cx="5164670" cy="1923604"/>
          </a:xfrm>
          <a:prstGeom prst="rect">
            <a:avLst/>
          </a:prstGeom>
          <a:noFill/>
        </p:spPr>
        <p:txBody>
          <a:bodyPr wrap="square">
            <a:spAutoFit/>
          </a:bodyPr>
          <a:lstStyle/>
          <a:p>
            <a:r>
              <a:rPr lang="fi-FI" sz="1700">
                <a:ea typeface="Roboto"/>
                <a:cs typeface="Roboto"/>
              </a:rPr>
              <a:t>Väärinkäsitysten välttämiseksi käyttäjille on kerrottava selkeästi, että </a:t>
            </a:r>
            <a:r>
              <a:rPr lang="fi-FI" sz="1700" b="1">
                <a:ln w="3175">
                  <a:noFill/>
                </a:ln>
                <a:solidFill>
                  <a:srgbClr val="FF0000"/>
                </a:solidFill>
                <a:ea typeface="Roboto"/>
                <a:cs typeface="Roboto"/>
              </a:rPr>
              <a:t>pelastuslaitoksen hälyttäminen on tehtävä erikseen soittamalla hälytyskeskukseen</a:t>
            </a:r>
            <a:r>
              <a:rPr lang="fi-FI" sz="1700">
                <a:ea typeface="Roboto"/>
                <a:cs typeface="Roboto"/>
              </a:rPr>
              <a:t>. </a:t>
            </a:r>
          </a:p>
          <a:p>
            <a:endParaRPr lang="fi-FI" sz="1700">
              <a:ea typeface="Roboto"/>
              <a:cs typeface="Roboto"/>
            </a:endParaRPr>
          </a:p>
          <a:p>
            <a:r>
              <a:rPr lang="fi-FI" sz="1700">
                <a:ea typeface="Roboto"/>
                <a:cs typeface="Roboto"/>
              </a:rPr>
              <a:t>Mahdolliset paloilmoituspainikkeet on varustettava selventävällä tekstillä tai kuvallisella opasteella.</a:t>
            </a:r>
          </a:p>
        </p:txBody>
      </p:sp>
      <p:sp>
        <p:nvSpPr>
          <p:cNvPr id="56" name="Vapaamuotoinen: Muoto 55">
            <a:extLst>
              <a:ext uri="{FF2B5EF4-FFF2-40B4-BE49-F238E27FC236}">
                <a16:creationId xmlns:a16="http://schemas.microsoft.com/office/drawing/2014/main" id="{3DCEA0D6-C1A6-9275-9F93-9CFD8A4B132E}"/>
              </a:ext>
            </a:extLst>
          </p:cNvPr>
          <p:cNvSpPr/>
          <p:nvPr/>
        </p:nvSpPr>
        <p:spPr>
          <a:xfrm rot="647386">
            <a:off x="11405717" y="3878411"/>
            <a:ext cx="448775" cy="1331680"/>
          </a:xfrm>
          <a:custGeom>
            <a:avLst/>
            <a:gdLst>
              <a:gd name="connsiteX0" fmla="*/ 118905 w 489055"/>
              <a:gd name="connsiteY0" fmla="*/ 0 h 1403521"/>
              <a:gd name="connsiteX1" fmla="*/ 373326 w 489055"/>
              <a:gd name="connsiteY1" fmla="*/ 0 h 1403521"/>
              <a:gd name="connsiteX2" fmla="*/ 485037 w 489055"/>
              <a:gd name="connsiteY2" fmla="*/ 74047 h 1403521"/>
              <a:gd name="connsiteX3" fmla="*/ 489055 w 489055"/>
              <a:gd name="connsiteY3" fmla="*/ 93952 h 1403521"/>
              <a:gd name="connsiteX4" fmla="*/ 291243 w 489055"/>
              <a:gd name="connsiteY4" fmla="*/ 1403521 h 1403521"/>
              <a:gd name="connsiteX5" fmla="*/ 195435 w 489055"/>
              <a:gd name="connsiteY5" fmla="*/ 1403521 h 1403521"/>
              <a:gd name="connsiteX6" fmla="*/ 0 w 489055"/>
              <a:gd name="connsiteY6" fmla="*/ 109685 h 1403521"/>
              <a:gd name="connsiteX7" fmla="*/ 7195 w 489055"/>
              <a:gd name="connsiteY7" fmla="*/ 74047 h 1403521"/>
              <a:gd name="connsiteX8" fmla="*/ 118905 w 489055"/>
              <a:gd name="connsiteY8" fmla="*/ 0 h 140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055" h="1403521">
                <a:moveTo>
                  <a:pt x="118905" y="0"/>
                </a:moveTo>
                <a:lnTo>
                  <a:pt x="373326" y="0"/>
                </a:lnTo>
                <a:cubicBezTo>
                  <a:pt x="423545" y="0"/>
                  <a:pt x="466632" y="30533"/>
                  <a:pt x="485037" y="74047"/>
                </a:cubicBezTo>
                <a:lnTo>
                  <a:pt x="489055" y="93952"/>
                </a:lnTo>
                <a:lnTo>
                  <a:pt x="291243" y="1403521"/>
                </a:lnTo>
                <a:lnTo>
                  <a:pt x="195435" y="1403521"/>
                </a:lnTo>
                <a:lnTo>
                  <a:pt x="0" y="109685"/>
                </a:lnTo>
                <a:lnTo>
                  <a:pt x="7195" y="74047"/>
                </a:lnTo>
                <a:cubicBezTo>
                  <a:pt x="25600" y="30533"/>
                  <a:pt x="68687" y="0"/>
                  <a:pt x="118905" y="0"/>
                </a:cubicBezTo>
                <a:close/>
              </a:path>
            </a:pathLst>
          </a:custGeom>
          <a:solidFill>
            <a:srgbClr val="EA8016"/>
          </a:solidFill>
          <a:ln w="222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59" name="Ellipsi 58">
            <a:extLst>
              <a:ext uri="{FF2B5EF4-FFF2-40B4-BE49-F238E27FC236}">
                <a16:creationId xmlns:a16="http://schemas.microsoft.com/office/drawing/2014/main" id="{8B19A82A-24E8-03C1-876A-34EC3B5D1099}"/>
              </a:ext>
            </a:extLst>
          </p:cNvPr>
          <p:cNvSpPr/>
          <p:nvPr/>
        </p:nvSpPr>
        <p:spPr>
          <a:xfrm rot="647386">
            <a:off x="11387853" y="5267481"/>
            <a:ext cx="182503" cy="158399"/>
          </a:xfrm>
          <a:prstGeom prst="ellipse">
            <a:avLst/>
          </a:prstGeom>
          <a:solidFill>
            <a:srgbClr val="EA8016"/>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326662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4" grpId="0"/>
      <p:bldP spid="35" grpId="0"/>
      <p:bldP spid="41" grpId="0"/>
      <p:bldP spid="42" grpId="0"/>
      <p:bldP spid="46" grpId="0" animBg="1"/>
      <p:bldP spid="48" grpId="0"/>
      <p:bldP spid="56"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orakulmio 21">
            <a:extLst>
              <a:ext uri="{FF2B5EF4-FFF2-40B4-BE49-F238E27FC236}">
                <a16:creationId xmlns:a16="http://schemas.microsoft.com/office/drawing/2014/main" id="{13DECCDC-5CFC-DAA8-1D1B-565A77C57159}"/>
              </a:ext>
            </a:extLst>
          </p:cNvPr>
          <p:cNvSpPr/>
          <p:nvPr/>
        </p:nvSpPr>
        <p:spPr>
          <a:xfrm>
            <a:off x="8360348" y="5360934"/>
            <a:ext cx="3831652" cy="1467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io 19">
            <a:extLst>
              <a:ext uri="{FF2B5EF4-FFF2-40B4-BE49-F238E27FC236}">
                <a16:creationId xmlns:a16="http://schemas.microsoft.com/office/drawing/2014/main" id="{07FFA878-2D2B-13B4-6D71-847E21D37243}"/>
              </a:ext>
            </a:extLst>
          </p:cNvPr>
          <p:cNvSpPr/>
          <p:nvPr/>
        </p:nvSpPr>
        <p:spPr>
          <a:xfrm>
            <a:off x="7654074" y="5314820"/>
            <a:ext cx="3831248" cy="1172500"/>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i-FI" sz="1800">
              <a:solidFill>
                <a:schemeClr val="tx1"/>
              </a:solidFill>
              <a:latin typeface="Roboto" panose="02000000000000000000" pitchFamily="2" charset="0"/>
              <a:ea typeface="Roboto" panose="02000000000000000000" pitchFamily="2" charset="0"/>
            </a:endParaRPr>
          </a:p>
        </p:txBody>
      </p:sp>
      <p:pic>
        <p:nvPicPr>
          <p:cNvPr id="25" name="Kuva 24">
            <a:extLst>
              <a:ext uri="{FF2B5EF4-FFF2-40B4-BE49-F238E27FC236}">
                <a16:creationId xmlns:a16="http://schemas.microsoft.com/office/drawing/2014/main" id="{94F72F8C-FFBA-F00A-BD99-366F506ABB28}"/>
              </a:ext>
            </a:extLst>
          </p:cNvPr>
          <p:cNvPicPr>
            <a:picLocks noChangeAspect="1"/>
          </p:cNvPicPr>
          <p:nvPr/>
        </p:nvPicPr>
        <p:blipFill>
          <a:blip r:embed="rId4"/>
          <a:stretch>
            <a:fillRect/>
          </a:stretch>
        </p:blipFill>
        <p:spPr>
          <a:xfrm>
            <a:off x="6589294" y="4362034"/>
            <a:ext cx="1990725" cy="771525"/>
          </a:xfrm>
          <a:prstGeom prst="rect">
            <a:avLst/>
          </a:prstGeom>
        </p:spPr>
      </p:pic>
      <p:sp>
        <p:nvSpPr>
          <p:cNvPr id="4" name="Suorakulmio 3">
            <a:extLst>
              <a:ext uri="{FF2B5EF4-FFF2-40B4-BE49-F238E27FC236}">
                <a16:creationId xmlns:a16="http://schemas.microsoft.com/office/drawing/2014/main" id="{CF264EEC-1EDC-B12E-48D0-C05CF299D728}"/>
              </a:ext>
            </a:extLst>
          </p:cNvPr>
          <p:cNvSpPr/>
          <p:nvPr/>
        </p:nvSpPr>
        <p:spPr>
          <a:xfrm>
            <a:off x="823411" y="2646702"/>
            <a:ext cx="5838322" cy="1949101"/>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a:xfrm>
            <a:off x="838200" y="744036"/>
            <a:ext cx="10515600" cy="597186"/>
          </a:xfrm>
        </p:spPr>
        <p:txBody>
          <a:bodyPr>
            <a:normAutofit/>
          </a:bodyPr>
          <a:lstStyle/>
          <a:p>
            <a:r>
              <a:rPr lang="fi-FI" sz="3600" b="1">
                <a:solidFill>
                  <a:srgbClr val="E95123"/>
                </a:solidFill>
                <a:latin typeface="Roboto" panose="02000000000000000000" pitchFamily="2" charset="0"/>
                <a:ea typeface="Roboto" panose="02000000000000000000" pitchFamily="2" charset="0"/>
              </a:rPr>
              <a:t>Keskusten ominaisuuksista</a:t>
            </a:r>
          </a:p>
        </p:txBody>
      </p:sp>
      <p:sp>
        <p:nvSpPr>
          <p:cNvPr id="3" name="Sisällön paikkamerkki 2"/>
          <p:cNvSpPr>
            <a:spLocks noGrp="1"/>
          </p:cNvSpPr>
          <p:nvPr>
            <p:ph idx="1"/>
          </p:nvPr>
        </p:nvSpPr>
        <p:spPr>
          <a:xfrm>
            <a:off x="832842" y="2746708"/>
            <a:ext cx="5751094" cy="1849095"/>
          </a:xfrm>
        </p:spPr>
        <p:txBody>
          <a:bodyPr>
            <a:noAutofit/>
          </a:bodyPr>
          <a:lstStyle/>
          <a:p>
            <a:pPr marL="0" indent="0">
              <a:buNone/>
            </a:pPr>
            <a:r>
              <a:rPr lang="fi-FI" sz="300" b="1">
                <a:latin typeface="Roboto" panose="02000000000000000000" pitchFamily="2" charset="0"/>
                <a:ea typeface="Roboto" panose="02000000000000000000" pitchFamily="2" charset="0"/>
              </a:rPr>
              <a:t>  </a:t>
            </a:r>
            <a:r>
              <a:rPr lang="fi-FI" sz="1800" b="1">
                <a:latin typeface="Roboto" panose="02000000000000000000" pitchFamily="2" charset="0"/>
                <a:ea typeface="Roboto" panose="02000000000000000000" pitchFamily="2" charset="0"/>
              </a:rPr>
              <a:t>Keskeisimmät painikkeet:</a:t>
            </a:r>
          </a:p>
          <a:p>
            <a:r>
              <a:rPr lang="fi-FI" sz="1800">
                <a:latin typeface="Roboto" panose="02000000000000000000" pitchFamily="2" charset="0"/>
                <a:ea typeface="Roboto" panose="02000000000000000000" pitchFamily="2" charset="0"/>
              </a:rPr>
              <a:t>Vaiennus ja palautuspainikkeet:</a:t>
            </a:r>
          </a:p>
        </p:txBody>
      </p:sp>
      <p:pic>
        <p:nvPicPr>
          <p:cNvPr id="26" name="Kuva 25">
            <a:extLst>
              <a:ext uri="{FF2B5EF4-FFF2-40B4-BE49-F238E27FC236}">
                <a16:creationId xmlns:a16="http://schemas.microsoft.com/office/drawing/2014/main" id="{44164518-0CA1-116F-85E2-E20C250C1F49}"/>
              </a:ext>
            </a:extLst>
          </p:cNvPr>
          <p:cNvPicPr>
            <a:picLocks noChangeAspect="1"/>
          </p:cNvPicPr>
          <p:nvPr/>
        </p:nvPicPr>
        <p:blipFill>
          <a:blip r:embed="rId5"/>
          <a:stretch>
            <a:fillRect/>
          </a:stretch>
        </p:blipFill>
        <p:spPr>
          <a:xfrm>
            <a:off x="8360348" y="4379498"/>
            <a:ext cx="1781175" cy="723900"/>
          </a:xfrm>
          <a:prstGeom prst="rect">
            <a:avLst/>
          </a:prstGeom>
        </p:spPr>
      </p:pic>
      <p:pic>
        <p:nvPicPr>
          <p:cNvPr id="27" name="Kuva 26">
            <a:extLst>
              <a:ext uri="{FF2B5EF4-FFF2-40B4-BE49-F238E27FC236}">
                <a16:creationId xmlns:a16="http://schemas.microsoft.com/office/drawing/2014/main" id="{5DA3EE87-55AF-D9CF-4A56-B98502CEE9DD}"/>
              </a:ext>
            </a:extLst>
          </p:cNvPr>
          <p:cNvPicPr>
            <a:picLocks noChangeAspect="1"/>
          </p:cNvPicPr>
          <p:nvPr/>
        </p:nvPicPr>
        <p:blipFill>
          <a:blip r:embed="rId6"/>
          <a:stretch>
            <a:fillRect/>
          </a:stretch>
        </p:blipFill>
        <p:spPr>
          <a:xfrm>
            <a:off x="10092237" y="4331873"/>
            <a:ext cx="1743075" cy="819150"/>
          </a:xfrm>
          <a:prstGeom prst="rect">
            <a:avLst/>
          </a:prstGeom>
        </p:spPr>
      </p:pic>
      <p:sp>
        <p:nvSpPr>
          <p:cNvPr id="28" name="Nuoli: Oikea 27">
            <a:extLst>
              <a:ext uri="{FF2B5EF4-FFF2-40B4-BE49-F238E27FC236}">
                <a16:creationId xmlns:a16="http://schemas.microsoft.com/office/drawing/2014/main" id="{90B02D04-74A4-85C3-85FC-1637284AA30F}"/>
              </a:ext>
            </a:extLst>
          </p:cNvPr>
          <p:cNvSpPr/>
          <p:nvPr/>
        </p:nvSpPr>
        <p:spPr>
          <a:xfrm>
            <a:off x="6788128" y="4152486"/>
            <a:ext cx="5248275" cy="32385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29" name="Tekstiruutu 28">
            <a:extLst>
              <a:ext uri="{FF2B5EF4-FFF2-40B4-BE49-F238E27FC236}">
                <a16:creationId xmlns:a16="http://schemas.microsoft.com/office/drawing/2014/main" id="{7005CF54-6441-6F59-A03D-62BD9F906AF0}"/>
              </a:ext>
            </a:extLst>
          </p:cNvPr>
          <p:cNvSpPr txBox="1"/>
          <p:nvPr/>
        </p:nvSpPr>
        <p:spPr>
          <a:xfrm>
            <a:off x="7416246" y="4061760"/>
            <a:ext cx="375987" cy="369332"/>
          </a:xfrm>
          <a:prstGeom prst="rect">
            <a:avLst/>
          </a:prstGeom>
          <a:solidFill>
            <a:schemeClr val="bg1"/>
          </a:solidFill>
          <a:ln w="38100">
            <a:solidFill>
              <a:srgbClr val="FF0000"/>
            </a:solidFill>
          </a:ln>
        </p:spPr>
        <p:txBody>
          <a:bodyPr wrap="square" rtlCol="0">
            <a:spAutoFit/>
          </a:bodyPr>
          <a:lstStyle/>
          <a:p>
            <a:r>
              <a:rPr lang="fi-FI"/>
              <a:t>1.</a:t>
            </a:r>
          </a:p>
        </p:txBody>
      </p:sp>
      <p:sp>
        <p:nvSpPr>
          <p:cNvPr id="30" name="Tekstiruutu 29">
            <a:extLst>
              <a:ext uri="{FF2B5EF4-FFF2-40B4-BE49-F238E27FC236}">
                <a16:creationId xmlns:a16="http://schemas.microsoft.com/office/drawing/2014/main" id="{789F1ED0-A3F8-7516-0B1B-825A3F9749D3}"/>
              </a:ext>
            </a:extLst>
          </p:cNvPr>
          <p:cNvSpPr txBox="1"/>
          <p:nvPr/>
        </p:nvSpPr>
        <p:spPr>
          <a:xfrm>
            <a:off x="9142589" y="4061760"/>
            <a:ext cx="375987" cy="369332"/>
          </a:xfrm>
          <a:prstGeom prst="rect">
            <a:avLst/>
          </a:prstGeom>
          <a:solidFill>
            <a:schemeClr val="bg1"/>
          </a:solidFill>
          <a:ln w="38100">
            <a:solidFill>
              <a:srgbClr val="FF0000"/>
            </a:solidFill>
          </a:ln>
        </p:spPr>
        <p:txBody>
          <a:bodyPr wrap="square" rtlCol="0">
            <a:spAutoFit/>
          </a:bodyPr>
          <a:lstStyle/>
          <a:p>
            <a:r>
              <a:rPr lang="fi-FI"/>
              <a:t>2.</a:t>
            </a:r>
          </a:p>
        </p:txBody>
      </p:sp>
      <p:sp>
        <p:nvSpPr>
          <p:cNvPr id="31" name="Tekstiruutu 30">
            <a:extLst>
              <a:ext uri="{FF2B5EF4-FFF2-40B4-BE49-F238E27FC236}">
                <a16:creationId xmlns:a16="http://schemas.microsoft.com/office/drawing/2014/main" id="{57D7C3F6-A0FD-8A65-3C70-0DBE4AD0FA3D}"/>
              </a:ext>
            </a:extLst>
          </p:cNvPr>
          <p:cNvSpPr txBox="1"/>
          <p:nvPr/>
        </p:nvSpPr>
        <p:spPr>
          <a:xfrm>
            <a:off x="10842800" y="4061760"/>
            <a:ext cx="375987" cy="369332"/>
          </a:xfrm>
          <a:prstGeom prst="rect">
            <a:avLst/>
          </a:prstGeom>
          <a:solidFill>
            <a:schemeClr val="bg1"/>
          </a:solidFill>
          <a:ln w="38100">
            <a:solidFill>
              <a:srgbClr val="FF0000"/>
            </a:solidFill>
          </a:ln>
        </p:spPr>
        <p:txBody>
          <a:bodyPr wrap="square" rtlCol="0">
            <a:spAutoFit/>
          </a:bodyPr>
          <a:lstStyle/>
          <a:p>
            <a:r>
              <a:rPr lang="fi-FI"/>
              <a:t>3.</a:t>
            </a:r>
          </a:p>
        </p:txBody>
      </p:sp>
      <p:pic>
        <p:nvPicPr>
          <p:cNvPr id="37" name="Kuva 36" descr="Kuva, joka sisältää kohteen teksti, henkilö, sisä-, mies&#10;&#10;Kuvaus luotu automaattisesti">
            <a:extLst>
              <a:ext uri="{FF2B5EF4-FFF2-40B4-BE49-F238E27FC236}">
                <a16:creationId xmlns:a16="http://schemas.microsoft.com/office/drawing/2014/main" id="{E6D5A8E9-A1C7-9658-E3B9-BCE92F15BB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91" r="23298"/>
          <a:stretch/>
        </p:blipFill>
        <p:spPr>
          <a:xfrm>
            <a:off x="7060774" y="654600"/>
            <a:ext cx="4158013" cy="3289562"/>
          </a:xfrm>
          <a:prstGeom prst="rect">
            <a:avLst/>
          </a:prstGeom>
        </p:spPr>
      </p:pic>
      <p:cxnSp>
        <p:nvCxnSpPr>
          <p:cNvPr id="49" name="Suora yhdysviiva 48">
            <a:extLst>
              <a:ext uri="{FF2B5EF4-FFF2-40B4-BE49-F238E27FC236}">
                <a16:creationId xmlns:a16="http://schemas.microsoft.com/office/drawing/2014/main" id="{4C1DCAC3-2980-401B-7F01-9DBF10ED44AD}"/>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50" name="Suora yhdysviiva 49">
            <a:extLst>
              <a:ext uri="{FF2B5EF4-FFF2-40B4-BE49-F238E27FC236}">
                <a16:creationId xmlns:a16="http://schemas.microsoft.com/office/drawing/2014/main" id="{16C7AF48-F8BD-028D-3FF9-32C2C87B4B17}"/>
              </a:ext>
            </a:extLst>
          </p:cNvPr>
          <p:cNvCxnSpPr>
            <a:cxnSpLocks/>
          </p:cNvCxnSpPr>
          <p:nvPr/>
        </p:nvCxnSpPr>
        <p:spPr>
          <a:xfrm>
            <a:off x="4281153" y="370681"/>
            <a:ext cx="7204169"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51" name="Vapaamuotoinen: Muoto 50">
            <a:extLst>
              <a:ext uri="{FF2B5EF4-FFF2-40B4-BE49-F238E27FC236}">
                <a16:creationId xmlns:a16="http://schemas.microsoft.com/office/drawing/2014/main" id="{069796D6-0FF2-4416-AD8F-245E0509DE2B}"/>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52" name="Vapaamuotoinen: Muoto 51">
            <a:extLst>
              <a:ext uri="{FF2B5EF4-FFF2-40B4-BE49-F238E27FC236}">
                <a16:creationId xmlns:a16="http://schemas.microsoft.com/office/drawing/2014/main" id="{22A57AB2-D0EA-674B-ED52-09D4FE051472}"/>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53" name="Vapaamuotoinen: Muoto 52">
            <a:extLst>
              <a:ext uri="{FF2B5EF4-FFF2-40B4-BE49-F238E27FC236}">
                <a16:creationId xmlns:a16="http://schemas.microsoft.com/office/drawing/2014/main" id="{B84A39F2-9544-9E6B-B55C-9AD998F11D1B}"/>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54" name="Ellipsi 53">
            <a:extLst>
              <a:ext uri="{FF2B5EF4-FFF2-40B4-BE49-F238E27FC236}">
                <a16:creationId xmlns:a16="http://schemas.microsoft.com/office/drawing/2014/main" id="{BFDA639D-5F72-4180-384C-34B599EDBE71}"/>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Vapaamuotoinen: Muoto 54">
            <a:extLst>
              <a:ext uri="{FF2B5EF4-FFF2-40B4-BE49-F238E27FC236}">
                <a16:creationId xmlns:a16="http://schemas.microsoft.com/office/drawing/2014/main" id="{794F2BFE-73E1-4AB4-3B88-F7D6AC673155}"/>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56" name="Tekstiruutu 55">
            <a:extLst>
              <a:ext uri="{FF2B5EF4-FFF2-40B4-BE49-F238E27FC236}">
                <a16:creationId xmlns:a16="http://schemas.microsoft.com/office/drawing/2014/main" id="{35053BF0-4865-6005-5597-0675F71DB7C3}"/>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sp>
        <p:nvSpPr>
          <p:cNvPr id="5" name="Tekstiruutu 4">
            <a:extLst>
              <a:ext uri="{FF2B5EF4-FFF2-40B4-BE49-F238E27FC236}">
                <a16:creationId xmlns:a16="http://schemas.microsoft.com/office/drawing/2014/main" id="{A120D2D0-C75D-0D2E-A205-247F735000C7}"/>
              </a:ext>
            </a:extLst>
          </p:cNvPr>
          <p:cNvSpPr txBox="1"/>
          <p:nvPr/>
        </p:nvSpPr>
        <p:spPr>
          <a:xfrm>
            <a:off x="739281" y="1368103"/>
            <a:ext cx="5525907" cy="1200329"/>
          </a:xfrm>
          <a:prstGeom prst="rect">
            <a:avLst/>
          </a:prstGeom>
          <a:noFill/>
        </p:spPr>
        <p:txBody>
          <a:bodyPr wrap="square" rtlCol="0">
            <a:spAutoFit/>
          </a:bodyPr>
          <a:lstStyle/>
          <a:p>
            <a:r>
              <a:rPr lang="fi-FI" sz="1800">
                <a:latin typeface="Roboto" panose="02000000000000000000" pitchFamily="2" charset="0"/>
                <a:ea typeface="Roboto" panose="02000000000000000000" pitchFamily="2" charset="0"/>
              </a:rPr>
              <a:t>Kaikkien keskusten rakenne perustuu samoihin lähtökohtiin ja niistä löytyy samat ominaisuudet. </a:t>
            </a:r>
            <a:r>
              <a:rPr lang="fi-FI" sz="1800" b="1">
                <a:latin typeface="Roboto" panose="02000000000000000000" pitchFamily="2" charset="0"/>
                <a:ea typeface="Roboto" panose="02000000000000000000" pitchFamily="2" charset="0"/>
              </a:rPr>
              <a:t>Käyttö on kuitenkin aina erilaista ja sitä on kerrattava ja harjoiteltava.</a:t>
            </a:r>
          </a:p>
        </p:txBody>
      </p:sp>
      <p:pic>
        <p:nvPicPr>
          <p:cNvPr id="7" name="Kuva 6">
            <a:extLst>
              <a:ext uri="{FF2B5EF4-FFF2-40B4-BE49-F238E27FC236}">
                <a16:creationId xmlns:a16="http://schemas.microsoft.com/office/drawing/2014/main" id="{D3D30C47-C8AB-C83F-D209-BD901BBCE3FB}"/>
              </a:ext>
            </a:extLst>
          </p:cNvPr>
          <p:cNvPicPr>
            <a:picLocks noChangeAspect="1"/>
          </p:cNvPicPr>
          <p:nvPr/>
        </p:nvPicPr>
        <p:blipFill>
          <a:blip r:embed="rId8"/>
          <a:stretch>
            <a:fillRect/>
          </a:stretch>
        </p:blipFill>
        <p:spPr>
          <a:xfrm>
            <a:off x="-57592" y="-2181"/>
            <a:ext cx="12357279" cy="6857999"/>
          </a:xfrm>
          <a:prstGeom prst="rect">
            <a:avLst/>
          </a:prstGeom>
        </p:spPr>
      </p:pic>
      <p:sp>
        <p:nvSpPr>
          <p:cNvPr id="8" name="Tekstiruutu 7">
            <a:extLst>
              <a:ext uri="{FF2B5EF4-FFF2-40B4-BE49-F238E27FC236}">
                <a16:creationId xmlns:a16="http://schemas.microsoft.com/office/drawing/2014/main" id="{D609D83E-7C01-F523-0918-E6F74F8EB749}"/>
              </a:ext>
            </a:extLst>
          </p:cNvPr>
          <p:cNvSpPr txBox="1"/>
          <p:nvPr/>
        </p:nvSpPr>
        <p:spPr>
          <a:xfrm>
            <a:off x="7965921" y="5468252"/>
            <a:ext cx="3387879" cy="1200329"/>
          </a:xfrm>
          <a:prstGeom prst="rect">
            <a:avLst/>
          </a:prstGeom>
          <a:noFill/>
        </p:spPr>
        <p:txBody>
          <a:bodyPr wrap="square" rtlCol="0">
            <a:spAutoFit/>
          </a:bodyPr>
          <a:lstStyle/>
          <a:p>
            <a:r>
              <a:rPr lang="fi-FI" sz="1800">
                <a:solidFill>
                  <a:schemeClr val="tx1"/>
                </a:solidFill>
                <a:latin typeface="Roboto" panose="02000000000000000000" pitchFamily="2" charset="0"/>
                <a:ea typeface="Roboto" panose="02000000000000000000" pitchFamily="2" charset="0"/>
              </a:rPr>
              <a:t>Jokaiselta paloilmoittimelta tulee löytyä myös käyttöohjeet (pikakäyttöohjeet).</a:t>
            </a:r>
          </a:p>
          <a:p>
            <a:endParaRPr lang="fi-FI"/>
          </a:p>
        </p:txBody>
      </p:sp>
      <p:sp>
        <p:nvSpPr>
          <p:cNvPr id="9" name="Tekstiruutu 8">
            <a:extLst>
              <a:ext uri="{FF2B5EF4-FFF2-40B4-BE49-F238E27FC236}">
                <a16:creationId xmlns:a16="http://schemas.microsoft.com/office/drawing/2014/main" id="{AB22ACBC-527C-2190-FB12-1B2C12DA15AD}"/>
              </a:ext>
            </a:extLst>
          </p:cNvPr>
          <p:cNvSpPr txBox="1"/>
          <p:nvPr/>
        </p:nvSpPr>
        <p:spPr>
          <a:xfrm>
            <a:off x="1481460" y="3421443"/>
            <a:ext cx="295357" cy="276999"/>
          </a:xfrm>
          <a:prstGeom prst="rect">
            <a:avLst/>
          </a:prstGeom>
          <a:solidFill>
            <a:schemeClr val="bg1"/>
          </a:solidFill>
          <a:ln>
            <a:solidFill>
              <a:srgbClr val="FF0000"/>
            </a:solidFill>
          </a:ln>
        </p:spPr>
        <p:txBody>
          <a:bodyPr wrap="square" rtlCol="0">
            <a:spAutoFit/>
          </a:bodyPr>
          <a:lstStyle/>
          <a:p>
            <a:r>
              <a:rPr lang="fi-FI" sz="1200"/>
              <a:t>1</a:t>
            </a:r>
          </a:p>
        </p:txBody>
      </p:sp>
      <p:sp>
        <p:nvSpPr>
          <p:cNvPr id="10" name="Tekstiruutu 9">
            <a:extLst>
              <a:ext uri="{FF2B5EF4-FFF2-40B4-BE49-F238E27FC236}">
                <a16:creationId xmlns:a16="http://schemas.microsoft.com/office/drawing/2014/main" id="{6A099205-C6B5-89A2-43B9-77F1976BE844}"/>
              </a:ext>
            </a:extLst>
          </p:cNvPr>
          <p:cNvSpPr txBox="1"/>
          <p:nvPr/>
        </p:nvSpPr>
        <p:spPr>
          <a:xfrm>
            <a:off x="1481460" y="3882876"/>
            <a:ext cx="295357" cy="276999"/>
          </a:xfrm>
          <a:prstGeom prst="rect">
            <a:avLst/>
          </a:prstGeom>
          <a:solidFill>
            <a:schemeClr val="bg1"/>
          </a:solidFill>
          <a:ln>
            <a:solidFill>
              <a:srgbClr val="FF0000"/>
            </a:solidFill>
          </a:ln>
        </p:spPr>
        <p:txBody>
          <a:bodyPr wrap="square" rtlCol="0">
            <a:spAutoFit/>
          </a:bodyPr>
          <a:lstStyle/>
          <a:p>
            <a:r>
              <a:rPr lang="fi-FI" sz="1200"/>
              <a:t>2</a:t>
            </a:r>
          </a:p>
        </p:txBody>
      </p:sp>
      <p:sp>
        <p:nvSpPr>
          <p:cNvPr id="11" name="Tekstiruutu 10">
            <a:extLst>
              <a:ext uri="{FF2B5EF4-FFF2-40B4-BE49-F238E27FC236}">
                <a16:creationId xmlns:a16="http://schemas.microsoft.com/office/drawing/2014/main" id="{D0FEF28F-B979-4B9D-8991-FED4D75AAC5C}"/>
              </a:ext>
            </a:extLst>
          </p:cNvPr>
          <p:cNvSpPr txBox="1"/>
          <p:nvPr/>
        </p:nvSpPr>
        <p:spPr>
          <a:xfrm>
            <a:off x="1481460" y="4250882"/>
            <a:ext cx="295357" cy="276999"/>
          </a:xfrm>
          <a:prstGeom prst="rect">
            <a:avLst/>
          </a:prstGeom>
          <a:solidFill>
            <a:schemeClr val="bg1"/>
          </a:solidFill>
          <a:ln>
            <a:solidFill>
              <a:srgbClr val="FF0000"/>
            </a:solidFill>
          </a:ln>
        </p:spPr>
        <p:txBody>
          <a:bodyPr wrap="square" rtlCol="0">
            <a:spAutoFit/>
          </a:bodyPr>
          <a:lstStyle/>
          <a:p>
            <a:r>
              <a:rPr lang="fi-FI" sz="1200"/>
              <a:t>3</a:t>
            </a:r>
          </a:p>
        </p:txBody>
      </p:sp>
      <p:sp>
        <p:nvSpPr>
          <p:cNvPr id="14" name="Suorakulmio 13">
            <a:extLst>
              <a:ext uri="{FF2B5EF4-FFF2-40B4-BE49-F238E27FC236}">
                <a16:creationId xmlns:a16="http://schemas.microsoft.com/office/drawing/2014/main" id="{7F4E525D-43A3-A6F0-7679-FADFD287BF63}"/>
              </a:ext>
            </a:extLst>
          </p:cNvPr>
          <p:cNvSpPr/>
          <p:nvPr/>
        </p:nvSpPr>
        <p:spPr>
          <a:xfrm>
            <a:off x="818053" y="4674073"/>
            <a:ext cx="2994799" cy="2019136"/>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i-FI" sz="1800">
              <a:solidFill>
                <a:schemeClr val="tx1"/>
              </a:solidFill>
              <a:latin typeface="Roboto" panose="02000000000000000000" pitchFamily="2" charset="0"/>
              <a:ea typeface="Roboto" panose="02000000000000000000" pitchFamily="2" charset="0"/>
            </a:endParaRPr>
          </a:p>
        </p:txBody>
      </p:sp>
      <p:sp>
        <p:nvSpPr>
          <p:cNvPr id="16" name="Tekstiruutu 15">
            <a:extLst>
              <a:ext uri="{FF2B5EF4-FFF2-40B4-BE49-F238E27FC236}">
                <a16:creationId xmlns:a16="http://schemas.microsoft.com/office/drawing/2014/main" id="{90B2EC02-2A6B-2EC3-F7CE-372E79057E6B}"/>
              </a:ext>
            </a:extLst>
          </p:cNvPr>
          <p:cNvSpPr txBox="1"/>
          <p:nvPr/>
        </p:nvSpPr>
        <p:spPr>
          <a:xfrm>
            <a:off x="842968" y="4719267"/>
            <a:ext cx="3046314" cy="338554"/>
          </a:xfrm>
          <a:prstGeom prst="rect">
            <a:avLst/>
          </a:prstGeom>
          <a:noFill/>
        </p:spPr>
        <p:txBody>
          <a:bodyPr wrap="square">
            <a:spAutoFit/>
          </a:bodyPr>
          <a:lstStyle/>
          <a:p>
            <a:pPr marL="285750" indent="-285750">
              <a:buFont typeface="Arial" panose="020B0604020202020204" pitchFamily="34" charset="0"/>
              <a:buChar char="•"/>
            </a:pPr>
            <a:r>
              <a:rPr lang="fi-FI" sz="1600">
                <a:latin typeface="Roboto" panose="02000000000000000000" pitchFamily="2" charset="0"/>
                <a:ea typeface="Roboto" panose="02000000000000000000" pitchFamily="2" charset="0"/>
              </a:rPr>
              <a:t>Valikon käyttöpainikkeet:</a:t>
            </a:r>
          </a:p>
        </p:txBody>
      </p:sp>
      <p:grpSp>
        <p:nvGrpSpPr>
          <p:cNvPr id="12" name="Ryhmä 11">
            <a:extLst>
              <a:ext uri="{FF2B5EF4-FFF2-40B4-BE49-F238E27FC236}">
                <a16:creationId xmlns:a16="http://schemas.microsoft.com/office/drawing/2014/main" id="{AA1D82B8-F572-4FFB-AF3D-7584039D1F8A}"/>
              </a:ext>
            </a:extLst>
          </p:cNvPr>
          <p:cNvGrpSpPr/>
          <p:nvPr/>
        </p:nvGrpSpPr>
        <p:grpSpPr>
          <a:xfrm>
            <a:off x="1554903" y="5242046"/>
            <a:ext cx="1201882" cy="1164608"/>
            <a:chOff x="6739502" y="5284573"/>
            <a:chExt cx="1502442" cy="1371795"/>
          </a:xfrm>
        </p:grpSpPr>
        <p:pic>
          <p:nvPicPr>
            <p:cNvPr id="32" name="Kuva 31">
              <a:extLst>
                <a:ext uri="{FF2B5EF4-FFF2-40B4-BE49-F238E27FC236}">
                  <a16:creationId xmlns:a16="http://schemas.microsoft.com/office/drawing/2014/main" id="{98D69E6F-AA49-225F-23C2-EB78DDF1D222}"/>
                </a:ext>
              </a:extLst>
            </p:cNvPr>
            <p:cNvPicPr>
              <a:picLocks noChangeAspect="1"/>
            </p:cNvPicPr>
            <p:nvPr/>
          </p:nvPicPr>
          <p:blipFill>
            <a:blip r:embed="rId9"/>
            <a:stretch>
              <a:fillRect/>
            </a:stretch>
          </p:blipFill>
          <p:spPr>
            <a:xfrm>
              <a:off x="6739502" y="5284573"/>
              <a:ext cx="1502442" cy="1371795"/>
            </a:xfrm>
            <a:prstGeom prst="rect">
              <a:avLst/>
            </a:prstGeom>
          </p:spPr>
        </p:pic>
        <p:sp>
          <p:nvSpPr>
            <p:cNvPr id="33" name="Suorakulmio 32">
              <a:extLst>
                <a:ext uri="{FF2B5EF4-FFF2-40B4-BE49-F238E27FC236}">
                  <a16:creationId xmlns:a16="http://schemas.microsoft.com/office/drawing/2014/main" id="{0873C156-5242-DD49-362E-3D2460F73577}"/>
                </a:ext>
              </a:extLst>
            </p:cNvPr>
            <p:cNvSpPr/>
            <p:nvPr/>
          </p:nvSpPr>
          <p:spPr>
            <a:xfrm>
              <a:off x="6836754" y="5370293"/>
              <a:ext cx="1039129"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7AAA1994-7695-67FF-2C37-99390D817063}"/>
                </a:ext>
              </a:extLst>
            </p:cNvPr>
            <p:cNvSpPr/>
            <p:nvPr/>
          </p:nvSpPr>
          <p:spPr>
            <a:xfrm>
              <a:off x="7924509" y="5370293"/>
              <a:ext cx="236050"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Suorakulmio 34">
              <a:extLst>
                <a:ext uri="{FF2B5EF4-FFF2-40B4-BE49-F238E27FC236}">
                  <a16:creationId xmlns:a16="http://schemas.microsoft.com/office/drawing/2014/main" id="{8F08B73F-2C55-D8C0-BB9A-CEB5B4A20DD0}"/>
                </a:ext>
              </a:extLst>
            </p:cNvPr>
            <p:cNvSpPr/>
            <p:nvPr/>
          </p:nvSpPr>
          <p:spPr>
            <a:xfrm>
              <a:off x="7757857" y="6404231"/>
              <a:ext cx="402701" cy="190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Suorakulmio 35">
              <a:extLst>
                <a:ext uri="{FF2B5EF4-FFF2-40B4-BE49-F238E27FC236}">
                  <a16:creationId xmlns:a16="http://schemas.microsoft.com/office/drawing/2014/main" id="{305E4DDF-849F-0FBA-8E84-789DF86B939D}"/>
                </a:ext>
              </a:extLst>
            </p:cNvPr>
            <p:cNvSpPr/>
            <p:nvPr/>
          </p:nvSpPr>
          <p:spPr>
            <a:xfrm>
              <a:off x="6836754" y="5777961"/>
              <a:ext cx="1323804" cy="6262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7" name="Suorakulmio 16">
            <a:extLst>
              <a:ext uri="{FF2B5EF4-FFF2-40B4-BE49-F238E27FC236}">
                <a16:creationId xmlns:a16="http://schemas.microsoft.com/office/drawing/2014/main" id="{8C516B67-46C3-2090-71F4-BB23C67D2EBD}"/>
              </a:ext>
            </a:extLst>
          </p:cNvPr>
          <p:cNvSpPr/>
          <p:nvPr/>
        </p:nvSpPr>
        <p:spPr>
          <a:xfrm>
            <a:off x="3892638" y="4695808"/>
            <a:ext cx="2769095" cy="2006759"/>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i-FI" sz="1800">
              <a:solidFill>
                <a:schemeClr val="tx1"/>
              </a:solidFill>
              <a:latin typeface="Roboto" panose="02000000000000000000" pitchFamily="2" charset="0"/>
              <a:ea typeface="Roboto" panose="02000000000000000000" pitchFamily="2" charset="0"/>
            </a:endParaRPr>
          </a:p>
        </p:txBody>
      </p:sp>
      <p:sp>
        <p:nvSpPr>
          <p:cNvPr id="19" name="Tekstiruutu 18">
            <a:extLst>
              <a:ext uri="{FF2B5EF4-FFF2-40B4-BE49-F238E27FC236}">
                <a16:creationId xmlns:a16="http://schemas.microsoft.com/office/drawing/2014/main" id="{50CC22E1-5CE5-7AB5-CD56-11BFC1A5EAAD}"/>
              </a:ext>
            </a:extLst>
          </p:cNvPr>
          <p:cNvSpPr txBox="1"/>
          <p:nvPr/>
        </p:nvSpPr>
        <p:spPr>
          <a:xfrm>
            <a:off x="3863436" y="4703437"/>
            <a:ext cx="2864794" cy="1077218"/>
          </a:xfrm>
          <a:prstGeom prst="rect">
            <a:avLst/>
          </a:prstGeom>
          <a:noFill/>
        </p:spPr>
        <p:txBody>
          <a:bodyPr wrap="square">
            <a:spAutoFit/>
          </a:bodyPr>
          <a:lstStyle/>
          <a:p>
            <a:pPr marL="285750" indent="-285750">
              <a:buFont typeface="Arial" panose="020B0604020202020204" pitchFamily="34" charset="0"/>
              <a:buChar char="•"/>
            </a:pPr>
            <a:r>
              <a:rPr lang="fi-FI" sz="1600">
                <a:latin typeface="Roboto" panose="02000000000000000000" pitchFamily="2" charset="0"/>
                <a:ea typeface="Roboto" panose="02000000000000000000" pitchFamily="2" charset="0"/>
              </a:rPr>
              <a:t>Mikäli paloilmoittimelle on tullut useita hälytyksiä niitä voidaan selata erillisestä painikkeesta:</a:t>
            </a:r>
          </a:p>
        </p:txBody>
      </p:sp>
      <p:pic>
        <p:nvPicPr>
          <p:cNvPr id="24" name="Kuva 23">
            <a:extLst>
              <a:ext uri="{FF2B5EF4-FFF2-40B4-BE49-F238E27FC236}">
                <a16:creationId xmlns:a16="http://schemas.microsoft.com/office/drawing/2014/main" id="{16D4BEAF-2D5B-86C2-80A3-35FBACB809B0}"/>
              </a:ext>
            </a:extLst>
          </p:cNvPr>
          <p:cNvPicPr>
            <a:picLocks noChangeAspect="1"/>
          </p:cNvPicPr>
          <p:nvPr/>
        </p:nvPicPr>
        <p:blipFill>
          <a:blip r:embed="rId10"/>
          <a:stretch>
            <a:fillRect/>
          </a:stretch>
        </p:blipFill>
        <p:spPr>
          <a:xfrm>
            <a:off x="3982955" y="5816745"/>
            <a:ext cx="1181186" cy="791120"/>
          </a:xfrm>
          <a:prstGeom prst="rect">
            <a:avLst/>
          </a:prstGeom>
        </p:spPr>
      </p:pic>
      <p:sp>
        <p:nvSpPr>
          <p:cNvPr id="13" name="Tekstiruutu 12">
            <a:extLst>
              <a:ext uri="{FF2B5EF4-FFF2-40B4-BE49-F238E27FC236}">
                <a16:creationId xmlns:a16="http://schemas.microsoft.com/office/drawing/2014/main" id="{41DA2BA8-382B-DAC6-F894-4606E7701552}"/>
              </a:ext>
            </a:extLst>
          </p:cNvPr>
          <p:cNvSpPr txBox="1"/>
          <p:nvPr/>
        </p:nvSpPr>
        <p:spPr>
          <a:xfrm>
            <a:off x="935311" y="3365586"/>
            <a:ext cx="4903361" cy="535531"/>
          </a:xfrm>
          <a:prstGeom prst="rect">
            <a:avLst/>
          </a:prstGeom>
          <a:noFill/>
        </p:spPr>
        <p:txBody>
          <a:bodyPr wrap="square" rtlCol="0">
            <a:spAutoFit/>
          </a:bodyPr>
          <a:lstStyle/>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keskuksen/paneelin sisäisen summerin vaiennuspainike</a:t>
            </a:r>
            <a:endParaRPr kumimoji="0" lang="fi-FI" sz="16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3" name="Kuva 22">
            <a:extLst>
              <a:ext uri="{FF2B5EF4-FFF2-40B4-BE49-F238E27FC236}">
                <a16:creationId xmlns:a16="http://schemas.microsoft.com/office/drawing/2014/main" id="{6B60F96F-2546-17F9-60D1-3150E46A3741}"/>
              </a:ext>
            </a:extLst>
          </p:cNvPr>
          <p:cNvPicPr>
            <a:picLocks noChangeAspect="1"/>
          </p:cNvPicPr>
          <p:nvPr/>
        </p:nvPicPr>
        <p:blipFill rotWithShape="1">
          <a:blip r:embed="rId11"/>
          <a:srcRect t="2801"/>
          <a:stretch/>
        </p:blipFill>
        <p:spPr>
          <a:xfrm>
            <a:off x="5428114" y="5816743"/>
            <a:ext cx="1057540" cy="791121"/>
          </a:xfrm>
          <a:prstGeom prst="rect">
            <a:avLst/>
          </a:prstGeom>
        </p:spPr>
      </p:pic>
      <p:sp>
        <p:nvSpPr>
          <p:cNvPr id="15" name="Tekstiruutu 14">
            <a:extLst>
              <a:ext uri="{FF2B5EF4-FFF2-40B4-BE49-F238E27FC236}">
                <a16:creationId xmlns:a16="http://schemas.microsoft.com/office/drawing/2014/main" id="{353B9FA5-864A-7154-EC20-EF05BB58396E}"/>
              </a:ext>
            </a:extLst>
          </p:cNvPr>
          <p:cNvSpPr txBox="1"/>
          <p:nvPr/>
        </p:nvSpPr>
        <p:spPr>
          <a:xfrm>
            <a:off x="929953" y="3901783"/>
            <a:ext cx="4317757" cy="313932"/>
          </a:xfrm>
          <a:prstGeom prst="rect">
            <a:avLst/>
          </a:prstGeom>
          <a:noFill/>
        </p:spPr>
        <p:txBody>
          <a:bodyPr wrap="square" rtlCol="0">
            <a:spAutoFit/>
          </a:bodyPr>
          <a:lstStyle/>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16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hälyttimien vaiennus on punaisena</a:t>
            </a:r>
          </a:p>
        </p:txBody>
      </p:sp>
      <p:sp>
        <p:nvSpPr>
          <p:cNvPr id="18" name="Tekstiruutu 17">
            <a:extLst>
              <a:ext uri="{FF2B5EF4-FFF2-40B4-BE49-F238E27FC236}">
                <a16:creationId xmlns:a16="http://schemas.microsoft.com/office/drawing/2014/main" id="{1F7945F3-1DA0-AA96-6CE7-7E49C091B176}"/>
              </a:ext>
            </a:extLst>
          </p:cNvPr>
          <p:cNvSpPr txBox="1"/>
          <p:nvPr/>
        </p:nvSpPr>
        <p:spPr>
          <a:xfrm>
            <a:off x="929953" y="4230672"/>
            <a:ext cx="4631209" cy="313932"/>
          </a:xfrm>
          <a:prstGeom prst="rect">
            <a:avLst/>
          </a:prstGeom>
          <a:noFill/>
        </p:spPr>
        <p:txBody>
          <a:bodyPr wrap="square" rtlCol="0">
            <a:spAutoFit/>
          </a:bodyPr>
          <a:lstStyle/>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16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järjestelmän palautuspainike vihreänä</a:t>
            </a:r>
          </a:p>
        </p:txBody>
      </p:sp>
    </p:spTree>
    <p:custDataLst>
      <p:tags r:id="rId1"/>
    </p:custDataLst>
    <p:extLst>
      <p:ext uri="{BB962C8B-B14F-4D97-AF65-F5344CB8AC3E}">
        <p14:creationId xmlns:p14="http://schemas.microsoft.com/office/powerpoint/2010/main" val="368053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29" grpId="0" animBg="1"/>
      <p:bldP spid="30" grpId="0" animBg="1"/>
      <p:bldP spid="31" grpId="0" animBg="1"/>
      <p:bldP spid="8" grpId="0"/>
      <p:bldP spid="9" grpId="0" animBg="1"/>
      <p:bldP spid="10" grpId="0" animBg="1"/>
      <p:bldP spid="11" grpId="0" animBg="1"/>
      <p:bldP spid="14" grpId="0" animBg="1"/>
      <p:bldP spid="16" grpId="0"/>
      <p:bldP spid="17" grpId="0" animBg="1"/>
      <p:bldP spid="19" grpId="0"/>
      <p:bldP spid="13" grpId="0"/>
      <p:bldP spid="15"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iruutu 9">
            <a:extLst>
              <a:ext uri="{FF2B5EF4-FFF2-40B4-BE49-F238E27FC236}">
                <a16:creationId xmlns:a16="http://schemas.microsoft.com/office/drawing/2014/main" id="{7575C62E-F9DF-678E-109C-6E084CB23688}"/>
              </a:ext>
            </a:extLst>
          </p:cNvPr>
          <p:cNvSpPr txBox="1"/>
          <p:nvPr/>
        </p:nvSpPr>
        <p:spPr>
          <a:xfrm>
            <a:off x="1549399" y="5734727"/>
            <a:ext cx="9093200" cy="707886"/>
          </a:xfrm>
          <a:prstGeom prst="rect">
            <a:avLst/>
          </a:prstGeom>
          <a:solidFill>
            <a:srgbClr val="EAEAEA"/>
          </a:solidFill>
          <a:ln w="57150">
            <a:solidFill>
              <a:schemeClr val="tx1"/>
            </a:solidFill>
          </a:ln>
        </p:spPr>
        <p:txBody>
          <a:bodyPr wrap="square" rtlCol="0">
            <a:spAutoFit/>
          </a:bodyPr>
          <a:lstStyle/>
          <a:p>
            <a:pPr algn="ctr"/>
            <a:r>
              <a:rPr lang="fi-FI" sz="4000" b="1" i="0">
                <a:effectLst/>
                <a:latin typeface="Arial" panose="020B0604020202020204" pitchFamily="34" charset="0"/>
              </a:rPr>
              <a:t> Käyttölaitteen ohjeet</a:t>
            </a:r>
          </a:p>
        </p:txBody>
      </p:sp>
      <p:cxnSp>
        <p:nvCxnSpPr>
          <p:cNvPr id="22" name="Suora yhdysviiva 21">
            <a:extLst>
              <a:ext uri="{FF2B5EF4-FFF2-40B4-BE49-F238E27FC236}">
                <a16:creationId xmlns:a16="http://schemas.microsoft.com/office/drawing/2014/main" id="{05B3EB4A-A16F-2327-17EB-79EC7EE8EA90}"/>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E22C7923-54D8-43CA-710E-60534FA07470}"/>
              </a:ext>
            </a:extLst>
          </p:cNvPr>
          <p:cNvCxnSpPr>
            <a:cxnSpLocks/>
          </p:cNvCxnSpPr>
          <p:nvPr/>
        </p:nvCxnSpPr>
        <p:spPr>
          <a:xfrm>
            <a:off x="4281153" y="370681"/>
            <a:ext cx="7204169"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24" name="Vapaamuotoinen: Muoto 23">
            <a:extLst>
              <a:ext uri="{FF2B5EF4-FFF2-40B4-BE49-F238E27FC236}">
                <a16:creationId xmlns:a16="http://schemas.microsoft.com/office/drawing/2014/main" id="{1D7D8BC7-4346-10A8-8394-293C6B356D58}"/>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5" name="Vapaamuotoinen: Muoto 24">
            <a:extLst>
              <a:ext uri="{FF2B5EF4-FFF2-40B4-BE49-F238E27FC236}">
                <a16:creationId xmlns:a16="http://schemas.microsoft.com/office/drawing/2014/main" id="{1AAE2932-4CD8-F5A6-29B5-89DC9D17E4C9}"/>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6" name="Vapaamuotoinen: Muoto 25">
            <a:extLst>
              <a:ext uri="{FF2B5EF4-FFF2-40B4-BE49-F238E27FC236}">
                <a16:creationId xmlns:a16="http://schemas.microsoft.com/office/drawing/2014/main" id="{86553901-4CF9-962F-BD76-6EFBF5C6AB1B}"/>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7" name="Ellipsi 26">
            <a:extLst>
              <a:ext uri="{FF2B5EF4-FFF2-40B4-BE49-F238E27FC236}">
                <a16:creationId xmlns:a16="http://schemas.microsoft.com/office/drawing/2014/main" id="{A85ECC4C-F1A3-9746-3839-F47630514643}"/>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Vapaamuotoinen: Muoto 27">
            <a:extLst>
              <a:ext uri="{FF2B5EF4-FFF2-40B4-BE49-F238E27FC236}">
                <a16:creationId xmlns:a16="http://schemas.microsoft.com/office/drawing/2014/main" id="{9E084C66-5D74-7DE3-0C10-F54FA78149B7}"/>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9" name="Tekstiruutu 28">
            <a:extLst>
              <a:ext uri="{FF2B5EF4-FFF2-40B4-BE49-F238E27FC236}">
                <a16:creationId xmlns:a16="http://schemas.microsoft.com/office/drawing/2014/main" id="{F02ACCA7-43C6-1479-E6E9-5DB8A64ABEA8}"/>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30" name="Kuva 29">
            <a:extLst>
              <a:ext uri="{FF2B5EF4-FFF2-40B4-BE49-F238E27FC236}">
                <a16:creationId xmlns:a16="http://schemas.microsoft.com/office/drawing/2014/main" id="{87CD95E2-8468-0B30-C397-1842FE86CFE6}"/>
              </a:ext>
            </a:extLst>
          </p:cNvPr>
          <p:cNvPicPr>
            <a:picLocks noChangeAspect="1"/>
          </p:cNvPicPr>
          <p:nvPr/>
        </p:nvPicPr>
        <p:blipFill>
          <a:blip r:embed="rId4"/>
          <a:stretch>
            <a:fillRect/>
          </a:stretch>
        </p:blipFill>
        <p:spPr>
          <a:xfrm>
            <a:off x="2090737" y="1038713"/>
            <a:ext cx="8010525" cy="4391025"/>
          </a:xfrm>
          <a:prstGeom prst="rect">
            <a:avLst/>
          </a:prstGeom>
        </p:spPr>
      </p:pic>
      <p:pic>
        <p:nvPicPr>
          <p:cNvPr id="32" name="Kuva 31">
            <a:extLst>
              <a:ext uri="{FF2B5EF4-FFF2-40B4-BE49-F238E27FC236}">
                <a16:creationId xmlns:a16="http://schemas.microsoft.com/office/drawing/2014/main" id="{0C7D3B2F-03E7-0FF2-B146-1E2594A2F3E5}"/>
              </a:ext>
            </a:extLst>
          </p:cNvPr>
          <p:cNvPicPr>
            <a:picLocks noChangeAspect="1"/>
          </p:cNvPicPr>
          <p:nvPr/>
        </p:nvPicPr>
        <p:blipFill>
          <a:blip r:embed="rId5"/>
          <a:stretch>
            <a:fillRect/>
          </a:stretch>
        </p:blipFill>
        <p:spPr>
          <a:xfrm>
            <a:off x="4281153" y="1386476"/>
            <a:ext cx="2976151" cy="933450"/>
          </a:xfrm>
          <a:prstGeom prst="rect">
            <a:avLst/>
          </a:prstGeom>
        </p:spPr>
      </p:pic>
      <p:sp>
        <p:nvSpPr>
          <p:cNvPr id="33" name="Tekstiruutu 32">
            <a:extLst>
              <a:ext uri="{FF2B5EF4-FFF2-40B4-BE49-F238E27FC236}">
                <a16:creationId xmlns:a16="http://schemas.microsoft.com/office/drawing/2014/main" id="{6DA9905B-3D1C-1AAB-DAF9-6A42A4D935BB}"/>
              </a:ext>
            </a:extLst>
          </p:cNvPr>
          <p:cNvSpPr txBox="1"/>
          <p:nvPr/>
        </p:nvSpPr>
        <p:spPr>
          <a:xfrm>
            <a:off x="4896515" y="3234226"/>
            <a:ext cx="535724" cy="184666"/>
          </a:xfrm>
          <a:prstGeom prst="rect">
            <a:avLst/>
          </a:prstGeom>
          <a:noFill/>
        </p:spPr>
        <p:txBody>
          <a:bodyPr wrap="none" rtlCol="0">
            <a:spAutoFit/>
          </a:bodyPr>
          <a:lstStyle/>
          <a:p>
            <a:r>
              <a:rPr lang="fi-FI" sz="600" b="1"/>
              <a:t>SEURAAVA</a:t>
            </a:r>
            <a:endParaRPr lang="fi-FI" sz="1000" b="1"/>
          </a:p>
        </p:txBody>
      </p:sp>
      <p:sp>
        <p:nvSpPr>
          <p:cNvPr id="34" name="Tekstiruutu 33">
            <a:extLst>
              <a:ext uri="{FF2B5EF4-FFF2-40B4-BE49-F238E27FC236}">
                <a16:creationId xmlns:a16="http://schemas.microsoft.com/office/drawing/2014/main" id="{DD288F2A-F523-2F2B-4646-55E4AE07A6DC}"/>
              </a:ext>
            </a:extLst>
          </p:cNvPr>
          <p:cNvSpPr txBox="1"/>
          <p:nvPr/>
        </p:nvSpPr>
        <p:spPr>
          <a:xfrm>
            <a:off x="6142907" y="3054310"/>
            <a:ext cx="522900" cy="184666"/>
          </a:xfrm>
          <a:prstGeom prst="rect">
            <a:avLst/>
          </a:prstGeom>
          <a:noFill/>
        </p:spPr>
        <p:txBody>
          <a:bodyPr wrap="none" rtlCol="0">
            <a:spAutoFit/>
          </a:bodyPr>
          <a:lstStyle/>
          <a:p>
            <a:r>
              <a:rPr lang="fi-FI" sz="600" b="1"/>
              <a:t>VAIENNUS</a:t>
            </a:r>
            <a:endParaRPr lang="fi-FI" sz="1000" b="1"/>
          </a:p>
        </p:txBody>
      </p:sp>
      <p:sp>
        <p:nvSpPr>
          <p:cNvPr id="35" name="Tekstiruutu 34">
            <a:extLst>
              <a:ext uri="{FF2B5EF4-FFF2-40B4-BE49-F238E27FC236}">
                <a16:creationId xmlns:a16="http://schemas.microsoft.com/office/drawing/2014/main" id="{CB13FC42-DB9B-54EA-B19A-5F271A00E809}"/>
              </a:ext>
            </a:extLst>
          </p:cNvPr>
          <p:cNvSpPr txBox="1"/>
          <p:nvPr/>
        </p:nvSpPr>
        <p:spPr>
          <a:xfrm>
            <a:off x="6104215" y="3255803"/>
            <a:ext cx="591829" cy="276999"/>
          </a:xfrm>
          <a:prstGeom prst="rect">
            <a:avLst/>
          </a:prstGeom>
          <a:noFill/>
        </p:spPr>
        <p:txBody>
          <a:bodyPr wrap="none" rtlCol="0">
            <a:spAutoFit/>
          </a:bodyPr>
          <a:lstStyle/>
          <a:p>
            <a:r>
              <a:rPr lang="fi-FI" sz="600" b="1"/>
              <a:t>HÄLYTTIMET</a:t>
            </a:r>
            <a:br>
              <a:rPr lang="fi-FI" sz="600" b="1"/>
            </a:br>
            <a:r>
              <a:rPr lang="fi-FI" sz="600" b="1"/>
              <a:t>     PÄÄLLE</a:t>
            </a:r>
            <a:endParaRPr lang="fi-FI" sz="1000" b="1"/>
          </a:p>
        </p:txBody>
      </p:sp>
      <p:sp>
        <p:nvSpPr>
          <p:cNvPr id="36" name="Tekstiruutu 35">
            <a:extLst>
              <a:ext uri="{FF2B5EF4-FFF2-40B4-BE49-F238E27FC236}">
                <a16:creationId xmlns:a16="http://schemas.microsoft.com/office/drawing/2014/main" id="{74F41C07-1779-A277-73C1-7B2876FC52FD}"/>
              </a:ext>
            </a:extLst>
          </p:cNvPr>
          <p:cNvSpPr txBox="1"/>
          <p:nvPr/>
        </p:nvSpPr>
        <p:spPr>
          <a:xfrm>
            <a:off x="6715483" y="3163470"/>
            <a:ext cx="585417" cy="200055"/>
          </a:xfrm>
          <a:prstGeom prst="rect">
            <a:avLst/>
          </a:prstGeom>
          <a:noFill/>
        </p:spPr>
        <p:txBody>
          <a:bodyPr wrap="none" rtlCol="0">
            <a:spAutoFit/>
          </a:bodyPr>
          <a:lstStyle/>
          <a:p>
            <a:r>
              <a:rPr lang="fi-FI" sz="700" b="1"/>
              <a:t>PALAUTUS</a:t>
            </a:r>
            <a:endParaRPr lang="fi-FI" sz="1050" b="1"/>
          </a:p>
        </p:txBody>
      </p:sp>
      <p:sp>
        <p:nvSpPr>
          <p:cNvPr id="37" name="Tekstiruutu 36">
            <a:extLst>
              <a:ext uri="{FF2B5EF4-FFF2-40B4-BE49-F238E27FC236}">
                <a16:creationId xmlns:a16="http://schemas.microsoft.com/office/drawing/2014/main" id="{D39B5765-8319-BB73-7A9B-D370E051D4E8}"/>
              </a:ext>
            </a:extLst>
          </p:cNvPr>
          <p:cNvSpPr txBox="1"/>
          <p:nvPr/>
        </p:nvSpPr>
        <p:spPr>
          <a:xfrm>
            <a:off x="6742266" y="4368390"/>
            <a:ext cx="580608" cy="200055"/>
          </a:xfrm>
          <a:prstGeom prst="rect">
            <a:avLst/>
          </a:prstGeom>
          <a:noFill/>
        </p:spPr>
        <p:txBody>
          <a:bodyPr wrap="none" rtlCol="0">
            <a:spAutoFit/>
          </a:bodyPr>
          <a:lstStyle/>
          <a:p>
            <a:r>
              <a:rPr lang="fi-FI" sz="700" b="1"/>
              <a:t>SILMUKKA</a:t>
            </a:r>
            <a:endParaRPr lang="fi-FI" sz="1000" b="1"/>
          </a:p>
        </p:txBody>
      </p:sp>
      <p:sp>
        <p:nvSpPr>
          <p:cNvPr id="38" name="Tekstiruutu 37">
            <a:extLst>
              <a:ext uri="{FF2B5EF4-FFF2-40B4-BE49-F238E27FC236}">
                <a16:creationId xmlns:a16="http://schemas.microsoft.com/office/drawing/2014/main" id="{4A68AD1C-80C7-114A-A13F-70308DCB1952}"/>
              </a:ext>
            </a:extLst>
          </p:cNvPr>
          <p:cNvSpPr txBox="1"/>
          <p:nvPr/>
        </p:nvSpPr>
        <p:spPr>
          <a:xfrm>
            <a:off x="2918598" y="2268287"/>
            <a:ext cx="837089" cy="184666"/>
          </a:xfrm>
          <a:prstGeom prst="rect">
            <a:avLst/>
          </a:prstGeom>
          <a:noFill/>
        </p:spPr>
        <p:txBody>
          <a:bodyPr wrap="none" rtlCol="0">
            <a:spAutoFit/>
          </a:bodyPr>
          <a:lstStyle/>
          <a:p>
            <a:r>
              <a:rPr lang="fi-FI" sz="600" b="1"/>
              <a:t>ENNAKKOVAROITUS</a:t>
            </a:r>
            <a:endParaRPr lang="fi-FI" sz="1000" b="1"/>
          </a:p>
        </p:txBody>
      </p:sp>
      <p:sp>
        <p:nvSpPr>
          <p:cNvPr id="39" name="Tekstiruutu 38">
            <a:extLst>
              <a:ext uri="{FF2B5EF4-FFF2-40B4-BE49-F238E27FC236}">
                <a16:creationId xmlns:a16="http://schemas.microsoft.com/office/drawing/2014/main" id="{F7CA89B8-C8CF-9E26-EAAE-EF03A0A3A9A3}"/>
              </a:ext>
            </a:extLst>
          </p:cNvPr>
          <p:cNvSpPr txBox="1"/>
          <p:nvPr/>
        </p:nvSpPr>
        <p:spPr>
          <a:xfrm>
            <a:off x="6839953" y="4910116"/>
            <a:ext cx="442044" cy="215444"/>
          </a:xfrm>
          <a:prstGeom prst="rect">
            <a:avLst/>
          </a:prstGeom>
          <a:noFill/>
        </p:spPr>
        <p:txBody>
          <a:bodyPr wrap="square" rtlCol="0">
            <a:spAutoFit/>
          </a:bodyPr>
          <a:lstStyle/>
          <a:p>
            <a:r>
              <a:rPr lang="fi-FI" sz="800" b="1"/>
              <a:t>TASO</a:t>
            </a:r>
            <a:endParaRPr lang="fi-FI" sz="1000" b="1"/>
          </a:p>
        </p:txBody>
      </p:sp>
      <p:sp>
        <p:nvSpPr>
          <p:cNvPr id="40" name="Tekstiruutu 39">
            <a:extLst>
              <a:ext uri="{FF2B5EF4-FFF2-40B4-BE49-F238E27FC236}">
                <a16:creationId xmlns:a16="http://schemas.microsoft.com/office/drawing/2014/main" id="{BDF42269-E8EB-96B9-BFB1-D3656E67DFF2}"/>
              </a:ext>
            </a:extLst>
          </p:cNvPr>
          <p:cNvSpPr txBox="1"/>
          <p:nvPr/>
        </p:nvSpPr>
        <p:spPr>
          <a:xfrm>
            <a:off x="5989702" y="4359661"/>
            <a:ext cx="500458" cy="215444"/>
          </a:xfrm>
          <a:prstGeom prst="rect">
            <a:avLst/>
          </a:prstGeom>
          <a:noFill/>
        </p:spPr>
        <p:txBody>
          <a:bodyPr wrap="none" rtlCol="0">
            <a:spAutoFit/>
          </a:bodyPr>
          <a:lstStyle/>
          <a:p>
            <a:r>
              <a:rPr lang="fi-FI" sz="800" b="1"/>
              <a:t>PÄÄLLE</a:t>
            </a:r>
            <a:endParaRPr lang="fi-FI" sz="1000" b="1"/>
          </a:p>
        </p:txBody>
      </p:sp>
      <p:sp>
        <p:nvSpPr>
          <p:cNvPr id="41" name="Tekstiruutu 40">
            <a:extLst>
              <a:ext uri="{FF2B5EF4-FFF2-40B4-BE49-F238E27FC236}">
                <a16:creationId xmlns:a16="http://schemas.microsoft.com/office/drawing/2014/main" id="{A57DE4E4-AB69-B3DD-B7F1-8AA1108648AE}"/>
              </a:ext>
            </a:extLst>
          </p:cNvPr>
          <p:cNvSpPr txBox="1"/>
          <p:nvPr/>
        </p:nvSpPr>
        <p:spPr>
          <a:xfrm>
            <a:off x="5527064" y="4344657"/>
            <a:ext cx="369012" cy="230832"/>
          </a:xfrm>
          <a:prstGeom prst="rect">
            <a:avLst/>
          </a:prstGeom>
          <a:noFill/>
        </p:spPr>
        <p:txBody>
          <a:bodyPr wrap="none" rtlCol="0">
            <a:spAutoFit/>
          </a:bodyPr>
          <a:lstStyle/>
          <a:p>
            <a:r>
              <a:rPr lang="fi-FI" sz="900" b="1"/>
              <a:t>IRTI</a:t>
            </a:r>
            <a:endParaRPr lang="fi-FI" sz="1000" b="1"/>
          </a:p>
        </p:txBody>
      </p:sp>
      <p:sp>
        <p:nvSpPr>
          <p:cNvPr id="42" name="Tekstiruutu 41">
            <a:extLst>
              <a:ext uri="{FF2B5EF4-FFF2-40B4-BE49-F238E27FC236}">
                <a16:creationId xmlns:a16="http://schemas.microsoft.com/office/drawing/2014/main" id="{F7FD1B29-A03E-0F2D-A20A-D62289932394}"/>
              </a:ext>
            </a:extLst>
          </p:cNvPr>
          <p:cNvSpPr txBox="1"/>
          <p:nvPr/>
        </p:nvSpPr>
        <p:spPr>
          <a:xfrm>
            <a:off x="5766592" y="4900584"/>
            <a:ext cx="412292" cy="215444"/>
          </a:xfrm>
          <a:prstGeom prst="rect">
            <a:avLst/>
          </a:prstGeom>
          <a:noFill/>
        </p:spPr>
        <p:txBody>
          <a:bodyPr wrap="none" rtlCol="0">
            <a:spAutoFit/>
          </a:bodyPr>
          <a:lstStyle/>
          <a:p>
            <a:r>
              <a:rPr lang="fi-FI" sz="800" b="1"/>
              <a:t>TESTI</a:t>
            </a:r>
            <a:endParaRPr lang="fi-FI" sz="1000" b="1"/>
          </a:p>
        </p:txBody>
      </p:sp>
      <p:sp>
        <p:nvSpPr>
          <p:cNvPr id="43" name="Tekstiruutu 42">
            <a:extLst>
              <a:ext uri="{FF2B5EF4-FFF2-40B4-BE49-F238E27FC236}">
                <a16:creationId xmlns:a16="http://schemas.microsoft.com/office/drawing/2014/main" id="{9B3824DF-2281-94FE-1ACB-244E0374E1BA}"/>
              </a:ext>
            </a:extLst>
          </p:cNvPr>
          <p:cNvSpPr txBox="1"/>
          <p:nvPr/>
        </p:nvSpPr>
        <p:spPr>
          <a:xfrm>
            <a:off x="4473927" y="4611959"/>
            <a:ext cx="444352" cy="200055"/>
          </a:xfrm>
          <a:prstGeom prst="rect">
            <a:avLst/>
          </a:prstGeom>
          <a:noFill/>
        </p:spPr>
        <p:txBody>
          <a:bodyPr wrap="none" rtlCol="0">
            <a:spAutoFit/>
          </a:bodyPr>
          <a:lstStyle/>
          <a:p>
            <a:r>
              <a:rPr lang="fi-FI" sz="700" b="1"/>
              <a:t>PALUU</a:t>
            </a:r>
            <a:endParaRPr lang="fi-FI" sz="1000" b="1"/>
          </a:p>
        </p:txBody>
      </p:sp>
      <p:sp>
        <p:nvSpPr>
          <p:cNvPr id="44" name="Tekstiruutu 43">
            <a:extLst>
              <a:ext uri="{FF2B5EF4-FFF2-40B4-BE49-F238E27FC236}">
                <a16:creationId xmlns:a16="http://schemas.microsoft.com/office/drawing/2014/main" id="{6B80634A-B072-48DB-6377-5F19E2B22946}"/>
              </a:ext>
            </a:extLst>
          </p:cNvPr>
          <p:cNvSpPr txBox="1"/>
          <p:nvPr/>
        </p:nvSpPr>
        <p:spPr>
          <a:xfrm>
            <a:off x="3382438" y="4343994"/>
            <a:ext cx="498855" cy="215444"/>
          </a:xfrm>
          <a:prstGeom prst="rect">
            <a:avLst/>
          </a:prstGeom>
          <a:noFill/>
        </p:spPr>
        <p:txBody>
          <a:bodyPr wrap="none" rtlCol="0">
            <a:spAutoFit/>
          </a:bodyPr>
          <a:lstStyle/>
          <a:p>
            <a:r>
              <a:rPr lang="fi-FI" sz="800" b="1"/>
              <a:t>OSOITE</a:t>
            </a:r>
            <a:endParaRPr lang="fi-FI" sz="1000" b="1"/>
          </a:p>
        </p:txBody>
      </p:sp>
      <p:sp>
        <p:nvSpPr>
          <p:cNvPr id="45" name="Tekstiruutu 44">
            <a:extLst>
              <a:ext uri="{FF2B5EF4-FFF2-40B4-BE49-F238E27FC236}">
                <a16:creationId xmlns:a16="http://schemas.microsoft.com/office/drawing/2014/main" id="{5BC4D7BA-0B8A-1B49-9BE5-0A62EB2A7396}"/>
              </a:ext>
            </a:extLst>
          </p:cNvPr>
          <p:cNvSpPr txBox="1"/>
          <p:nvPr/>
        </p:nvSpPr>
        <p:spPr>
          <a:xfrm>
            <a:off x="2853616" y="4343994"/>
            <a:ext cx="511679" cy="215444"/>
          </a:xfrm>
          <a:prstGeom prst="rect">
            <a:avLst/>
          </a:prstGeom>
          <a:noFill/>
        </p:spPr>
        <p:txBody>
          <a:bodyPr wrap="none" rtlCol="0">
            <a:spAutoFit/>
          </a:bodyPr>
          <a:lstStyle/>
          <a:p>
            <a:r>
              <a:rPr lang="fi-FI" sz="800" b="1"/>
              <a:t>RYHMÄ</a:t>
            </a:r>
            <a:endParaRPr lang="fi-FI" sz="1000" b="1"/>
          </a:p>
        </p:txBody>
      </p:sp>
      <p:sp>
        <p:nvSpPr>
          <p:cNvPr id="46" name="Tekstiruutu 45">
            <a:extLst>
              <a:ext uri="{FF2B5EF4-FFF2-40B4-BE49-F238E27FC236}">
                <a16:creationId xmlns:a16="http://schemas.microsoft.com/office/drawing/2014/main" id="{3809DCB7-42C8-64B8-868F-4F61CC9F289B}"/>
              </a:ext>
            </a:extLst>
          </p:cNvPr>
          <p:cNvSpPr txBox="1"/>
          <p:nvPr/>
        </p:nvSpPr>
        <p:spPr>
          <a:xfrm>
            <a:off x="3366998" y="4865146"/>
            <a:ext cx="540533" cy="200055"/>
          </a:xfrm>
          <a:prstGeom prst="rect">
            <a:avLst/>
          </a:prstGeom>
          <a:noFill/>
        </p:spPr>
        <p:txBody>
          <a:bodyPr wrap="none" rtlCol="0">
            <a:spAutoFit/>
          </a:bodyPr>
          <a:lstStyle/>
          <a:p>
            <a:r>
              <a:rPr lang="fi-FI" sz="700" b="1"/>
              <a:t>LISÄVIIVE</a:t>
            </a:r>
            <a:endParaRPr lang="fi-FI" sz="1000" b="1"/>
          </a:p>
        </p:txBody>
      </p:sp>
      <p:sp>
        <p:nvSpPr>
          <p:cNvPr id="47" name="Tekstiruutu 46">
            <a:extLst>
              <a:ext uri="{FF2B5EF4-FFF2-40B4-BE49-F238E27FC236}">
                <a16:creationId xmlns:a16="http://schemas.microsoft.com/office/drawing/2014/main" id="{304AD215-9FBC-E235-6EB7-145E85E002CF}"/>
              </a:ext>
            </a:extLst>
          </p:cNvPr>
          <p:cNvSpPr txBox="1"/>
          <p:nvPr/>
        </p:nvSpPr>
        <p:spPr>
          <a:xfrm>
            <a:off x="2832457" y="4820795"/>
            <a:ext cx="561372" cy="307777"/>
          </a:xfrm>
          <a:prstGeom prst="rect">
            <a:avLst/>
          </a:prstGeom>
          <a:noFill/>
        </p:spPr>
        <p:txBody>
          <a:bodyPr wrap="none" rtlCol="0">
            <a:spAutoFit/>
          </a:bodyPr>
          <a:lstStyle/>
          <a:p>
            <a:r>
              <a:rPr lang="fi-FI" sz="700" b="1"/>
              <a:t>SISÄINEN</a:t>
            </a:r>
            <a:br>
              <a:rPr lang="fi-FI" sz="700" b="1"/>
            </a:br>
            <a:r>
              <a:rPr lang="fi-FI" sz="700" b="1"/>
              <a:t>SUMMERI</a:t>
            </a:r>
            <a:endParaRPr lang="fi-FI" sz="900" b="1"/>
          </a:p>
        </p:txBody>
      </p:sp>
      <p:sp>
        <p:nvSpPr>
          <p:cNvPr id="48" name="Tekstiruutu 47">
            <a:extLst>
              <a:ext uri="{FF2B5EF4-FFF2-40B4-BE49-F238E27FC236}">
                <a16:creationId xmlns:a16="http://schemas.microsoft.com/office/drawing/2014/main" id="{42C06AB3-45E8-1686-B92D-C47F03516DE3}"/>
              </a:ext>
            </a:extLst>
          </p:cNvPr>
          <p:cNvSpPr txBox="1"/>
          <p:nvPr/>
        </p:nvSpPr>
        <p:spPr>
          <a:xfrm>
            <a:off x="2918598" y="2431244"/>
            <a:ext cx="1107996" cy="184666"/>
          </a:xfrm>
          <a:prstGeom prst="rect">
            <a:avLst/>
          </a:prstGeom>
          <a:noFill/>
        </p:spPr>
        <p:txBody>
          <a:bodyPr wrap="none" rtlCol="0">
            <a:spAutoFit/>
          </a:bodyPr>
          <a:lstStyle/>
          <a:p>
            <a:r>
              <a:rPr lang="fi-FI" sz="600" b="1"/>
              <a:t>SAMMUTUSLAITE TOIMINUT</a:t>
            </a:r>
            <a:endParaRPr lang="fi-FI" sz="1000" b="1"/>
          </a:p>
        </p:txBody>
      </p:sp>
      <p:sp>
        <p:nvSpPr>
          <p:cNvPr id="49" name="Tekstiruutu 48">
            <a:extLst>
              <a:ext uri="{FF2B5EF4-FFF2-40B4-BE49-F238E27FC236}">
                <a16:creationId xmlns:a16="http://schemas.microsoft.com/office/drawing/2014/main" id="{591F37AB-C95D-1942-9D8E-23D93DE84490}"/>
              </a:ext>
            </a:extLst>
          </p:cNvPr>
          <p:cNvSpPr txBox="1"/>
          <p:nvPr/>
        </p:nvSpPr>
        <p:spPr>
          <a:xfrm>
            <a:off x="2924350" y="2581827"/>
            <a:ext cx="800219" cy="184666"/>
          </a:xfrm>
          <a:prstGeom prst="rect">
            <a:avLst/>
          </a:prstGeom>
          <a:noFill/>
        </p:spPr>
        <p:txBody>
          <a:bodyPr wrap="none" rtlCol="0">
            <a:spAutoFit/>
          </a:bodyPr>
          <a:lstStyle/>
          <a:p>
            <a:r>
              <a:rPr lang="fi-FI" sz="600" b="1"/>
              <a:t>SAVULUUKUT AUKI</a:t>
            </a:r>
            <a:endParaRPr lang="fi-FI" sz="1000" b="1"/>
          </a:p>
        </p:txBody>
      </p:sp>
      <p:sp>
        <p:nvSpPr>
          <p:cNvPr id="50" name="Tekstiruutu 49">
            <a:extLst>
              <a:ext uri="{FF2B5EF4-FFF2-40B4-BE49-F238E27FC236}">
                <a16:creationId xmlns:a16="http://schemas.microsoft.com/office/drawing/2014/main" id="{E62E2185-039C-64A7-D2B3-A14B51E13B02}"/>
              </a:ext>
            </a:extLst>
          </p:cNvPr>
          <p:cNvSpPr txBox="1"/>
          <p:nvPr/>
        </p:nvSpPr>
        <p:spPr>
          <a:xfrm>
            <a:off x="2918598" y="2732410"/>
            <a:ext cx="914033" cy="184666"/>
          </a:xfrm>
          <a:prstGeom prst="rect">
            <a:avLst/>
          </a:prstGeom>
          <a:noFill/>
        </p:spPr>
        <p:txBody>
          <a:bodyPr wrap="none" rtlCol="0">
            <a:spAutoFit/>
          </a:bodyPr>
          <a:lstStyle/>
          <a:p>
            <a:r>
              <a:rPr lang="fi-FI" sz="600" b="1"/>
              <a:t>PÄÄOVEN LUKKO AUKI</a:t>
            </a:r>
            <a:endParaRPr lang="fi-FI" sz="1000" b="1"/>
          </a:p>
        </p:txBody>
      </p:sp>
      <p:sp>
        <p:nvSpPr>
          <p:cNvPr id="51" name="Tekstiruutu 50">
            <a:extLst>
              <a:ext uri="{FF2B5EF4-FFF2-40B4-BE49-F238E27FC236}">
                <a16:creationId xmlns:a16="http://schemas.microsoft.com/office/drawing/2014/main" id="{217F2FFF-C307-A41F-85A2-B477CD9899B3}"/>
              </a:ext>
            </a:extLst>
          </p:cNvPr>
          <p:cNvSpPr txBox="1"/>
          <p:nvPr/>
        </p:nvSpPr>
        <p:spPr>
          <a:xfrm>
            <a:off x="2924350" y="2882993"/>
            <a:ext cx="1048685" cy="184666"/>
          </a:xfrm>
          <a:prstGeom prst="rect">
            <a:avLst/>
          </a:prstGeom>
          <a:noFill/>
        </p:spPr>
        <p:txBody>
          <a:bodyPr wrap="none" rtlCol="0">
            <a:spAutoFit/>
          </a:bodyPr>
          <a:lstStyle/>
          <a:p>
            <a:r>
              <a:rPr lang="fi-FI" sz="600" b="1"/>
              <a:t>ILMASTOINTI PYSÄHTYNYT</a:t>
            </a:r>
            <a:endParaRPr lang="fi-FI" sz="1000" b="1"/>
          </a:p>
        </p:txBody>
      </p:sp>
      <p:sp>
        <p:nvSpPr>
          <p:cNvPr id="52" name="Tekstiruutu 51">
            <a:extLst>
              <a:ext uri="{FF2B5EF4-FFF2-40B4-BE49-F238E27FC236}">
                <a16:creationId xmlns:a16="http://schemas.microsoft.com/office/drawing/2014/main" id="{08B243E8-281F-DD08-6143-0F04C6159470}"/>
              </a:ext>
            </a:extLst>
          </p:cNvPr>
          <p:cNvSpPr txBox="1"/>
          <p:nvPr/>
        </p:nvSpPr>
        <p:spPr>
          <a:xfrm>
            <a:off x="2925792" y="3177133"/>
            <a:ext cx="981359" cy="184666"/>
          </a:xfrm>
          <a:prstGeom prst="rect">
            <a:avLst/>
          </a:prstGeom>
          <a:noFill/>
        </p:spPr>
        <p:txBody>
          <a:bodyPr wrap="none" rtlCol="0">
            <a:spAutoFit/>
          </a:bodyPr>
          <a:lstStyle/>
          <a:p>
            <a:r>
              <a:rPr lang="fi-FI" sz="600" b="1"/>
              <a:t>PALOVÄLITIN AKTIVOITU</a:t>
            </a:r>
            <a:endParaRPr lang="fi-FI" sz="1000" b="1"/>
          </a:p>
        </p:txBody>
      </p:sp>
      <p:sp>
        <p:nvSpPr>
          <p:cNvPr id="53" name="Tekstiruutu 52">
            <a:extLst>
              <a:ext uri="{FF2B5EF4-FFF2-40B4-BE49-F238E27FC236}">
                <a16:creationId xmlns:a16="http://schemas.microsoft.com/office/drawing/2014/main" id="{63C2BA0D-9A0A-A270-C9F6-1E9B314C9CC1}"/>
              </a:ext>
            </a:extLst>
          </p:cNvPr>
          <p:cNvSpPr txBox="1"/>
          <p:nvPr/>
        </p:nvSpPr>
        <p:spPr>
          <a:xfrm>
            <a:off x="2925792" y="3330181"/>
            <a:ext cx="963725" cy="184666"/>
          </a:xfrm>
          <a:prstGeom prst="rect">
            <a:avLst/>
          </a:prstGeom>
          <a:noFill/>
        </p:spPr>
        <p:txBody>
          <a:bodyPr wrap="none" rtlCol="0">
            <a:spAutoFit/>
          </a:bodyPr>
          <a:lstStyle/>
          <a:p>
            <a:r>
              <a:rPr lang="fi-FI" sz="600" b="1"/>
              <a:t>VIKAVÄLITIN AKTIVOITU</a:t>
            </a:r>
            <a:endParaRPr lang="fi-FI" sz="1000" b="1"/>
          </a:p>
        </p:txBody>
      </p:sp>
      <p:sp>
        <p:nvSpPr>
          <p:cNvPr id="54" name="Tekstiruutu 53">
            <a:extLst>
              <a:ext uri="{FF2B5EF4-FFF2-40B4-BE49-F238E27FC236}">
                <a16:creationId xmlns:a16="http://schemas.microsoft.com/office/drawing/2014/main" id="{1B08BCE5-7573-FD27-4DE6-8283AE620FB9}"/>
              </a:ext>
            </a:extLst>
          </p:cNvPr>
          <p:cNvSpPr txBox="1"/>
          <p:nvPr/>
        </p:nvSpPr>
        <p:spPr>
          <a:xfrm>
            <a:off x="2925792" y="3627283"/>
            <a:ext cx="620683" cy="184666"/>
          </a:xfrm>
          <a:prstGeom prst="rect">
            <a:avLst/>
          </a:prstGeom>
          <a:noFill/>
        </p:spPr>
        <p:txBody>
          <a:bodyPr wrap="none" rtlCol="0">
            <a:spAutoFit/>
          </a:bodyPr>
          <a:lstStyle/>
          <a:p>
            <a:r>
              <a:rPr lang="fi-FI" sz="600" b="1"/>
              <a:t>VALMIUSTILA</a:t>
            </a:r>
            <a:endParaRPr lang="fi-FI" sz="1000" b="1"/>
          </a:p>
        </p:txBody>
      </p:sp>
      <p:pic>
        <p:nvPicPr>
          <p:cNvPr id="2" name="Kuva 1">
            <a:extLst>
              <a:ext uri="{FF2B5EF4-FFF2-40B4-BE49-F238E27FC236}">
                <a16:creationId xmlns:a16="http://schemas.microsoft.com/office/drawing/2014/main" id="{FC77C1AC-04A9-5185-C21A-18613FE395A9}"/>
              </a:ext>
            </a:extLst>
          </p:cNvPr>
          <p:cNvPicPr>
            <a:picLocks noChangeAspect="1"/>
          </p:cNvPicPr>
          <p:nvPr/>
        </p:nvPicPr>
        <p:blipFill>
          <a:blip r:embed="rId6"/>
          <a:stretch>
            <a:fillRect/>
          </a:stretch>
        </p:blipFill>
        <p:spPr>
          <a:xfrm>
            <a:off x="-1" y="1"/>
            <a:ext cx="12192000" cy="6857999"/>
          </a:xfrm>
          <a:prstGeom prst="rect">
            <a:avLst/>
          </a:prstGeom>
        </p:spPr>
      </p:pic>
    </p:spTree>
    <p:custDataLst>
      <p:tags r:id="rId1"/>
    </p:custDataLst>
    <p:extLst>
      <p:ext uri="{BB962C8B-B14F-4D97-AF65-F5344CB8AC3E}">
        <p14:creationId xmlns:p14="http://schemas.microsoft.com/office/powerpoint/2010/main" val="24347262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EB323A1-1FD8-53DB-AD88-8C0555623502}"/>
              </a:ext>
            </a:extLst>
          </p:cNvPr>
          <p:cNvPicPr>
            <a:picLocks noChangeAspect="1"/>
          </p:cNvPicPr>
          <p:nvPr/>
        </p:nvPicPr>
        <p:blipFill>
          <a:blip r:embed="rId4"/>
          <a:stretch>
            <a:fillRect/>
          </a:stretch>
        </p:blipFill>
        <p:spPr>
          <a:xfrm>
            <a:off x="101781" y="72309"/>
            <a:ext cx="8010838" cy="4395597"/>
          </a:xfrm>
          <a:prstGeom prst="rect">
            <a:avLst/>
          </a:prstGeom>
        </p:spPr>
      </p:pic>
      <p:sp>
        <p:nvSpPr>
          <p:cNvPr id="91" name="Vapaamuotoinen: Muoto 90">
            <a:extLst>
              <a:ext uri="{FF2B5EF4-FFF2-40B4-BE49-F238E27FC236}">
                <a16:creationId xmlns:a16="http://schemas.microsoft.com/office/drawing/2014/main" id="{15FD83A3-C297-52B8-C7C4-48F4BC360DE4}"/>
              </a:ext>
            </a:extLst>
          </p:cNvPr>
          <p:cNvSpPr/>
          <p:nvPr/>
        </p:nvSpPr>
        <p:spPr>
          <a:xfrm rot="14482688" flipV="1">
            <a:off x="-293787" y="4212393"/>
            <a:ext cx="1675457" cy="1236699"/>
          </a:xfrm>
          <a:custGeom>
            <a:avLst/>
            <a:gdLst>
              <a:gd name="connsiteX0" fmla="*/ 1675457 w 1675457"/>
              <a:gd name="connsiteY0" fmla="*/ 272024 h 1236699"/>
              <a:gd name="connsiteX1" fmla="*/ 1307944 w 1675457"/>
              <a:gd name="connsiteY1" fmla="*/ 0 h 1236699"/>
              <a:gd name="connsiteX2" fmla="*/ 828867 w 1675457"/>
              <a:gd name="connsiteY2" fmla="*/ 272024 h 1236699"/>
              <a:gd name="connsiteX3" fmla="*/ 1173454 w 1675457"/>
              <a:gd name="connsiteY3" fmla="*/ 272024 h 1236699"/>
              <a:gd name="connsiteX4" fmla="*/ 1126984 w 1675457"/>
              <a:gd name="connsiteY4" fmla="*/ 313864 h 1236699"/>
              <a:gd name="connsiteX5" fmla="*/ 937145 w 1675457"/>
              <a:gd name="connsiteY5" fmla="*/ 447589 h 1236699"/>
              <a:gd name="connsiteX6" fmla="*/ 783589 w 1675457"/>
              <a:gd name="connsiteY6" fmla="*/ 531179 h 1236699"/>
              <a:gd name="connsiteX7" fmla="*/ 900445 w 1675457"/>
              <a:gd name="connsiteY7" fmla="*/ 745314 h 1236699"/>
              <a:gd name="connsiteX8" fmla="*/ 0 w 1675457"/>
              <a:gd name="connsiteY8" fmla="*/ 1236699 h 1236699"/>
              <a:gd name="connsiteX9" fmla="*/ 69925 w 1675457"/>
              <a:gd name="connsiteY9" fmla="*/ 1217246 h 1236699"/>
              <a:gd name="connsiteX10" fmla="*/ 411144 w 1675457"/>
              <a:gd name="connsiteY10" fmla="*/ 1103196 h 1236699"/>
              <a:gd name="connsiteX11" fmla="*/ 1333634 w 1675457"/>
              <a:gd name="connsiteY11" fmla="*/ 278384 h 1236699"/>
              <a:gd name="connsiteX12" fmla="*/ 1331233 w 1675457"/>
              <a:gd name="connsiteY12" fmla="*/ 272024 h 123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5457" h="1236699">
                <a:moveTo>
                  <a:pt x="1675457" y="272024"/>
                </a:moveTo>
                <a:lnTo>
                  <a:pt x="1307944" y="0"/>
                </a:lnTo>
                <a:lnTo>
                  <a:pt x="828867" y="272024"/>
                </a:lnTo>
                <a:lnTo>
                  <a:pt x="1173454" y="272024"/>
                </a:lnTo>
                <a:lnTo>
                  <a:pt x="1126984" y="313864"/>
                </a:lnTo>
                <a:cubicBezTo>
                  <a:pt x="1071269" y="359458"/>
                  <a:pt x="1007793" y="404104"/>
                  <a:pt x="937145" y="447589"/>
                </a:cubicBezTo>
                <a:lnTo>
                  <a:pt x="783589" y="531179"/>
                </a:lnTo>
                <a:lnTo>
                  <a:pt x="900445" y="745314"/>
                </a:lnTo>
                <a:lnTo>
                  <a:pt x="0" y="1236699"/>
                </a:lnTo>
                <a:lnTo>
                  <a:pt x="69925" y="1217246"/>
                </a:lnTo>
                <a:cubicBezTo>
                  <a:pt x="190998" y="1181409"/>
                  <a:pt x="304973" y="1143269"/>
                  <a:pt x="411144" y="1103196"/>
                </a:cubicBezTo>
                <a:cubicBezTo>
                  <a:pt x="1030487" y="869438"/>
                  <a:pt x="1384364" y="569930"/>
                  <a:pt x="1333634" y="278384"/>
                </a:cubicBezTo>
                <a:lnTo>
                  <a:pt x="1331233" y="272024"/>
                </a:lnTo>
                <a:close/>
              </a:path>
            </a:pathLst>
          </a:cu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80" name="Suorakulmio 79">
            <a:extLst>
              <a:ext uri="{FF2B5EF4-FFF2-40B4-BE49-F238E27FC236}">
                <a16:creationId xmlns:a16="http://schemas.microsoft.com/office/drawing/2014/main" id="{80B77857-F804-282B-3EA1-B40684262400}"/>
              </a:ext>
            </a:extLst>
          </p:cNvPr>
          <p:cNvSpPr/>
          <p:nvPr/>
        </p:nvSpPr>
        <p:spPr>
          <a:xfrm>
            <a:off x="451750" y="4896267"/>
            <a:ext cx="4229735" cy="1562547"/>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8" name="Suorakulmio 77">
            <a:extLst>
              <a:ext uri="{FF2B5EF4-FFF2-40B4-BE49-F238E27FC236}">
                <a16:creationId xmlns:a16="http://schemas.microsoft.com/office/drawing/2014/main" id="{9F6A6F3C-10A0-6877-766D-6CA0862DDB41}"/>
              </a:ext>
            </a:extLst>
          </p:cNvPr>
          <p:cNvSpPr/>
          <p:nvPr/>
        </p:nvSpPr>
        <p:spPr>
          <a:xfrm>
            <a:off x="7956595" y="4000617"/>
            <a:ext cx="4059670" cy="2703403"/>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6" name="Vapaamuotoinen: Muoto 85">
            <a:extLst>
              <a:ext uri="{FF2B5EF4-FFF2-40B4-BE49-F238E27FC236}">
                <a16:creationId xmlns:a16="http://schemas.microsoft.com/office/drawing/2014/main" id="{9D395146-8E1D-221A-F443-4D9A440696B0}"/>
              </a:ext>
            </a:extLst>
          </p:cNvPr>
          <p:cNvSpPr/>
          <p:nvPr/>
        </p:nvSpPr>
        <p:spPr>
          <a:xfrm rot="16478241">
            <a:off x="5194519" y="2217356"/>
            <a:ext cx="3225567" cy="3163643"/>
          </a:xfrm>
          <a:custGeom>
            <a:avLst/>
            <a:gdLst>
              <a:gd name="connsiteX0" fmla="*/ 3225567 w 3225567"/>
              <a:gd name="connsiteY0" fmla="*/ 691488 h 3163643"/>
              <a:gd name="connsiteX1" fmla="*/ 2880112 w 3225567"/>
              <a:gd name="connsiteY1" fmla="*/ 691488 h 3163643"/>
              <a:gd name="connsiteX2" fmla="*/ 2882522 w 3225567"/>
              <a:gd name="connsiteY2" fmla="*/ 707657 h 3163643"/>
              <a:gd name="connsiteX3" fmla="*/ 1956736 w 3225567"/>
              <a:gd name="connsiteY3" fmla="*/ 2804343 h 3163643"/>
              <a:gd name="connsiteX4" fmla="*/ 1614296 w 3225567"/>
              <a:gd name="connsiteY4" fmla="*/ 3094261 h 3163643"/>
              <a:gd name="connsiteX5" fmla="*/ 1515836 w 3225567"/>
              <a:gd name="connsiteY5" fmla="*/ 3163643 h 3163643"/>
              <a:gd name="connsiteX6" fmla="*/ 1482818 w 3225567"/>
              <a:gd name="connsiteY6" fmla="*/ 2756599 h 3163643"/>
              <a:gd name="connsiteX7" fmla="*/ 0 w 3225567"/>
              <a:gd name="connsiteY7" fmla="*/ 2876877 h 3163643"/>
              <a:gd name="connsiteX8" fmla="*/ 140850 w 3225567"/>
              <a:gd name="connsiteY8" fmla="*/ 2840916 h 3163643"/>
              <a:gd name="connsiteX9" fmla="*/ 2675134 w 3225567"/>
              <a:gd name="connsiteY9" fmla="*/ 797847 h 3163643"/>
              <a:gd name="connsiteX10" fmla="*/ 2721770 w 3225567"/>
              <a:gd name="connsiteY10" fmla="*/ 691489 h 3163643"/>
              <a:gd name="connsiteX11" fmla="*/ 2375952 w 3225567"/>
              <a:gd name="connsiteY11" fmla="*/ 691489 h 3163643"/>
              <a:gd name="connsiteX12" fmla="*/ 2856740 w 3225567"/>
              <a:gd name="connsiteY12" fmla="*/ 0 h 316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567" h="3163643">
                <a:moveTo>
                  <a:pt x="3225567" y="691488"/>
                </a:moveTo>
                <a:lnTo>
                  <a:pt x="2880112" y="691488"/>
                </a:lnTo>
                <a:lnTo>
                  <a:pt x="2882522" y="707657"/>
                </a:lnTo>
                <a:cubicBezTo>
                  <a:pt x="2933434" y="1448771"/>
                  <a:pt x="2578292" y="2210126"/>
                  <a:pt x="1956736" y="2804343"/>
                </a:cubicBezTo>
                <a:cubicBezTo>
                  <a:pt x="1850184" y="2906209"/>
                  <a:pt x="1735803" y="3003162"/>
                  <a:pt x="1614296" y="3094261"/>
                </a:cubicBezTo>
                <a:lnTo>
                  <a:pt x="1515836" y="3163643"/>
                </a:lnTo>
                <a:lnTo>
                  <a:pt x="1482818" y="2756599"/>
                </a:lnTo>
                <a:lnTo>
                  <a:pt x="0" y="2876877"/>
                </a:lnTo>
                <a:lnTo>
                  <a:pt x="140850" y="2840916"/>
                </a:lnTo>
                <a:cubicBezTo>
                  <a:pt x="1282005" y="2497933"/>
                  <a:pt x="2227820" y="1725063"/>
                  <a:pt x="2675134" y="797847"/>
                </a:cubicBezTo>
                <a:lnTo>
                  <a:pt x="2721770" y="691489"/>
                </a:lnTo>
                <a:lnTo>
                  <a:pt x="2375952" y="691489"/>
                </a:lnTo>
                <a:lnTo>
                  <a:pt x="2856740" y="0"/>
                </a:lnTo>
                <a:close/>
              </a:path>
            </a:pathLst>
          </a:cu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Tekstiruutu 9">
            <a:extLst>
              <a:ext uri="{FF2B5EF4-FFF2-40B4-BE49-F238E27FC236}">
                <a16:creationId xmlns:a16="http://schemas.microsoft.com/office/drawing/2014/main" id="{7575C62E-F9DF-678E-109C-6E084CB23688}"/>
              </a:ext>
            </a:extLst>
          </p:cNvPr>
          <p:cNvSpPr txBox="1"/>
          <p:nvPr/>
        </p:nvSpPr>
        <p:spPr>
          <a:xfrm>
            <a:off x="8569834" y="226848"/>
            <a:ext cx="3177164" cy="369332"/>
          </a:xfrm>
          <a:prstGeom prst="rect">
            <a:avLst/>
          </a:prstGeom>
          <a:solidFill>
            <a:srgbClr val="EAEAEA"/>
          </a:solidFill>
          <a:ln w="28575">
            <a:solidFill>
              <a:schemeClr val="tx1"/>
            </a:solidFill>
          </a:ln>
        </p:spPr>
        <p:txBody>
          <a:bodyPr wrap="square" rtlCol="0">
            <a:spAutoFit/>
          </a:bodyPr>
          <a:lstStyle/>
          <a:p>
            <a:r>
              <a:rPr lang="fi-FI" b="1" i="0">
                <a:effectLst/>
                <a:latin typeface="Arial" panose="020B0604020202020204" pitchFamily="34" charset="0"/>
              </a:rPr>
              <a:t> </a:t>
            </a:r>
            <a:r>
              <a:rPr lang="fi-FI" b="1">
                <a:latin typeface="Arial" panose="020B0604020202020204" pitchFamily="34" charset="0"/>
              </a:rPr>
              <a:t>K</a:t>
            </a:r>
            <a:r>
              <a:rPr lang="fi-FI" b="1" i="0">
                <a:effectLst/>
                <a:latin typeface="Arial" panose="020B0604020202020204" pitchFamily="34" charset="0"/>
              </a:rPr>
              <a:t>äyttölaitteen ohjeet:</a:t>
            </a:r>
          </a:p>
        </p:txBody>
      </p:sp>
      <p:sp>
        <p:nvSpPr>
          <p:cNvPr id="83" name="Vapaamuotoinen: Muoto 82">
            <a:extLst>
              <a:ext uri="{FF2B5EF4-FFF2-40B4-BE49-F238E27FC236}">
                <a16:creationId xmlns:a16="http://schemas.microsoft.com/office/drawing/2014/main" id="{1DF09131-DAAE-C286-D7A3-8CAD6BFA310E}"/>
              </a:ext>
            </a:extLst>
          </p:cNvPr>
          <p:cNvSpPr/>
          <p:nvPr/>
        </p:nvSpPr>
        <p:spPr>
          <a:xfrm rot="13234533">
            <a:off x="5103325" y="-278986"/>
            <a:ext cx="2850227" cy="3316258"/>
          </a:xfrm>
          <a:custGeom>
            <a:avLst/>
            <a:gdLst>
              <a:gd name="connsiteX0" fmla="*/ 1633286 w 2850227"/>
              <a:gd name="connsiteY0" fmla="*/ 2518745 h 3316258"/>
              <a:gd name="connsiteX1" fmla="*/ 313212 w 2850227"/>
              <a:gd name="connsiteY1" fmla="*/ 3280929 h 3316258"/>
              <a:gd name="connsiteX2" fmla="*/ 199913 w 2850227"/>
              <a:gd name="connsiteY2" fmla="*/ 3316258 h 3316258"/>
              <a:gd name="connsiteX3" fmla="*/ 478772 w 2850227"/>
              <a:gd name="connsiteY3" fmla="*/ 3077453 h 3316258"/>
              <a:gd name="connsiteX4" fmla="*/ 0 w 2850227"/>
              <a:gd name="connsiteY4" fmla="*/ 2518378 h 3316258"/>
              <a:gd name="connsiteX5" fmla="*/ 94612 w 2850227"/>
              <a:gd name="connsiteY5" fmla="*/ 2489369 h 3316258"/>
              <a:gd name="connsiteX6" fmla="*/ 2322305 w 2850227"/>
              <a:gd name="connsiteY6" fmla="*/ 716594 h 3316258"/>
              <a:gd name="connsiteX7" fmla="*/ 2367033 w 2850227"/>
              <a:gd name="connsiteY7" fmla="*/ 621066 h 3316258"/>
              <a:gd name="connsiteX8" fmla="*/ 2035357 w 2850227"/>
              <a:gd name="connsiteY8" fmla="*/ 621066 h 3316258"/>
              <a:gd name="connsiteX9" fmla="*/ 2496484 w 2850227"/>
              <a:gd name="connsiteY9" fmla="*/ 0 h 3316258"/>
              <a:gd name="connsiteX10" fmla="*/ 2850227 w 2850227"/>
              <a:gd name="connsiteY10" fmla="*/ 621066 h 3316258"/>
              <a:gd name="connsiteX11" fmla="*/ 2518900 w 2850227"/>
              <a:gd name="connsiteY11" fmla="*/ 621067 h 3316258"/>
              <a:gd name="connsiteX12" fmla="*/ 2521211 w 2850227"/>
              <a:gd name="connsiteY12" fmla="*/ 635588 h 3316258"/>
              <a:gd name="connsiteX13" fmla="*/ 1633286 w 2850227"/>
              <a:gd name="connsiteY13" fmla="*/ 2518745 h 331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0227" h="3316258">
                <a:moveTo>
                  <a:pt x="1633286" y="2518745"/>
                </a:moveTo>
                <a:cubicBezTo>
                  <a:pt x="1275606" y="2838966"/>
                  <a:pt x="825938" y="3105145"/>
                  <a:pt x="313212" y="3280929"/>
                </a:cubicBezTo>
                <a:lnTo>
                  <a:pt x="199913" y="3316258"/>
                </a:lnTo>
                <a:lnTo>
                  <a:pt x="478772" y="3077453"/>
                </a:lnTo>
                <a:lnTo>
                  <a:pt x="0" y="2518378"/>
                </a:lnTo>
                <a:lnTo>
                  <a:pt x="94612" y="2489369"/>
                </a:lnTo>
                <a:cubicBezTo>
                  <a:pt x="1097673" y="2156229"/>
                  <a:pt x="1920097" y="1497332"/>
                  <a:pt x="2322305" y="716594"/>
                </a:cubicBezTo>
                <a:lnTo>
                  <a:pt x="2367033" y="621066"/>
                </a:lnTo>
                <a:lnTo>
                  <a:pt x="2035357" y="621066"/>
                </a:lnTo>
                <a:lnTo>
                  <a:pt x="2496484" y="0"/>
                </a:lnTo>
                <a:lnTo>
                  <a:pt x="2850227" y="621066"/>
                </a:lnTo>
                <a:lnTo>
                  <a:pt x="2518900" y="621067"/>
                </a:lnTo>
                <a:lnTo>
                  <a:pt x="2521211" y="635588"/>
                </a:lnTo>
                <a:cubicBezTo>
                  <a:pt x="2570041" y="1301227"/>
                  <a:pt x="2229422" y="1985044"/>
                  <a:pt x="1633286" y="2518745"/>
                </a:cubicBezTo>
                <a:close/>
              </a:path>
            </a:pathLst>
          </a:cu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7" name="Suorakulmio 76">
            <a:extLst>
              <a:ext uri="{FF2B5EF4-FFF2-40B4-BE49-F238E27FC236}">
                <a16:creationId xmlns:a16="http://schemas.microsoft.com/office/drawing/2014/main" id="{B9447E2B-75DE-2F3E-4A20-5CD501CBA035}"/>
              </a:ext>
            </a:extLst>
          </p:cNvPr>
          <p:cNvSpPr/>
          <p:nvPr/>
        </p:nvSpPr>
        <p:spPr>
          <a:xfrm>
            <a:off x="8241144" y="969166"/>
            <a:ext cx="3834545" cy="2703403"/>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a:extLst>
              <a:ext uri="{FF2B5EF4-FFF2-40B4-BE49-F238E27FC236}">
                <a16:creationId xmlns:a16="http://schemas.microsoft.com/office/drawing/2014/main" id="{530D7BD3-B9BA-5CD5-B0D9-33364A2EFE0E}"/>
              </a:ext>
            </a:extLst>
          </p:cNvPr>
          <p:cNvSpPr txBox="1"/>
          <p:nvPr/>
        </p:nvSpPr>
        <p:spPr>
          <a:xfrm>
            <a:off x="9317322" y="1118024"/>
            <a:ext cx="2698943" cy="2246769"/>
          </a:xfrm>
          <a:prstGeom prst="rect">
            <a:avLst/>
          </a:prstGeom>
          <a:noFill/>
        </p:spPr>
        <p:txBody>
          <a:bodyPr wrap="square" rtlCol="0">
            <a:spAutoFit/>
          </a:bodyPr>
          <a:lstStyle/>
          <a:p>
            <a:r>
              <a:rPr lang="fi-FI" sz="1400" b="0" i="0">
                <a:effectLst/>
                <a:latin typeface="Arial" panose="020B0604020202020204" pitchFamily="34" charset="0"/>
              </a:rPr>
              <a:t>Hälytyksen sattuessa hälyttimet voidaan vaientaa ”VAIENNUS”-painikkeesta.</a:t>
            </a:r>
          </a:p>
          <a:p>
            <a:endParaRPr lang="fi-FI" sz="1400" b="0" i="0">
              <a:effectLst/>
              <a:latin typeface="Arial" panose="020B0604020202020204" pitchFamily="34" charset="0"/>
            </a:endParaRPr>
          </a:p>
          <a:p>
            <a:r>
              <a:rPr lang="fi-FI" sz="1400" b="0" i="0">
                <a:effectLst/>
                <a:latin typeface="Arial" panose="020B0604020202020204" pitchFamily="34" charset="0"/>
              </a:rPr>
              <a:t>Suositeltavaa kuitenkin on, että vaiennuksen suorittaa paloviranomainen tai laitteen käyttöön koulutettu henkilö ellei kyseessä ole järjestelmän testaustilanne.</a:t>
            </a:r>
            <a:endParaRPr lang="fi-FI" sz="1400"/>
          </a:p>
        </p:txBody>
      </p:sp>
      <p:sp>
        <p:nvSpPr>
          <p:cNvPr id="28" name="Tekstiruutu 27">
            <a:extLst>
              <a:ext uri="{FF2B5EF4-FFF2-40B4-BE49-F238E27FC236}">
                <a16:creationId xmlns:a16="http://schemas.microsoft.com/office/drawing/2014/main" id="{ECE84236-62B9-8E32-2508-CBEF12206844}"/>
              </a:ext>
            </a:extLst>
          </p:cNvPr>
          <p:cNvSpPr txBox="1"/>
          <p:nvPr/>
        </p:nvSpPr>
        <p:spPr>
          <a:xfrm>
            <a:off x="605702" y="5015216"/>
            <a:ext cx="3720777" cy="1384995"/>
          </a:xfrm>
          <a:prstGeom prst="rect">
            <a:avLst/>
          </a:prstGeom>
          <a:noFill/>
        </p:spPr>
        <p:txBody>
          <a:bodyPr wrap="square" rtlCol="0">
            <a:spAutoFit/>
          </a:bodyPr>
          <a:lstStyle/>
          <a:p>
            <a:r>
              <a:rPr lang="fi-FI" sz="1400" b="0" i="0">
                <a:effectLst/>
                <a:latin typeface="Arial" panose="020B0604020202020204" pitchFamily="34" charset="0"/>
              </a:rPr>
              <a:t>Laitteiston ilmoittaessa vikahälytystä tai mahdollisia irtikytkentöjä keskuksen antama varoitusäänimerkki voidaan vaientaa painamalla </a:t>
            </a:r>
            <a:r>
              <a:rPr lang="fi-FI" sz="1400" b="0">
                <a:effectLst/>
                <a:latin typeface="Arial" panose="020B0604020202020204" pitchFamily="34" charset="0"/>
              </a:rPr>
              <a:t>”SISÄINEN SUMMERI” -</a:t>
            </a:r>
            <a:r>
              <a:rPr lang="fi-FI" sz="1400" b="0" i="0">
                <a:effectLst/>
                <a:latin typeface="Arial" panose="020B0604020202020204" pitchFamily="34" charset="0"/>
              </a:rPr>
              <a:t>painiketta. Sisäisen summerin avulla löydetään oikean käyttölaitteen luokse. </a:t>
            </a:r>
            <a:endParaRPr lang="fi-FI" sz="1400"/>
          </a:p>
        </p:txBody>
      </p:sp>
      <p:sp>
        <p:nvSpPr>
          <p:cNvPr id="33" name="Tekstiruutu 32">
            <a:extLst>
              <a:ext uri="{FF2B5EF4-FFF2-40B4-BE49-F238E27FC236}">
                <a16:creationId xmlns:a16="http://schemas.microsoft.com/office/drawing/2014/main" id="{6FE14B7D-1956-CA74-DCAB-1DB9A767C572}"/>
              </a:ext>
            </a:extLst>
          </p:cNvPr>
          <p:cNvSpPr txBox="1"/>
          <p:nvPr/>
        </p:nvSpPr>
        <p:spPr>
          <a:xfrm>
            <a:off x="8907925" y="4115582"/>
            <a:ext cx="3160003" cy="2462213"/>
          </a:xfrm>
          <a:prstGeom prst="rect">
            <a:avLst/>
          </a:prstGeom>
          <a:noFill/>
        </p:spPr>
        <p:txBody>
          <a:bodyPr wrap="square" rtlCol="0">
            <a:spAutoFit/>
          </a:bodyPr>
          <a:lstStyle/>
          <a:p>
            <a:r>
              <a:rPr lang="fi-FI" sz="1400">
                <a:latin typeface="Arial" panose="020B0604020202020204" pitchFamily="34" charset="0"/>
              </a:rPr>
              <a:t>J</a:t>
            </a:r>
            <a:r>
              <a:rPr lang="fi-FI" sz="1400" b="0" i="0">
                <a:effectLst/>
                <a:latin typeface="Arial" panose="020B0604020202020204" pitchFamily="34" charset="0"/>
              </a:rPr>
              <a:t>os hälytykset halutaan palauttaa vaiennuksen jälkeen päälle, painetaan ”PALAUTUS”-painiketta. </a:t>
            </a:r>
          </a:p>
          <a:p>
            <a:endParaRPr lang="fi-FI" sz="1400">
              <a:latin typeface="Arial" panose="020B0604020202020204" pitchFamily="34" charset="0"/>
            </a:endParaRPr>
          </a:p>
          <a:p>
            <a:r>
              <a:rPr lang="fi-FI" sz="1400" b="0" i="0">
                <a:effectLst/>
                <a:latin typeface="Arial" panose="020B0604020202020204" pitchFamily="34" charset="0"/>
              </a:rPr>
              <a:t>Tämän jälkeen näyttöön ilmestyy ilmoitus: </a:t>
            </a:r>
          </a:p>
          <a:p>
            <a:endParaRPr lang="fi-FI" sz="1400">
              <a:latin typeface="Arial" panose="020B0604020202020204" pitchFamily="34" charset="0"/>
            </a:endParaRPr>
          </a:p>
          <a:p>
            <a:r>
              <a:rPr lang="fi-FI" sz="1400" b="0" i="1">
                <a:effectLst/>
                <a:latin typeface="Arial" panose="020B0604020202020204" pitchFamily="34" charset="0"/>
              </a:rPr>
              <a:t>”Palautuminen käynnissä… odota…”</a:t>
            </a:r>
          </a:p>
          <a:p>
            <a:endParaRPr lang="fi-FI" sz="1400" i="1">
              <a:latin typeface="Arial" panose="020B0604020202020204" pitchFamily="34" charset="0"/>
            </a:endParaRPr>
          </a:p>
          <a:p>
            <a:r>
              <a:rPr lang="fi-FI" sz="1400" b="0">
                <a:effectLst/>
                <a:latin typeface="Arial" panose="020B0604020202020204" pitchFamily="34" charset="0"/>
              </a:rPr>
              <a:t>Huom! Usein hälyttimien vaiennus tarvitsee tehdä ennen palautusta.</a:t>
            </a:r>
          </a:p>
        </p:txBody>
      </p:sp>
      <p:pic>
        <p:nvPicPr>
          <p:cNvPr id="73" name="Kuva 72">
            <a:extLst>
              <a:ext uri="{FF2B5EF4-FFF2-40B4-BE49-F238E27FC236}">
                <a16:creationId xmlns:a16="http://schemas.microsoft.com/office/drawing/2014/main" id="{318D2B3E-1967-DC4E-035D-990624A05679}"/>
              </a:ext>
            </a:extLst>
          </p:cNvPr>
          <p:cNvPicPr>
            <a:picLocks noChangeAspect="1"/>
          </p:cNvPicPr>
          <p:nvPr/>
        </p:nvPicPr>
        <p:blipFill>
          <a:blip r:embed="rId5"/>
          <a:stretch>
            <a:fillRect/>
          </a:stretch>
        </p:blipFill>
        <p:spPr>
          <a:xfrm>
            <a:off x="3948545" y="5432121"/>
            <a:ext cx="1222216" cy="1197068"/>
          </a:xfrm>
          <a:prstGeom prst="rect">
            <a:avLst/>
          </a:prstGeom>
        </p:spPr>
      </p:pic>
      <p:pic>
        <p:nvPicPr>
          <p:cNvPr id="76" name="Kuva 75">
            <a:extLst>
              <a:ext uri="{FF2B5EF4-FFF2-40B4-BE49-F238E27FC236}">
                <a16:creationId xmlns:a16="http://schemas.microsoft.com/office/drawing/2014/main" id="{D5A2DEBC-4014-C191-A99B-E8C389A60F14}"/>
              </a:ext>
            </a:extLst>
          </p:cNvPr>
          <p:cNvPicPr>
            <a:picLocks noChangeAspect="1"/>
          </p:cNvPicPr>
          <p:nvPr/>
        </p:nvPicPr>
        <p:blipFill>
          <a:blip r:embed="rId6"/>
          <a:stretch>
            <a:fillRect/>
          </a:stretch>
        </p:blipFill>
        <p:spPr>
          <a:xfrm>
            <a:off x="8340501" y="1184561"/>
            <a:ext cx="895317" cy="851375"/>
          </a:xfrm>
          <a:prstGeom prst="rect">
            <a:avLst/>
          </a:prstGeom>
        </p:spPr>
      </p:pic>
      <p:pic>
        <p:nvPicPr>
          <p:cNvPr id="79" name="Kuva 78">
            <a:extLst>
              <a:ext uri="{FF2B5EF4-FFF2-40B4-BE49-F238E27FC236}">
                <a16:creationId xmlns:a16="http://schemas.microsoft.com/office/drawing/2014/main" id="{16BA6ECD-FBCC-359D-BCD1-1D23D4F0EC78}"/>
              </a:ext>
            </a:extLst>
          </p:cNvPr>
          <p:cNvPicPr>
            <a:picLocks noChangeAspect="1"/>
          </p:cNvPicPr>
          <p:nvPr/>
        </p:nvPicPr>
        <p:blipFill>
          <a:blip r:embed="rId7"/>
          <a:stretch>
            <a:fillRect/>
          </a:stretch>
        </p:blipFill>
        <p:spPr>
          <a:xfrm>
            <a:off x="8008259" y="4207096"/>
            <a:ext cx="848067" cy="820960"/>
          </a:xfrm>
          <a:prstGeom prst="rect">
            <a:avLst/>
          </a:prstGeom>
        </p:spPr>
      </p:pic>
      <p:sp>
        <p:nvSpPr>
          <p:cNvPr id="5" name="Ellipsi 4">
            <a:extLst>
              <a:ext uri="{FF2B5EF4-FFF2-40B4-BE49-F238E27FC236}">
                <a16:creationId xmlns:a16="http://schemas.microsoft.com/office/drawing/2014/main" id="{467703B3-2C1D-1CA7-A056-7F3679103111}"/>
              </a:ext>
            </a:extLst>
          </p:cNvPr>
          <p:cNvSpPr/>
          <p:nvPr/>
        </p:nvSpPr>
        <p:spPr>
          <a:xfrm>
            <a:off x="867266" y="3761296"/>
            <a:ext cx="529221" cy="44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Ellipsi 6">
            <a:extLst>
              <a:ext uri="{FF2B5EF4-FFF2-40B4-BE49-F238E27FC236}">
                <a16:creationId xmlns:a16="http://schemas.microsoft.com/office/drawing/2014/main" id="{704935B4-A1BD-B73E-264E-CB2A238A06D9}"/>
              </a:ext>
            </a:extLst>
          </p:cNvPr>
          <p:cNvSpPr/>
          <p:nvPr/>
        </p:nvSpPr>
        <p:spPr>
          <a:xfrm>
            <a:off x="4054170" y="1794713"/>
            <a:ext cx="1343922" cy="10002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a:extLst>
              <a:ext uri="{FF2B5EF4-FFF2-40B4-BE49-F238E27FC236}">
                <a16:creationId xmlns:a16="http://schemas.microsoft.com/office/drawing/2014/main" id="{3CA76EEB-71CD-C8EF-DF0B-396CCC543134}"/>
              </a:ext>
            </a:extLst>
          </p:cNvPr>
          <p:cNvPicPr>
            <a:picLocks noChangeAspect="1"/>
          </p:cNvPicPr>
          <p:nvPr/>
        </p:nvPicPr>
        <p:blipFill>
          <a:blip r:embed="rId8"/>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20986020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fade">
                                      <p:cBhvr>
                                        <p:cTn id="36" dur="500"/>
                                        <p:tgtEl>
                                          <p:spTgt spid="7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500"/>
                                        <p:tgtEl>
                                          <p:spTgt spid="8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par>
                                <p:cTn id="45" presetID="10"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fade">
                                      <p:cBhvr>
                                        <p:cTn id="47" dur="500"/>
                                        <p:tgtEl>
                                          <p:spTgt spid="7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80" grpId="0" animBg="1"/>
      <p:bldP spid="78" grpId="0" animBg="1"/>
      <p:bldP spid="86" grpId="0" animBg="1"/>
      <p:bldP spid="83" grpId="0" animBg="1"/>
      <p:bldP spid="77" grpId="0" animBg="1"/>
      <p:bldP spid="11" grpId="0"/>
      <p:bldP spid="28" grpId="0"/>
      <p:bldP spid="33" grpId="0"/>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3769"/>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6A8268D6-3125-3B12-E332-24F76708C6AD}"/>
              </a:ext>
            </a:extLst>
          </p:cNvPr>
          <p:cNvPicPr>
            <a:picLocks noChangeAspect="1"/>
          </p:cNvPicPr>
          <p:nvPr/>
        </p:nvPicPr>
        <p:blipFill>
          <a:blip r:embed="rId2"/>
          <a:stretch>
            <a:fillRect/>
          </a:stretch>
        </p:blipFill>
        <p:spPr>
          <a:xfrm>
            <a:off x="831788" y="436576"/>
            <a:ext cx="2235188" cy="4044994"/>
          </a:xfrm>
          <a:prstGeom prst="rect">
            <a:avLst/>
          </a:prstGeom>
        </p:spPr>
      </p:pic>
      <p:pic>
        <p:nvPicPr>
          <p:cNvPr id="5" name="Kuva 4">
            <a:extLst>
              <a:ext uri="{FF2B5EF4-FFF2-40B4-BE49-F238E27FC236}">
                <a16:creationId xmlns:a16="http://schemas.microsoft.com/office/drawing/2014/main" id="{1588BEA3-1FC9-6C06-25A4-BA4D4A9C92ED}"/>
              </a:ext>
            </a:extLst>
          </p:cNvPr>
          <p:cNvPicPr>
            <a:picLocks noChangeAspect="1"/>
          </p:cNvPicPr>
          <p:nvPr/>
        </p:nvPicPr>
        <p:blipFill>
          <a:blip r:embed="rId3"/>
          <a:stretch>
            <a:fillRect/>
          </a:stretch>
        </p:blipFill>
        <p:spPr>
          <a:xfrm rot="20974316">
            <a:off x="727380" y="4501240"/>
            <a:ext cx="2684359" cy="1615437"/>
          </a:xfrm>
          <a:prstGeom prst="rect">
            <a:avLst/>
          </a:prstGeom>
        </p:spPr>
      </p:pic>
      <p:pic>
        <p:nvPicPr>
          <p:cNvPr id="7" name="Kuva 6">
            <a:extLst>
              <a:ext uri="{FF2B5EF4-FFF2-40B4-BE49-F238E27FC236}">
                <a16:creationId xmlns:a16="http://schemas.microsoft.com/office/drawing/2014/main" id="{748A610E-E120-C458-87EB-1E97C9262879}"/>
              </a:ext>
            </a:extLst>
          </p:cNvPr>
          <p:cNvPicPr>
            <a:picLocks noChangeAspect="1"/>
          </p:cNvPicPr>
          <p:nvPr/>
        </p:nvPicPr>
        <p:blipFill>
          <a:blip r:embed="rId4"/>
          <a:stretch>
            <a:fillRect/>
          </a:stretch>
        </p:blipFill>
        <p:spPr>
          <a:xfrm>
            <a:off x="4010576" y="129829"/>
            <a:ext cx="2422916" cy="1941542"/>
          </a:xfrm>
          <a:prstGeom prst="rect">
            <a:avLst/>
          </a:prstGeom>
        </p:spPr>
      </p:pic>
      <p:pic>
        <p:nvPicPr>
          <p:cNvPr id="9" name="Kuva 8">
            <a:extLst>
              <a:ext uri="{FF2B5EF4-FFF2-40B4-BE49-F238E27FC236}">
                <a16:creationId xmlns:a16="http://schemas.microsoft.com/office/drawing/2014/main" id="{FD837924-7CB3-C8DA-7052-A8BA093D3D56}"/>
              </a:ext>
            </a:extLst>
          </p:cNvPr>
          <p:cNvPicPr>
            <a:picLocks noChangeAspect="1"/>
          </p:cNvPicPr>
          <p:nvPr/>
        </p:nvPicPr>
        <p:blipFill>
          <a:blip r:embed="rId5"/>
          <a:stretch>
            <a:fillRect/>
          </a:stretch>
        </p:blipFill>
        <p:spPr>
          <a:xfrm>
            <a:off x="6701692" y="133840"/>
            <a:ext cx="2414893" cy="1937531"/>
          </a:xfrm>
          <a:prstGeom prst="rect">
            <a:avLst/>
          </a:prstGeom>
        </p:spPr>
      </p:pic>
      <p:pic>
        <p:nvPicPr>
          <p:cNvPr id="11" name="Kuva 10">
            <a:extLst>
              <a:ext uri="{FF2B5EF4-FFF2-40B4-BE49-F238E27FC236}">
                <a16:creationId xmlns:a16="http://schemas.microsoft.com/office/drawing/2014/main" id="{1E2B1AF4-B84F-8FB2-27F9-3315A91A10FC}"/>
              </a:ext>
            </a:extLst>
          </p:cNvPr>
          <p:cNvPicPr>
            <a:picLocks noChangeAspect="1"/>
          </p:cNvPicPr>
          <p:nvPr/>
        </p:nvPicPr>
        <p:blipFill>
          <a:blip r:embed="rId6"/>
          <a:stretch>
            <a:fillRect/>
          </a:stretch>
        </p:blipFill>
        <p:spPr>
          <a:xfrm>
            <a:off x="9412745" y="133841"/>
            <a:ext cx="2426927" cy="1937530"/>
          </a:xfrm>
          <a:prstGeom prst="rect">
            <a:avLst/>
          </a:prstGeom>
        </p:spPr>
      </p:pic>
      <p:pic>
        <p:nvPicPr>
          <p:cNvPr id="13" name="Kuva 12">
            <a:extLst>
              <a:ext uri="{FF2B5EF4-FFF2-40B4-BE49-F238E27FC236}">
                <a16:creationId xmlns:a16="http://schemas.microsoft.com/office/drawing/2014/main" id="{3CCAACE8-CFE1-CC30-CFB7-D676F9676747}"/>
              </a:ext>
            </a:extLst>
          </p:cNvPr>
          <p:cNvPicPr>
            <a:picLocks noChangeAspect="1"/>
          </p:cNvPicPr>
          <p:nvPr/>
        </p:nvPicPr>
        <p:blipFill>
          <a:blip r:embed="rId7"/>
          <a:stretch>
            <a:fillRect/>
          </a:stretch>
        </p:blipFill>
        <p:spPr>
          <a:xfrm>
            <a:off x="4010576" y="2323797"/>
            <a:ext cx="2418906" cy="1945554"/>
          </a:xfrm>
          <a:prstGeom prst="rect">
            <a:avLst/>
          </a:prstGeom>
        </p:spPr>
      </p:pic>
      <p:pic>
        <p:nvPicPr>
          <p:cNvPr id="15" name="Kuva 14">
            <a:extLst>
              <a:ext uri="{FF2B5EF4-FFF2-40B4-BE49-F238E27FC236}">
                <a16:creationId xmlns:a16="http://schemas.microsoft.com/office/drawing/2014/main" id="{1E27BD73-5F94-87B4-185C-5481A5957FB7}"/>
              </a:ext>
            </a:extLst>
          </p:cNvPr>
          <p:cNvPicPr>
            <a:picLocks noChangeAspect="1"/>
          </p:cNvPicPr>
          <p:nvPr/>
        </p:nvPicPr>
        <p:blipFill>
          <a:blip r:embed="rId8"/>
          <a:stretch>
            <a:fillRect/>
          </a:stretch>
        </p:blipFill>
        <p:spPr>
          <a:xfrm>
            <a:off x="6717738" y="2322701"/>
            <a:ext cx="2410882" cy="1929508"/>
          </a:xfrm>
          <a:prstGeom prst="rect">
            <a:avLst/>
          </a:prstGeom>
        </p:spPr>
      </p:pic>
      <p:pic>
        <p:nvPicPr>
          <p:cNvPr id="17" name="Kuva 16">
            <a:extLst>
              <a:ext uri="{FF2B5EF4-FFF2-40B4-BE49-F238E27FC236}">
                <a16:creationId xmlns:a16="http://schemas.microsoft.com/office/drawing/2014/main" id="{FA4C7F30-2A1D-976F-CCFB-BC8544C74F7C}"/>
              </a:ext>
            </a:extLst>
          </p:cNvPr>
          <p:cNvPicPr>
            <a:picLocks noChangeAspect="1"/>
          </p:cNvPicPr>
          <p:nvPr/>
        </p:nvPicPr>
        <p:blipFill>
          <a:blip r:embed="rId9"/>
          <a:stretch>
            <a:fillRect/>
          </a:stretch>
        </p:blipFill>
        <p:spPr>
          <a:xfrm>
            <a:off x="9412745" y="2349341"/>
            <a:ext cx="2414894" cy="1941543"/>
          </a:xfrm>
          <a:prstGeom prst="rect">
            <a:avLst/>
          </a:prstGeom>
        </p:spPr>
      </p:pic>
      <p:pic>
        <p:nvPicPr>
          <p:cNvPr id="19" name="Kuva 18">
            <a:extLst>
              <a:ext uri="{FF2B5EF4-FFF2-40B4-BE49-F238E27FC236}">
                <a16:creationId xmlns:a16="http://schemas.microsoft.com/office/drawing/2014/main" id="{B332BEBE-815F-A9CA-97A4-0C9BB5B2036C}"/>
              </a:ext>
            </a:extLst>
          </p:cNvPr>
          <p:cNvPicPr>
            <a:picLocks noChangeAspect="1"/>
          </p:cNvPicPr>
          <p:nvPr/>
        </p:nvPicPr>
        <p:blipFill>
          <a:blip r:embed="rId10"/>
          <a:stretch>
            <a:fillRect/>
          </a:stretch>
        </p:blipFill>
        <p:spPr>
          <a:xfrm>
            <a:off x="4010576" y="4568854"/>
            <a:ext cx="2414894" cy="1925497"/>
          </a:xfrm>
          <a:prstGeom prst="rect">
            <a:avLst/>
          </a:prstGeom>
        </p:spPr>
      </p:pic>
      <p:pic>
        <p:nvPicPr>
          <p:cNvPr id="21" name="Kuva 20">
            <a:extLst>
              <a:ext uri="{FF2B5EF4-FFF2-40B4-BE49-F238E27FC236}">
                <a16:creationId xmlns:a16="http://schemas.microsoft.com/office/drawing/2014/main" id="{4CBB0E3D-6533-4648-CF66-7FC38B7ED609}"/>
              </a:ext>
            </a:extLst>
          </p:cNvPr>
          <p:cNvPicPr>
            <a:picLocks noChangeAspect="1"/>
          </p:cNvPicPr>
          <p:nvPr/>
        </p:nvPicPr>
        <p:blipFill>
          <a:blip r:embed="rId11"/>
          <a:stretch>
            <a:fillRect/>
          </a:stretch>
        </p:blipFill>
        <p:spPr>
          <a:xfrm>
            <a:off x="6701692" y="4568854"/>
            <a:ext cx="2426928" cy="1941542"/>
          </a:xfrm>
          <a:prstGeom prst="rect">
            <a:avLst/>
          </a:prstGeom>
        </p:spPr>
      </p:pic>
      <p:pic>
        <p:nvPicPr>
          <p:cNvPr id="23" name="Kuva 22">
            <a:extLst>
              <a:ext uri="{FF2B5EF4-FFF2-40B4-BE49-F238E27FC236}">
                <a16:creationId xmlns:a16="http://schemas.microsoft.com/office/drawing/2014/main" id="{95D72C73-7328-D20B-D663-FD2A53E7EA62}"/>
              </a:ext>
            </a:extLst>
          </p:cNvPr>
          <p:cNvPicPr>
            <a:picLocks noChangeAspect="1"/>
          </p:cNvPicPr>
          <p:nvPr/>
        </p:nvPicPr>
        <p:blipFill>
          <a:blip r:embed="rId12"/>
          <a:stretch>
            <a:fillRect/>
          </a:stretch>
        </p:blipFill>
        <p:spPr>
          <a:xfrm>
            <a:off x="9416756" y="4568854"/>
            <a:ext cx="2410883" cy="1925497"/>
          </a:xfrm>
          <a:prstGeom prst="rect">
            <a:avLst/>
          </a:prstGeom>
        </p:spPr>
      </p:pic>
    </p:spTree>
    <p:extLst>
      <p:ext uri="{BB962C8B-B14F-4D97-AF65-F5344CB8AC3E}">
        <p14:creationId xmlns:p14="http://schemas.microsoft.com/office/powerpoint/2010/main" val="110194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EB323A1-1FD8-53DB-AD88-8C0555623502}"/>
              </a:ext>
            </a:extLst>
          </p:cNvPr>
          <p:cNvPicPr>
            <a:picLocks noChangeAspect="1"/>
          </p:cNvPicPr>
          <p:nvPr/>
        </p:nvPicPr>
        <p:blipFill>
          <a:blip r:embed="rId4"/>
          <a:stretch>
            <a:fillRect/>
          </a:stretch>
        </p:blipFill>
        <p:spPr>
          <a:xfrm>
            <a:off x="101781" y="72309"/>
            <a:ext cx="8010838" cy="4395597"/>
          </a:xfrm>
          <a:prstGeom prst="rect">
            <a:avLst/>
          </a:prstGeom>
        </p:spPr>
      </p:pic>
      <p:sp>
        <p:nvSpPr>
          <p:cNvPr id="10" name="Tekstiruutu 9">
            <a:extLst>
              <a:ext uri="{FF2B5EF4-FFF2-40B4-BE49-F238E27FC236}">
                <a16:creationId xmlns:a16="http://schemas.microsoft.com/office/drawing/2014/main" id="{7575C62E-F9DF-678E-109C-6E084CB23688}"/>
              </a:ext>
            </a:extLst>
          </p:cNvPr>
          <p:cNvSpPr txBox="1"/>
          <p:nvPr/>
        </p:nvSpPr>
        <p:spPr>
          <a:xfrm>
            <a:off x="8569834" y="226848"/>
            <a:ext cx="3177164" cy="369332"/>
          </a:xfrm>
          <a:prstGeom prst="rect">
            <a:avLst/>
          </a:prstGeom>
          <a:solidFill>
            <a:srgbClr val="EAEAEA"/>
          </a:solidFill>
          <a:ln w="28575">
            <a:solidFill>
              <a:schemeClr val="tx1"/>
            </a:solidFill>
          </a:ln>
        </p:spPr>
        <p:txBody>
          <a:bodyPr wrap="square" rtlCol="0">
            <a:spAutoFit/>
          </a:bodyPr>
          <a:lstStyle/>
          <a:p>
            <a:r>
              <a:rPr lang="fi-FI" b="1">
                <a:latin typeface="Arial" panose="020B0604020202020204" pitchFamily="34" charset="0"/>
              </a:rPr>
              <a:t>K</a:t>
            </a:r>
            <a:r>
              <a:rPr lang="fi-FI" b="1" i="0">
                <a:effectLst/>
                <a:latin typeface="Arial" panose="020B0604020202020204" pitchFamily="34" charset="0"/>
              </a:rPr>
              <a:t>äyttölaitteen ohjeet:</a:t>
            </a:r>
          </a:p>
        </p:txBody>
      </p:sp>
      <p:sp>
        <p:nvSpPr>
          <p:cNvPr id="14" name="Suorakulmio 13">
            <a:extLst>
              <a:ext uri="{FF2B5EF4-FFF2-40B4-BE49-F238E27FC236}">
                <a16:creationId xmlns:a16="http://schemas.microsoft.com/office/drawing/2014/main" id="{342CD167-7698-796F-9A84-DFDC744BF0E8}"/>
              </a:ext>
            </a:extLst>
          </p:cNvPr>
          <p:cNvSpPr/>
          <p:nvPr/>
        </p:nvSpPr>
        <p:spPr>
          <a:xfrm>
            <a:off x="8420800" y="858706"/>
            <a:ext cx="3599066" cy="3843039"/>
          </a:xfrm>
          <a:prstGeom prst="rect">
            <a:avLst/>
          </a:prstGeom>
          <a:solidFill>
            <a:srgbClr val="EAEAEA"/>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b="0" i="0">
                <a:solidFill>
                  <a:schemeClr val="tx1"/>
                </a:solidFill>
                <a:effectLst/>
                <a:latin typeface="Roboto" panose="02000000000000000000" pitchFamily="2" charset="0"/>
                <a:ea typeface="Roboto" panose="02000000000000000000" pitchFamily="2" charset="0"/>
              </a:rPr>
              <a:t>Valikossa voidaan liikkua käyttämällä seuraavia painikkeita:</a:t>
            </a:r>
          </a:p>
          <a:p>
            <a:pPr algn="ctr"/>
            <a:endParaRPr lang="fi-FI">
              <a:solidFill>
                <a:schemeClr val="tx1"/>
              </a:solidFill>
              <a:latin typeface="Roboto" panose="02000000000000000000" pitchFamily="2" charset="0"/>
              <a:ea typeface="Roboto" panose="02000000000000000000" pitchFamily="2" charset="0"/>
            </a:endParaRPr>
          </a:p>
          <a:p>
            <a:pPr algn="ctr"/>
            <a:endParaRPr lang="fi-FI">
              <a:solidFill>
                <a:schemeClr val="tx1"/>
              </a:solidFill>
              <a:latin typeface="Roboto" panose="02000000000000000000" pitchFamily="2" charset="0"/>
              <a:ea typeface="Roboto" panose="02000000000000000000" pitchFamily="2" charset="0"/>
            </a:endParaRPr>
          </a:p>
          <a:p>
            <a:pPr algn="ctr"/>
            <a:endParaRPr lang="fi-FI">
              <a:solidFill>
                <a:schemeClr val="tx1"/>
              </a:solidFill>
              <a:latin typeface="Roboto" panose="02000000000000000000" pitchFamily="2" charset="0"/>
              <a:ea typeface="Roboto" panose="02000000000000000000" pitchFamily="2" charset="0"/>
            </a:endParaRPr>
          </a:p>
          <a:p>
            <a:pPr algn="ctr"/>
            <a:endParaRPr lang="fi-FI">
              <a:solidFill>
                <a:schemeClr val="tx1"/>
              </a:solidFill>
              <a:latin typeface="Roboto" panose="02000000000000000000" pitchFamily="2" charset="0"/>
              <a:ea typeface="Roboto" panose="02000000000000000000" pitchFamily="2" charset="0"/>
            </a:endParaRPr>
          </a:p>
          <a:p>
            <a:pPr algn="ctr"/>
            <a:endParaRPr lang="fi-FI">
              <a:solidFill>
                <a:schemeClr val="tx1"/>
              </a:solidFill>
              <a:latin typeface="Roboto" panose="02000000000000000000" pitchFamily="2" charset="0"/>
              <a:ea typeface="Roboto" panose="02000000000000000000" pitchFamily="2" charset="0"/>
            </a:endParaRPr>
          </a:p>
          <a:p>
            <a:pPr algn="ctr"/>
            <a:endParaRPr lang="fi-FI">
              <a:solidFill>
                <a:schemeClr val="tx1"/>
              </a:solidFill>
              <a:latin typeface="Roboto" panose="02000000000000000000" pitchFamily="2" charset="0"/>
              <a:ea typeface="Roboto" panose="02000000000000000000" pitchFamily="2" charset="0"/>
            </a:endParaRPr>
          </a:p>
          <a:p>
            <a:pPr algn="ctr"/>
            <a:endParaRPr lang="fi-FI">
              <a:solidFill>
                <a:schemeClr val="tx1"/>
              </a:solidFill>
              <a:latin typeface="Roboto" panose="02000000000000000000" pitchFamily="2" charset="0"/>
              <a:ea typeface="Roboto" panose="02000000000000000000" pitchFamily="2" charset="0"/>
            </a:endParaRPr>
          </a:p>
          <a:p>
            <a:pPr algn="ctr"/>
            <a:endParaRPr lang="fi-FI">
              <a:solidFill>
                <a:schemeClr val="tx1"/>
              </a:solidFill>
              <a:latin typeface="Roboto" panose="02000000000000000000" pitchFamily="2" charset="0"/>
              <a:ea typeface="Roboto" panose="02000000000000000000" pitchFamily="2" charset="0"/>
            </a:endParaRPr>
          </a:p>
        </p:txBody>
      </p:sp>
      <p:sp>
        <p:nvSpPr>
          <p:cNvPr id="15" name="Ellipsi 14">
            <a:extLst>
              <a:ext uri="{FF2B5EF4-FFF2-40B4-BE49-F238E27FC236}">
                <a16:creationId xmlns:a16="http://schemas.microsoft.com/office/drawing/2014/main" id="{5D7E07E4-43DB-2FA7-50A1-82D3224F2DEA}"/>
              </a:ext>
            </a:extLst>
          </p:cNvPr>
          <p:cNvSpPr/>
          <p:nvPr/>
        </p:nvSpPr>
        <p:spPr>
          <a:xfrm>
            <a:off x="2129775" y="3108135"/>
            <a:ext cx="1164330" cy="13431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Vapaamuotoinen: Muoto 15">
            <a:extLst>
              <a:ext uri="{FF2B5EF4-FFF2-40B4-BE49-F238E27FC236}">
                <a16:creationId xmlns:a16="http://schemas.microsoft.com/office/drawing/2014/main" id="{520F1E3B-235D-A8C3-497C-836269A30BFF}"/>
              </a:ext>
            </a:extLst>
          </p:cNvPr>
          <p:cNvSpPr/>
          <p:nvPr/>
        </p:nvSpPr>
        <p:spPr>
          <a:xfrm rot="17123467">
            <a:off x="4240019" y="2798549"/>
            <a:ext cx="2243107" cy="4604615"/>
          </a:xfrm>
          <a:custGeom>
            <a:avLst/>
            <a:gdLst>
              <a:gd name="connsiteX0" fmla="*/ 2414897 w 2414897"/>
              <a:gd name="connsiteY0" fmla="*/ 1113420 h 4658912"/>
              <a:gd name="connsiteX1" fmla="*/ 1843363 w 2414897"/>
              <a:gd name="connsiteY1" fmla="*/ 1113420 h 4658912"/>
              <a:gd name="connsiteX2" fmla="*/ 1847349 w 2414897"/>
              <a:gd name="connsiteY2" fmla="*/ 1139454 h 4658912"/>
              <a:gd name="connsiteX3" fmla="*/ 315688 w 2414897"/>
              <a:gd name="connsiteY3" fmla="*/ 4515495 h 4658912"/>
              <a:gd name="connsiteX4" fmla="*/ 151895 w 2414897"/>
              <a:gd name="connsiteY4" fmla="*/ 4658912 h 4658912"/>
              <a:gd name="connsiteX5" fmla="*/ 0 w 2414897"/>
              <a:gd name="connsiteY5" fmla="*/ 3148317 h 4658912"/>
              <a:gd name="connsiteX6" fmla="*/ 101333 w 2414897"/>
              <a:gd name="connsiteY6" fmla="*/ 3064358 h 4658912"/>
              <a:gd name="connsiteX7" fmla="*/ 1504237 w 2414897"/>
              <a:gd name="connsiteY7" fmla="*/ 1284677 h 4658912"/>
              <a:gd name="connsiteX8" fmla="*/ 1581393 w 2414897"/>
              <a:gd name="connsiteY8" fmla="*/ 1113421 h 4658912"/>
              <a:gd name="connsiteX9" fmla="*/ 1009256 w 2414897"/>
              <a:gd name="connsiteY9" fmla="*/ 1113421 h 4658912"/>
              <a:gd name="connsiteX10" fmla="*/ 1804695 w 2414897"/>
              <a:gd name="connsiteY10" fmla="*/ 0 h 4658912"/>
              <a:gd name="connsiteX0" fmla="*/ 2414897 w 2414897"/>
              <a:gd name="connsiteY0" fmla="*/ 1113420 h 4658912"/>
              <a:gd name="connsiteX1" fmla="*/ 1843363 w 2414897"/>
              <a:gd name="connsiteY1" fmla="*/ 1113420 h 4658912"/>
              <a:gd name="connsiteX2" fmla="*/ 1847349 w 2414897"/>
              <a:gd name="connsiteY2" fmla="*/ 1139454 h 4658912"/>
              <a:gd name="connsiteX3" fmla="*/ 315688 w 2414897"/>
              <a:gd name="connsiteY3" fmla="*/ 4515495 h 4658912"/>
              <a:gd name="connsiteX4" fmla="*/ 151895 w 2414897"/>
              <a:gd name="connsiteY4" fmla="*/ 4658912 h 4658912"/>
              <a:gd name="connsiteX5" fmla="*/ 0 w 2414897"/>
              <a:gd name="connsiteY5" fmla="*/ 3148317 h 4658912"/>
              <a:gd name="connsiteX6" fmla="*/ 101333 w 2414897"/>
              <a:gd name="connsiteY6" fmla="*/ 3064358 h 4658912"/>
              <a:gd name="connsiteX7" fmla="*/ 1504237 w 2414897"/>
              <a:gd name="connsiteY7" fmla="*/ 1284677 h 4658912"/>
              <a:gd name="connsiteX8" fmla="*/ 1581393 w 2414897"/>
              <a:gd name="connsiteY8" fmla="*/ 1113421 h 4658912"/>
              <a:gd name="connsiteX9" fmla="*/ 1278636 w 2414897"/>
              <a:gd name="connsiteY9" fmla="*/ 1039267 h 4658912"/>
              <a:gd name="connsiteX10" fmla="*/ 1804695 w 2414897"/>
              <a:gd name="connsiteY10" fmla="*/ 0 h 4658912"/>
              <a:gd name="connsiteX11" fmla="*/ 2414897 w 2414897"/>
              <a:gd name="connsiteY11" fmla="*/ 1113420 h 4658912"/>
              <a:gd name="connsiteX0" fmla="*/ 2227744 w 2227744"/>
              <a:gd name="connsiteY0" fmla="*/ 1103467 h 4658912"/>
              <a:gd name="connsiteX1" fmla="*/ 1843363 w 2227744"/>
              <a:gd name="connsiteY1" fmla="*/ 1113420 h 4658912"/>
              <a:gd name="connsiteX2" fmla="*/ 1847349 w 2227744"/>
              <a:gd name="connsiteY2" fmla="*/ 1139454 h 4658912"/>
              <a:gd name="connsiteX3" fmla="*/ 315688 w 2227744"/>
              <a:gd name="connsiteY3" fmla="*/ 4515495 h 4658912"/>
              <a:gd name="connsiteX4" fmla="*/ 151895 w 2227744"/>
              <a:gd name="connsiteY4" fmla="*/ 4658912 h 4658912"/>
              <a:gd name="connsiteX5" fmla="*/ 0 w 2227744"/>
              <a:gd name="connsiteY5" fmla="*/ 3148317 h 4658912"/>
              <a:gd name="connsiteX6" fmla="*/ 101333 w 2227744"/>
              <a:gd name="connsiteY6" fmla="*/ 3064358 h 4658912"/>
              <a:gd name="connsiteX7" fmla="*/ 1504237 w 2227744"/>
              <a:gd name="connsiteY7" fmla="*/ 1284677 h 4658912"/>
              <a:gd name="connsiteX8" fmla="*/ 1581393 w 2227744"/>
              <a:gd name="connsiteY8" fmla="*/ 1113421 h 4658912"/>
              <a:gd name="connsiteX9" fmla="*/ 1278636 w 2227744"/>
              <a:gd name="connsiteY9" fmla="*/ 1039267 h 4658912"/>
              <a:gd name="connsiteX10" fmla="*/ 1804695 w 2227744"/>
              <a:gd name="connsiteY10" fmla="*/ 0 h 4658912"/>
              <a:gd name="connsiteX11" fmla="*/ 2227744 w 2227744"/>
              <a:gd name="connsiteY11" fmla="*/ 1103467 h 4658912"/>
              <a:gd name="connsiteX0" fmla="*/ 2227744 w 2227744"/>
              <a:gd name="connsiteY0" fmla="*/ 1103467 h 4658912"/>
              <a:gd name="connsiteX1" fmla="*/ 1843363 w 2227744"/>
              <a:gd name="connsiteY1" fmla="*/ 1113420 h 4658912"/>
              <a:gd name="connsiteX2" fmla="*/ 1847349 w 2227744"/>
              <a:gd name="connsiteY2" fmla="*/ 1139454 h 4658912"/>
              <a:gd name="connsiteX3" fmla="*/ 315688 w 2227744"/>
              <a:gd name="connsiteY3" fmla="*/ 4515495 h 4658912"/>
              <a:gd name="connsiteX4" fmla="*/ 151895 w 2227744"/>
              <a:gd name="connsiteY4" fmla="*/ 4658912 h 4658912"/>
              <a:gd name="connsiteX5" fmla="*/ 0 w 2227744"/>
              <a:gd name="connsiteY5" fmla="*/ 3148317 h 4658912"/>
              <a:gd name="connsiteX6" fmla="*/ 33919 w 2227744"/>
              <a:gd name="connsiteY6" fmla="*/ 2819467 h 4658912"/>
              <a:gd name="connsiteX7" fmla="*/ 1504237 w 2227744"/>
              <a:gd name="connsiteY7" fmla="*/ 1284677 h 4658912"/>
              <a:gd name="connsiteX8" fmla="*/ 1581393 w 2227744"/>
              <a:gd name="connsiteY8" fmla="*/ 1113421 h 4658912"/>
              <a:gd name="connsiteX9" fmla="*/ 1278636 w 2227744"/>
              <a:gd name="connsiteY9" fmla="*/ 1039267 h 4658912"/>
              <a:gd name="connsiteX10" fmla="*/ 1804695 w 2227744"/>
              <a:gd name="connsiteY10" fmla="*/ 0 h 4658912"/>
              <a:gd name="connsiteX11" fmla="*/ 2227744 w 2227744"/>
              <a:gd name="connsiteY11" fmla="*/ 1103467 h 4658912"/>
              <a:gd name="connsiteX0" fmla="*/ 2243107 w 2243107"/>
              <a:gd name="connsiteY0" fmla="*/ 1103467 h 4658912"/>
              <a:gd name="connsiteX1" fmla="*/ 1858726 w 2243107"/>
              <a:gd name="connsiteY1" fmla="*/ 1113420 h 4658912"/>
              <a:gd name="connsiteX2" fmla="*/ 1862712 w 2243107"/>
              <a:gd name="connsiteY2" fmla="*/ 1139454 h 4658912"/>
              <a:gd name="connsiteX3" fmla="*/ 331051 w 2243107"/>
              <a:gd name="connsiteY3" fmla="*/ 4515495 h 4658912"/>
              <a:gd name="connsiteX4" fmla="*/ 167258 w 2243107"/>
              <a:gd name="connsiteY4" fmla="*/ 4658912 h 4658912"/>
              <a:gd name="connsiteX5" fmla="*/ 0 w 2243107"/>
              <a:gd name="connsiteY5" fmla="*/ 2933005 h 4658912"/>
              <a:gd name="connsiteX6" fmla="*/ 49282 w 2243107"/>
              <a:gd name="connsiteY6" fmla="*/ 2819467 h 4658912"/>
              <a:gd name="connsiteX7" fmla="*/ 1519600 w 2243107"/>
              <a:gd name="connsiteY7" fmla="*/ 1284677 h 4658912"/>
              <a:gd name="connsiteX8" fmla="*/ 1596756 w 2243107"/>
              <a:gd name="connsiteY8" fmla="*/ 1113421 h 4658912"/>
              <a:gd name="connsiteX9" fmla="*/ 1293999 w 2243107"/>
              <a:gd name="connsiteY9" fmla="*/ 1039267 h 4658912"/>
              <a:gd name="connsiteX10" fmla="*/ 1820058 w 2243107"/>
              <a:gd name="connsiteY10" fmla="*/ 0 h 4658912"/>
              <a:gd name="connsiteX11" fmla="*/ 2243107 w 2243107"/>
              <a:gd name="connsiteY11" fmla="*/ 1103467 h 4658912"/>
              <a:gd name="connsiteX0" fmla="*/ 2243107 w 2243107"/>
              <a:gd name="connsiteY0" fmla="*/ 1103467 h 4604615"/>
              <a:gd name="connsiteX1" fmla="*/ 1858726 w 2243107"/>
              <a:gd name="connsiteY1" fmla="*/ 1113420 h 4604615"/>
              <a:gd name="connsiteX2" fmla="*/ 1862712 w 2243107"/>
              <a:gd name="connsiteY2" fmla="*/ 1139454 h 4604615"/>
              <a:gd name="connsiteX3" fmla="*/ 331051 w 2243107"/>
              <a:gd name="connsiteY3" fmla="*/ 4515495 h 4604615"/>
              <a:gd name="connsiteX4" fmla="*/ 205001 w 2243107"/>
              <a:gd name="connsiteY4" fmla="*/ 4604615 h 4604615"/>
              <a:gd name="connsiteX5" fmla="*/ 0 w 2243107"/>
              <a:gd name="connsiteY5" fmla="*/ 2933005 h 4604615"/>
              <a:gd name="connsiteX6" fmla="*/ 49282 w 2243107"/>
              <a:gd name="connsiteY6" fmla="*/ 2819467 h 4604615"/>
              <a:gd name="connsiteX7" fmla="*/ 1519600 w 2243107"/>
              <a:gd name="connsiteY7" fmla="*/ 1284677 h 4604615"/>
              <a:gd name="connsiteX8" fmla="*/ 1596756 w 2243107"/>
              <a:gd name="connsiteY8" fmla="*/ 1113421 h 4604615"/>
              <a:gd name="connsiteX9" fmla="*/ 1293999 w 2243107"/>
              <a:gd name="connsiteY9" fmla="*/ 1039267 h 4604615"/>
              <a:gd name="connsiteX10" fmla="*/ 1820058 w 2243107"/>
              <a:gd name="connsiteY10" fmla="*/ 0 h 4604615"/>
              <a:gd name="connsiteX11" fmla="*/ 2243107 w 2243107"/>
              <a:gd name="connsiteY11" fmla="*/ 1103467 h 460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3107" h="4604615">
                <a:moveTo>
                  <a:pt x="2243107" y="1103467"/>
                </a:moveTo>
                <a:lnTo>
                  <a:pt x="1858726" y="1113420"/>
                </a:lnTo>
                <a:lnTo>
                  <a:pt x="1862712" y="1139454"/>
                </a:lnTo>
                <a:cubicBezTo>
                  <a:pt x="1946942" y="2332782"/>
                  <a:pt x="1359379" y="3558699"/>
                  <a:pt x="331051" y="4515495"/>
                </a:cubicBezTo>
                <a:lnTo>
                  <a:pt x="205001" y="4604615"/>
                </a:lnTo>
                <a:lnTo>
                  <a:pt x="0" y="2933005"/>
                </a:lnTo>
                <a:lnTo>
                  <a:pt x="49282" y="2819467"/>
                </a:lnTo>
                <a:cubicBezTo>
                  <a:pt x="646776" y="2298578"/>
                  <a:pt x="1195825" y="1937858"/>
                  <a:pt x="1519600" y="1284677"/>
                </a:cubicBezTo>
                <a:lnTo>
                  <a:pt x="1596756" y="1113421"/>
                </a:lnTo>
                <a:lnTo>
                  <a:pt x="1293999" y="1039267"/>
                </a:lnTo>
                <a:lnTo>
                  <a:pt x="1820058" y="0"/>
                </a:lnTo>
                <a:lnTo>
                  <a:pt x="2243107" y="1103467"/>
                </a:lnTo>
                <a:close/>
              </a:path>
            </a:pathLst>
          </a:cu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7" name="Suorakulmio 16">
            <a:extLst>
              <a:ext uri="{FF2B5EF4-FFF2-40B4-BE49-F238E27FC236}">
                <a16:creationId xmlns:a16="http://schemas.microsoft.com/office/drawing/2014/main" id="{7E0083CC-2B79-55FF-76AC-2CBDCD60510F}"/>
              </a:ext>
            </a:extLst>
          </p:cNvPr>
          <p:cNvSpPr/>
          <p:nvPr/>
        </p:nvSpPr>
        <p:spPr>
          <a:xfrm>
            <a:off x="1241318" y="5178124"/>
            <a:ext cx="4854500" cy="1201585"/>
          </a:xfrm>
          <a:prstGeom prst="rect">
            <a:avLst/>
          </a:prstGeom>
          <a:solidFill>
            <a:srgbClr val="EAEAEA"/>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rPr>
              <a:t>Käyttämällä           ja          -painikkeita, </a:t>
            </a:r>
          </a:p>
          <a:p>
            <a:pPr algn="ctr"/>
            <a:endParaRPr lang="fi-FI" sz="900">
              <a:solidFill>
                <a:schemeClr val="tx1"/>
              </a:solidFill>
            </a:endParaRPr>
          </a:p>
          <a:p>
            <a:pPr algn="ctr"/>
            <a:r>
              <a:rPr lang="fi-FI">
                <a:solidFill>
                  <a:schemeClr val="tx1"/>
                </a:solidFill>
              </a:rPr>
              <a:t>voidaan valikossa valita haluttu ikkuna</a:t>
            </a:r>
          </a:p>
        </p:txBody>
      </p:sp>
      <p:pic>
        <p:nvPicPr>
          <p:cNvPr id="18" name="Kuva 17">
            <a:extLst>
              <a:ext uri="{FF2B5EF4-FFF2-40B4-BE49-F238E27FC236}">
                <a16:creationId xmlns:a16="http://schemas.microsoft.com/office/drawing/2014/main" id="{0BF948BC-DE84-CBDF-792E-31159A3BF821}"/>
              </a:ext>
            </a:extLst>
          </p:cNvPr>
          <p:cNvPicPr>
            <a:picLocks noChangeAspect="1"/>
          </p:cNvPicPr>
          <p:nvPr/>
        </p:nvPicPr>
        <p:blipFill>
          <a:blip r:embed="rId5"/>
          <a:stretch>
            <a:fillRect/>
          </a:stretch>
        </p:blipFill>
        <p:spPr>
          <a:xfrm>
            <a:off x="3808294" y="5374030"/>
            <a:ext cx="415829" cy="404886"/>
          </a:xfrm>
          <a:prstGeom prst="rect">
            <a:avLst/>
          </a:prstGeom>
        </p:spPr>
      </p:pic>
      <p:pic>
        <p:nvPicPr>
          <p:cNvPr id="19" name="Kuva 18">
            <a:extLst>
              <a:ext uri="{FF2B5EF4-FFF2-40B4-BE49-F238E27FC236}">
                <a16:creationId xmlns:a16="http://schemas.microsoft.com/office/drawing/2014/main" id="{E37F83FD-C293-0D3F-467B-F1528C4D8E90}"/>
              </a:ext>
            </a:extLst>
          </p:cNvPr>
          <p:cNvPicPr>
            <a:picLocks noChangeAspect="1"/>
          </p:cNvPicPr>
          <p:nvPr/>
        </p:nvPicPr>
        <p:blipFill>
          <a:blip r:embed="rId6"/>
          <a:stretch>
            <a:fillRect/>
          </a:stretch>
        </p:blipFill>
        <p:spPr>
          <a:xfrm>
            <a:off x="3094101" y="5360092"/>
            <a:ext cx="426970" cy="404886"/>
          </a:xfrm>
          <a:prstGeom prst="rect">
            <a:avLst/>
          </a:prstGeom>
        </p:spPr>
      </p:pic>
      <p:sp>
        <p:nvSpPr>
          <p:cNvPr id="20" name="Suorakulmio 19">
            <a:extLst>
              <a:ext uri="{FF2B5EF4-FFF2-40B4-BE49-F238E27FC236}">
                <a16:creationId xmlns:a16="http://schemas.microsoft.com/office/drawing/2014/main" id="{B47D6D13-6561-DABE-6AFF-92731C719EB1}"/>
              </a:ext>
            </a:extLst>
          </p:cNvPr>
          <p:cNvSpPr/>
          <p:nvPr/>
        </p:nvSpPr>
        <p:spPr>
          <a:xfrm>
            <a:off x="6262432" y="5178124"/>
            <a:ext cx="4854500" cy="1453028"/>
          </a:xfrm>
          <a:prstGeom prst="rect">
            <a:avLst/>
          </a:prstGeom>
          <a:solidFill>
            <a:srgbClr val="EAEAEA"/>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a:p>
            <a:pPr algn="ctr"/>
            <a:r>
              <a:rPr lang="fi-FI">
                <a:solidFill>
                  <a:schemeClr val="tx1"/>
                </a:solidFill>
              </a:rPr>
              <a:t>Käyttämällä           ja          -painikkeita, </a:t>
            </a:r>
          </a:p>
          <a:p>
            <a:pPr algn="ctr"/>
            <a:endParaRPr lang="fi-FI" sz="700">
              <a:solidFill>
                <a:schemeClr val="tx1"/>
              </a:solidFill>
            </a:endParaRPr>
          </a:p>
          <a:p>
            <a:pPr algn="ctr"/>
            <a:r>
              <a:rPr lang="fi-FI">
                <a:solidFill>
                  <a:schemeClr val="tx1"/>
                </a:solidFill>
              </a:rPr>
              <a:t>voidaan valitussa ikkunassa liikkua ylä- ja alasuunnassa sekä etsiä haluttu tieto.</a:t>
            </a:r>
          </a:p>
          <a:p>
            <a:pPr algn="ctr"/>
            <a:endParaRPr lang="fi-FI">
              <a:solidFill>
                <a:schemeClr val="tx1"/>
              </a:solidFill>
            </a:endParaRPr>
          </a:p>
        </p:txBody>
      </p:sp>
      <p:pic>
        <p:nvPicPr>
          <p:cNvPr id="21" name="Kuva 20">
            <a:extLst>
              <a:ext uri="{FF2B5EF4-FFF2-40B4-BE49-F238E27FC236}">
                <a16:creationId xmlns:a16="http://schemas.microsoft.com/office/drawing/2014/main" id="{87F61D24-42F8-BF8F-C82A-98F9C1434F6D}"/>
              </a:ext>
            </a:extLst>
          </p:cNvPr>
          <p:cNvPicPr>
            <a:picLocks noChangeAspect="1"/>
          </p:cNvPicPr>
          <p:nvPr/>
        </p:nvPicPr>
        <p:blipFill>
          <a:blip r:embed="rId7"/>
          <a:stretch>
            <a:fillRect/>
          </a:stretch>
        </p:blipFill>
        <p:spPr>
          <a:xfrm>
            <a:off x="8111282" y="5368756"/>
            <a:ext cx="403091" cy="391148"/>
          </a:xfrm>
          <a:prstGeom prst="rect">
            <a:avLst/>
          </a:prstGeom>
        </p:spPr>
      </p:pic>
      <p:pic>
        <p:nvPicPr>
          <p:cNvPr id="22" name="Kuva 21">
            <a:extLst>
              <a:ext uri="{FF2B5EF4-FFF2-40B4-BE49-F238E27FC236}">
                <a16:creationId xmlns:a16="http://schemas.microsoft.com/office/drawing/2014/main" id="{4E0C5AE3-2568-C9A7-2631-0ABA019D9289}"/>
              </a:ext>
            </a:extLst>
          </p:cNvPr>
          <p:cNvPicPr>
            <a:picLocks noChangeAspect="1"/>
          </p:cNvPicPr>
          <p:nvPr/>
        </p:nvPicPr>
        <p:blipFill>
          <a:blip r:embed="rId7"/>
          <a:stretch>
            <a:fillRect/>
          </a:stretch>
        </p:blipFill>
        <p:spPr>
          <a:xfrm rot="10800000">
            <a:off x="8855165" y="5367825"/>
            <a:ext cx="403091" cy="391148"/>
          </a:xfrm>
          <a:prstGeom prst="rect">
            <a:avLst/>
          </a:prstGeom>
        </p:spPr>
      </p:pic>
      <p:pic>
        <p:nvPicPr>
          <p:cNvPr id="23" name="Kuva 22">
            <a:extLst>
              <a:ext uri="{FF2B5EF4-FFF2-40B4-BE49-F238E27FC236}">
                <a16:creationId xmlns:a16="http://schemas.microsoft.com/office/drawing/2014/main" id="{BB25C5A3-E003-4151-6DD6-26E2A2DD64B2}"/>
              </a:ext>
            </a:extLst>
          </p:cNvPr>
          <p:cNvPicPr>
            <a:picLocks noChangeAspect="1"/>
          </p:cNvPicPr>
          <p:nvPr/>
        </p:nvPicPr>
        <p:blipFill>
          <a:blip r:embed="rId8"/>
          <a:stretch>
            <a:fillRect/>
          </a:stretch>
        </p:blipFill>
        <p:spPr>
          <a:xfrm>
            <a:off x="9329161" y="2321650"/>
            <a:ext cx="1883270" cy="2127145"/>
          </a:xfrm>
          <a:prstGeom prst="rect">
            <a:avLst/>
          </a:prstGeom>
        </p:spPr>
      </p:pic>
      <p:pic>
        <p:nvPicPr>
          <p:cNvPr id="3" name="Kuva 2">
            <a:extLst>
              <a:ext uri="{FF2B5EF4-FFF2-40B4-BE49-F238E27FC236}">
                <a16:creationId xmlns:a16="http://schemas.microsoft.com/office/drawing/2014/main" id="{3CA76EEB-71CD-C8EF-DF0B-396CCC543134}"/>
              </a:ext>
            </a:extLst>
          </p:cNvPr>
          <p:cNvPicPr>
            <a:picLocks noChangeAspect="1"/>
          </p:cNvPicPr>
          <p:nvPr/>
        </p:nvPicPr>
        <p:blipFill>
          <a:blip r:embed="rId9"/>
          <a:stretch>
            <a:fillRect/>
          </a:stretch>
        </p:blipFill>
        <p:spPr>
          <a:xfrm>
            <a:off x="-182" y="1"/>
            <a:ext cx="12192000" cy="6857999"/>
          </a:xfrm>
          <a:prstGeom prst="rect">
            <a:avLst/>
          </a:prstGeom>
        </p:spPr>
      </p:pic>
    </p:spTree>
    <p:custDataLst>
      <p:tags r:id="rId1"/>
    </p:custDataLst>
    <p:extLst>
      <p:ext uri="{BB962C8B-B14F-4D97-AF65-F5344CB8AC3E}">
        <p14:creationId xmlns:p14="http://schemas.microsoft.com/office/powerpoint/2010/main" val="33675485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0C29DCCC-32E8-9831-DFA7-A7855A4D314E}"/>
              </a:ext>
            </a:extLst>
          </p:cNvPr>
          <p:cNvPicPr>
            <a:picLocks noChangeAspect="1"/>
          </p:cNvPicPr>
          <p:nvPr/>
        </p:nvPicPr>
        <p:blipFill rotWithShape="1">
          <a:blip r:embed="rId4"/>
          <a:srcRect t="19176"/>
          <a:stretch/>
        </p:blipFill>
        <p:spPr>
          <a:xfrm>
            <a:off x="4301694" y="1689527"/>
            <a:ext cx="6641556" cy="4442921"/>
          </a:xfrm>
          <a:prstGeom prst="rect">
            <a:avLst/>
          </a:prstGeom>
        </p:spPr>
      </p:pic>
      <p:pic>
        <p:nvPicPr>
          <p:cNvPr id="4" name="Kuva 3"/>
          <p:cNvPicPr>
            <a:picLocks noChangeAspect="1"/>
          </p:cNvPicPr>
          <p:nvPr/>
        </p:nvPicPr>
        <p:blipFill>
          <a:blip r:embed="rId5"/>
          <a:stretch>
            <a:fillRect/>
          </a:stretch>
        </p:blipFill>
        <p:spPr>
          <a:xfrm>
            <a:off x="77783" y="947482"/>
            <a:ext cx="3857372" cy="4004922"/>
          </a:xfrm>
          <a:prstGeom prst="rect">
            <a:avLst/>
          </a:prstGeom>
        </p:spPr>
      </p:pic>
      <p:pic>
        <p:nvPicPr>
          <p:cNvPr id="2" name="Kuva 1">
            <a:extLst>
              <a:ext uri="{FF2B5EF4-FFF2-40B4-BE49-F238E27FC236}">
                <a16:creationId xmlns:a16="http://schemas.microsoft.com/office/drawing/2014/main" id="{29BAA8CB-4C50-3A75-14F2-40A8B850447A}"/>
              </a:ext>
            </a:extLst>
          </p:cNvPr>
          <p:cNvPicPr>
            <a:picLocks noChangeAspect="1"/>
          </p:cNvPicPr>
          <p:nvPr/>
        </p:nvPicPr>
        <p:blipFill rotWithShape="1">
          <a:blip r:embed="rId4"/>
          <a:srcRect b="82454"/>
          <a:stretch/>
        </p:blipFill>
        <p:spPr>
          <a:xfrm>
            <a:off x="4301694" y="641845"/>
            <a:ext cx="6641556" cy="964480"/>
          </a:xfrm>
          <a:prstGeom prst="rect">
            <a:avLst/>
          </a:prstGeom>
        </p:spPr>
      </p:pic>
      <p:cxnSp>
        <p:nvCxnSpPr>
          <p:cNvPr id="29" name="Suora yhdysviiva 28">
            <a:extLst>
              <a:ext uri="{FF2B5EF4-FFF2-40B4-BE49-F238E27FC236}">
                <a16:creationId xmlns:a16="http://schemas.microsoft.com/office/drawing/2014/main" id="{D26355D6-CFA7-58BC-593F-F3BE64ED4C33}"/>
              </a:ext>
            </a:extLst>
          </p:cNvPr>
          <p:cNvCxnSpPr>
            <a:cxnSpLocks/>
          </p:cNvCxnSpPr>
          <p:nvPr/>
        </p:nvCxnSpPr>
        <p:spPr>
          <a:xfrm>
            <a:off x="836735" y="366561"/>
            <a:ext cx="10522527" cy="0"/>
          </a:xfrm>
          <a:prstGeom prst="line">
            <a:avLst/>
          </a:prstGeom>
          <a:noFill/>
          <a:ln w="31750" cap="flat" cmpd="sng" algn="ctr">
            <a:solidFill>
              <a:srgbClr val="E95123"/>
            </a:solidFill>
            <a:prstDash val="solid"/>
            <a:miter lim="800000"/>
          </a:ln>
          <a:effectLst/>
        </p:spPr>
      </p:cxnSp>
      <p:cxnSp>
        <p:nvCxnSpPr>
          <p:cNvPr id="30" name="Suora yhdysviiva 29">
            <a:extLst>
              <a:ext uri="{FF2B5EF4-FFF2-40B4-BE49-F238E27FC236}">
                <a16:creationId xmlns:a16="http://schemas.microsoft.com/office/drawing/2014/main" id="{FF484C51-BCCA-0928-93DB-2D68863F2502}"/>
              </a:ext>
            </a:extLst>
          </p:cNvPr>
          <p:cNvCxnSpPr>
            <a:cxnSpLocks/>
          </p:cNvCxnSpPr>
          <p:nvPr/>
        </p:nvCxnSpPr>
        <p:spPr>
          <a:xfrm>
            <a:off x="4281153" y="370681"/>
            <a:ext cx="7204169" cy="0"/>
          </a:xfrm>
          <a:prstGeom prst="line">
            <a:avLst/>
          </a:prstGeom>
          <a:noFill/>
          <a:ln w="31750" cap="flat" cmpd="sng" algn="ctr">
            <a:solidFill>
              <a:srgbClr val="F4AB94"/>
            </a:solidFill>
            <a:prstDash val="solid"/>
            <a:miter lim="800000"/>
          </a:ln>
          <a:effectLst/>
        </p:spPr>
      </p:cxnSp>
      <p:sp>
        <p:nvSpPr>
          <p:cNvPr id="31" name="Vapaamuotoinen: Muoto 30">
            <a:extLst>
              <a:ext uri="{FF2B5EF4-FFF2-40B4-BE49-F238E27FC236}">
                <a16:creationId xmlns:a16="http://schemas.microsoft.com/office/drawing/2014/main" id="{79248B02-2385-AC4F-6C48-7FC59BDB5C3C}"/>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00" b="0" i="0" u="none" strike="noStrike" kern="0" cap="none" spc="0" normalizeH="0" baseline="0" noProof="0">
                <a:ln>
                  <a:noFill/>
                </a:ln>
                <a:solidFill>
                  <a:prstClr val="white"/>
                </a:solidFill>
                <a:effectLst/>
                <a:uLnTx/>
                <a:uFillTx/>
                <a:latin typeface="Roboto"/>
                <a:ea typeface="+mn-ea"/>
                <a:cs typeface="+mn-cs"/>
              </a:rPr>
              <a:t>Paloilmoittimen rakenne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00" b="0" i="0" u="none" strike="noStrike" kern="0" cap="none" spc="0" normalizeH="0" baseline="0" noProof="0">
                <a:ln>
                  <a:noFill/>
                </a:ln>
                <a:solidFill>
                  <a:prstClr val="white"/>
                </a:solidFill>
                <a:effectLst/>
                <a:uLnTx/>
                <a:uFillTx/>
                <a:latin typeface="Roboto"/>
                <a:ea typeface="+mn-ea"/>
                <a:cs typeface="+mn-cs"/>
              </a:rPr>
              <a:t>ja erot</a:t>
            </a:r>
          </a:p>
        </p:txBody>
      </p:sp>
      <p:sp>
        <p:nvSpPr>
          <p:cNvPr id="32" name="Vapaamuotoinen: Muoto 31">
            <a:extLst>
              <a:ext uri="{FF2B5EF4-FFF2-40B4-BE49-F238E27FC236}">
                <a16:creationId xmlns:a16="http://schemas.microsoft.com/office/drawing/2014/main" id="{76737FE0-B178-10AC-E9FD-8EDBA0078428}"/>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00" b="0" i="0" u="none" strike="noStrike" kern="0" cap="none" spc="0" normalizeH="0" baseline="0" noProof="0">
                <a:ln>
                  <a:noFill/>
                </a:ln>
                <a:solidFill>
                  <a:prstClr val="white"/>
                </a:solidFill>
                <a:effectLst/>
                <a:uLnTx/>
                <a:uFillTx/>
                <a:latin typeface="Roboto"/>
                <a:ea typeface="+mn-ea"/>
                <a:cs typeface="+mn-cs"/>
              </a:rPr>
              <a:t>Ilmaisintyypit ja erot</a:t>
            </a:r>
          </a:p>
        </p:txBody>
      </p:sp>
      <p:sp>
        <p:nvSpPr>
          <p:cNvPr id="33" name="Vapaamuotoinen: Muoto 32">
            <a:extLst>
              <a:ext uri="{FF2B5EF4-FFF2-40B4-BE49-F238E27FC236}">
                <a16:creationId xmlns:a16="http://schemas.microsoft.com/office/drawing/2014/main" id="{0D1D3BFF-2CCD-5898-C69D-9C394D5F3A0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00" b="0" i="0" u="none" strike="noStrike" kern="0" cap="none" spc="0" normalizeH="0" baseline="0" noProof="0">
                <a:ln>
                  <a:noFill/>
                </a:ln>
                <a:solidFill>
                  <a:prstClr val="white"/>
                </a:solidFill>
                <a:effectLst/>
                <a:uLnTx/>
                <a:uFillTx/>
                <a:latin typeface="Roboto"/>
                <a:ea typeface="+mn-ea"/>
                <a:cs typeface="+mn-cs"/>
              </a:rPr>
              <a:t>Tauko</a:t>
            </a:r>
          </a:p>
        </p:txBody>
      </p:sp>
      <p:sp>
        <p:nvSpPr>
          <p:cNvPr id="34" name="Ellipsi 33">
            <a:extLst>
              <a:ext uri="{FF2B5EF4-FFF2-40B4-BE49-F238E27FC236}">
                <a16:creationId xmlns:a16="http://schemas.microsoft.com/office/drawing/2014/main" id="{DF0A4F6A-F3CE-8B44-CEDB-F703618F1FE0}"/>
              </a:ext>
            </a:extLst>
          </p:cNvPr>
          <p:cNvSpPr/>
          <p:nvPr/>
        </p:nvSpPr>
        <p:spPr>
          <a:xfrm flipH="1">
            <a:off x="440213" y="149781"/>
            <a:ext cx="396522" cy="402422"/>
          </a:xfrm>
          <a:prstGeom prst="ellipse">
            <a:avLst/>
          </a:prstGeom>
          <a:solidFill>
            <a:srgbClr val="E95123"/>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Roboto"/>
              <a:ea typeface="+mn-ea"/>
              <a:cs typeface="+mn-cs"/>
            </a:endParaRPr>
          </a:p>
        </p:txBody>
      </p:sp>
      <p:sp>
        <p:nvSpPr>
          <p:cNvPr id="35" name="Vapaamuotoinen: Muoto 34">
            <a:extLst>
              <a:ext uri="{FF2B5EF4-FFF2-40B4-BE49-F238E27FC236}">
                <a16:creationId xmlns:a16="http://schemas.microsoft.com/office/drawing/2014/main" id="{FD03868D-F3E1-E47F-EBB3-48AA8F98ABA1}"/>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cap="flat" cmpd="sng" algn="ctr">
            <a:solidFill>
              <a:srgbClr val="273E84"/>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00" b="0" i="0" u="none" strike="noStrike" kern="0" cap="none" spc="0" normalizeH="0" baseline="0" noProof="0">
                <a:ln>
                  <a:noFill/>
                </a:ln>
                <a:solidFill>
                  <a:prstClr val="white"/>
                </a:solidFill>
                <a:effectLst/>
                <a:uLnTx/>
                <a:uFillTx/>
                <a:latin typeface="Roboto"/>
                <a:ea typeface="+mn-ea"/>
                <a:cs typeface="+mn-cs"/>
              </a:rPr>
              <a:t>Paloilmoittimien käyttö</a:t>
            </a:r>
          </a:p>
        </p:txBody>
      </p:sp>
      <p:sp>
        <p:nvSpPr>
          <p:cNvPr id="36" name="Tekstiruutu 35">
            <a:extLst>
              <a:ext uri="{FF2B5EF4-FFF2-40B4-BE49-F238E27FC236}">
                <a16:creationId xmlns:a16="http://schemas.microsoft.com/office/drawing/2014/main" id="{6B32BAE2-2B75-E587-244B-1D290BBFC96E}"/>
              </a:ext>
            </a:extLst>
          </p:cNvPr>
          <p:cNvSpPr txBox="1"/>
          <p:nvPr/>
        </p:nvSpPr>
        <p:spPr>
          <a:xfrm>
            <a:off x="511796" y="197103"/>
            <a:ext cx="133112" cy="307777"/>
          </a:xfrm>
          <a:prstGeom prst="rect">
            <a:avLst/>
          </a:prstGeom>
          <a:noFill/>
        </p:spPr>
        <p:txBody>
          <a:bodyPr wrap="square" rtlCol="0">
            <a:spAutoFit/>
          </a:bodyPr>
          <a:lstStyle/>
          <a:p>
            <a:r>
              <a:rPr lang="fi-FI" sz="1400" b="1">
                <a:solidFill>
                  <a:prstClr val="white"/>
                </a:solidFill>
                <a:latin typeface="Roboto"/>
              </a:rPr>
              <a:t>1</a:t>
            </a:r>
            <a:endParaRPr lang="fi-FI" sz="1100" b="1">
              <a:solidFill>
                <a:prstClr val="white"/>
              </a:solidFill>
              <a:latin typeface="Roboto"/>
            </a:endParaRPr>
          </a:p>
        </p:txBody>
      </p:sp>
      <p:pic>
        <p:nvPicPr>
          <p:cNvPr id="3" name="Kuva 2">
            <a:extLst>
              <a:ext uri="{FF2B5EF4-FFF2-40B4-BE49-F238E27FC236}">
                <a16:creationId xmlns:a16="http://schemas.microsoft.com/office/drawing/2014/main" id="{9CC46272-486B-5457-701C-075281E18F96}"/>
              </a:ext>
            </a:extLst>
          </p:cNvPr>
          <p:cNvPicPr>
            <a:picLocks noChangeAspect="1"/>
          </p:cNvPicPr>
          <p:nvPr/>
        </p:nvPicPr>
        <p:blipFill>
          <a:blip r:embed="rId6"/>
          <a:stretch>
            <a:fillRect/>
          </a:stretch>
        </p:blipFill>
        <p:spPr>
          <a:xfrm>
            <a:off x="1894" y="323"/>
            <a:ext cx="12192000" cy="6857999"/>
          </a:xfrm>
          <a:prstGeom prst="rect">
            <a:avLst/>
          </a:prstGeom>
        </p:spPr>
      </p:pic>
      <p:sp>
        <p:nvSpPr>
          <p:cNvPr id="6" name="Ellipsi 5">
            <a:extLst>
              <a:ext uri="{FF2B5EF4-FFF2-40B4-BE49-F238E27FC236}">
                <a16:creationId xmlns:a16="http://schemas.microsoft.com/office/drawing/2014/main" id="{2B170796-51D8-5580-4B5C-98B98BB7221F}"/>
              </a:ext>
            </a:extLst>
          </p:cNvPr>
          <p:cNvSpPr/>
          <p:nvPr/>
        </p:nvSpPr>
        <p:spPr>
          <a:xfrm>
            <a:off x="1371598" y="2588652"/>
            <a:ext cx="457200" cy="309093"/>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Vapaamuotoinen: Muoto 10">
            <a:extLst>
              <a:ext uri="{FF2B5EF4-FFF2-40B4-BE49-F238E27FC236}">
                <a16:creationId xmlns:a16="http://schemas.microsoft.com/office/drawing/2014/main" id="{EB936F54-C09B-551E-913E-9CE10E5C54C5}"/>
              </a:ext>
            </a:extLst>
          </p:cNvPr>
          <p:cNvSpPr/>
          <p:nvPr/>
        </p:nvSpPr>
        <p:spPr>
          <a:xfrm rot="16013199">
            <a:off x="2798344" y="1796714"/>
            <a:ext cx="821776" cy="2289246"/>
          </a:xfrm>
          <a:custGeom>
            <a:avLst/>
            <a:gdLst>
              <a:gd name="connsiteX0" fmla="*/ 821776 w 821776"/>
              <a:gd name="connsiteY0" fmla="*/ 531180 h 2289246"/>
              <a:gd name="connsiteX1" fmla="*/ 710724 w 821776"/>
              <a:gd name="connsiteY1" fmla="*/ 531180 h 2289246"/>
              <a:gd name="connsiteX2" fmla="*/ 711499 w 821776"/>
              <a:gd name="connsiteY2" fmla="*/ 543600 h 2289246"/>
              <a:gd name="connsiteX3" fmla="*/ 413890 w 821776"/>
              <a:gd name="connsiteY3" fmla="*/ 2154210 h 2289246"/>
              <a:gd name="connsiteX4" fmla="*/ 347142 w 821776"/>
              <a:gd name="connsiteY4" fmla="*/ 2289246 h 2289246"/>
              <a:gd name="connsiteX5" fmla="*/ 360239 w 821776"/>
              <a:gd name="connsiteY5" fmla="*/ 2048453 h 2289246"/>
              <a:gd name="connsiteX6" fmla="*/ 0 w 821776"/>
              <a:gd name="connsiteY6" fmla="*/ 2028859 h 2289246"/>
              <a:gd name="connsiteX7" fmla="*/ 91979 w 821776"/>
              <a:gd name="connsiteY7" fmla="*/ 1926092 h 2289246"/>
              <a:gd name="connsiteX8" fmla="*/ 644831 w 821776"/>
              <a:gd name="connsiteY8" fmla="*/ 612882 h 2289246"/>
              <a:gd name="connsiteX9" fmla="*/ 659822 w 821776"/>
              <a:gd name="connsiteY9" fmla="*/ 531180 h 2289246"/>
              <a:gd name="connsiteX10" fmla="*/ 548654 w 821776"/>
              <a:gd name="connsiteY10" fmla="*/ 531180 h 2289246"/>
              <a:gd name="connsiteX11" fmla="*/ 703211 w 821776"/>
              <a:gd name="connsiteY11" fmla="*/ 0 h 228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1776" h="2289246">
                <a:moveTo>
                  <a:pt x="821776" y="531180"/>
                </a:moveTo>
                <a:lnTo>
                  <a:pt x="710724" y="531180"/>
                </a:lnTo>
                <a:lnTo>
                  <a:pt x="711499" y="543600"/>
                </a:lnTo>
                <a:cubicBezTo>
                  <a:pt x="727865" y="1112901"/>
                  <a:pt x="613699" y="1697751"/>
                  <a:pt x="413890" y="2154210"/>
                </a:cubicBezTo>
                <a:lnTo>
                  <a:pt x="347142" y="2289246"/>
                </a:lnTo>
                <a:lnTo>
                  <a:pt x="360239" y="2048453"/>
                </a:lnTo>
                <a:lnTo>
                  <a:pt x="0" y="2028859"/>
                </a:lnTo>
                <a:lnTo>
                  <a:pt x="91979" y="1926092"/>
                </a:lnTo>
                <a:cubicBezTo>
                  <a:pt x="338995" y="1614577"/>
                  <a:pt x="536983" y="1147076"/>
                  <a:pt x="644831" y="612882"/>
                </a:cubicBezTo>
                <a:lnTo>
                  <a:pt x="659822" y="531180"/>
                </a:lnTo>
                <a:lnTo>
                  <a:pt x="548654" y="531180"/>
                </a:lnTo>
                <a:lnTo>
                  <a:pt x="703211" y="0"/>
                </a:lnTo>
                <a:close/>
              </a:path>
            </a:pathLst>
          </a:cu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8" name="Suorakulmio 7">
            <a:extLst>
              <a:ext uri="{FF2B5EF4-FFF2-40B4-BE49-F238E27FC236}">
                <a16:creationId xmlns:a16="http://schemas.microsoft.com/office/drawing/2014/main" id="{4435DD66-7D63-5EC4-7B06-A96FBD6F6540}"/>
              </a:ext>
            </a:extLst>
          </p:cNvPr>
          <p:cNvSpPr/>
          <p:nvPr/>
        </p:nvSpPr>
        <p:spPr>
          <a:xfrm>
            <a:off x="4403858" y="4527689"/>
            <a:ext cx="3825025" cy="2056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28E4BC3D-5249-4B72-2A0F-BE37B3E75172}"/>
              </a:ext>
            </a:extLst>
          </p:cNvPr>
          <p:cNvSpPr/>
          <p:nvPr/>
        </p:nvSpPr>
        <p:spPr>
          <a:xfrm>
            <a:off x="4075061" y="4444487"/>
            <a:ext cx="3857372" cy="2329797"/>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p:cNvPicPr>
            <a:picLocks noChangeAspect="1"/>
          </p:cNvPicPr>
          <p:nvPr/>
        </p:nvPicPr>
        <p:blipFill>
          <a:blip r:embed="rId7"/>
          <a:stretch>
            <a:fillRect/>
          </a:stretch>
        </p:blipFill>
        <p:spPr>
          <a:xfrm>
            <a:off x="4281153" y="4617104"/>
            <a:ext cx="3481534" cy="1994555"/>
          </a:xfrm>
          <a:prstGeom prst="rect">
            <a:avLst/>
          </a:prstGeom>
        </p:spPr>
      </p:pic>
    </p:spTree>
    <p:custDataLst>
      <p:tags r:id="rId1"/>
    </p:custDataLst>
    <p:extLst>
      <p:ext uri="{BB962C8B-B14F-4D97-AF65-F5344CB8AC3E}">
        <p14:creationId xmlns:p14="http://schemas.microsoft.com/office/powerpoint/2010/main" val="3898443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C264AAD-3642-D926-D405-D7239E207244}"/>
              </a:ext>
            </a:extLst>
          </p:cNvPr>
          <p:cNvSpPr/>
          <p:nvPr/>
        </p:nvSpPr>
        <p:spPr>
          <a:xfrm>
            <a:off x="1305338" y="1868556"/>
            <a:ext cx="8640417" cy="47442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a:xfrm>
            <a:off x="838200" y="765908"/>
            <a:ext cx="10515600" cy="1155368"/>
          </a:xfrm>
        </p:spPr>
        <p:txBody>
          <a:bodyPr>
            <a:normAutofit/>
          </a:bodyPr>
          <a:lstStyle/>
          <a:p>
            <a:r>
              <a:rPr lang="fi-FI" sz="3600" b="1">
                <a:solidFill>
                  <a:srgbClr val="E95123"/>
                </a:solidFill>
                <a:latin typeface="Roboto" panose="02000000000000000000" pitchFamily="2" charset="0"/>
                <a:ea typeface="Roboto" panose="02000000000000000000" pitchFamily="2" charset="0"/>
              </a:rPr>
              <a:t>Paloilmoittimen asiakirjat</a:t>
            </a:r>
            <a:br>
              <a:rPr lang="fi-FI" sz="3600" b="1">
                <a:solidFill>
                  <a:srgbClr val="E95123"/>
                </a:solidFill>
                <a:latin typeface="Roboto" panose="02000000000000000000" pitchFamily="2" charset="0"/>
                <a:ea typeface="Roboto" panose="02000000000000000000" pitchFamily="2" charset="0"/>
              </a:rPr>
            </a:br>
            <a:endParaRPr lang="fi-FI" sz="3600" b="1">
              <a:solidFill>
                <a:srgbClr val="E95123"/>
              </a:solidFill>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05E1A829-8087-1813-173B-41B948EABCCD}"/>
              </a:ext>
            </a:extLst>
          </p:cNvPr>
          <p:cNvSpPr txBox="1">
            <a:spLocks noChangeArrowheads="1"/>
          </p:cNvSpPr>
          <p:nvPr/>
        </p:nvSpPr>
        <p:spPr>
          <a:xfrm>
            <a:off x="838200" y="1527042"/>
            <a:ext cx="7588677" cy="28132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a:latin typeface="Roboto"/>
                <a:ea typeface="Roboto"/>
                <a:cs typeface="Roboto"/>
              </a:rPr>
              <a:t>Paloilmoittimelta tai sen läheisyydestä tulisi löytyä seuraavat asiakirjat:</a:t>
            </a:r>
          </a:p>
          <a:p>
            <a:pPr marL="0" indent="0">
              <a:buFont typeface="Arial" panose="020B0604020202020204" pitchFamily="34" charset="0"/>
              <a:buNone/>
            </a:pPr>
            <a:endParaRPr lang="fi-FI" sz="1800">
              <a:latin typeface="Roboto" panose="02000000000000000000" pitchFamily="2" charset="0"/>
              <a:ea typeface="Roboto" panose="02000000000000000000" pitchFamily="2" charset="0"/>
            </a:endParaRPr>
          </a:p>
        </p:txBody>
      </p:sp>
      <p:sp>
        <p:nvSpPr>
          <p:cNvPr id="5" name="Tekstiruutu 4">
            <a:extLst>
              <a:ext uri="{FF2B5EF4-FFF2-40B4-BE49-F238E27FC236}">
                <a16:creationId xmlns:a16="http://schemas.microsoft.com/office/drawing/2014/main" id="{BCBC047C-C3F5-787B-77E5-EDC67752F5BC}"/>
              </a:ext>
            </a:extLst>
          </p:cNvPr>
          <p:cNvSpPr txBox="1"/>
          <p:nvPr/>
        </p:nvSpPr>
        <p:spPr>
          <a:xfrm>
            <a:off x="1438603" y="2029810"/>
            <a:ext cx="8228285" cy="4958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fi-FI" b="1">
                <a:ea typeface="Roboto"/>
                <a:cs typeface="Roboto"/>
              </a:rPr>
              <a:t>Paikantamiskaaviot &amp; Osoitetaulukko</a:t>
            </a:r>
            <a:endParaRPr lang="en-US">
              <a:ea typeface="Roboto"/>
              <a:cs typeface="Roboto"/>
            </a:endParaRPr>
          </a:p>
          <a:p>
            <a:pPr marL="742950" lvl="1" indent="-285750">
              <a:lnSpc>
                <a:spcPct val="90000"/>
              </a:lnSpc>
              <a:spcBef>
                <a:spcPts val="500"/>
              </a:spcBef>
              <a:buFont typeface="Arial"/>
              <a:buChar char="•"/>
            </a:pPr>
            <a:r>
              <a:rPr lang="fi-FI">
                <a:ea typeface="Roboto"/>
                <a:cs typeface="Roboto"/>
              </a:rPr>
              <a:t>Oltava jatkuvasti ajan tasalla</a:t>
            </a:r>
            <a:endParaRPr lang="en-US">
              <a:ea typeface="Roboto"/>
              <a:cs typeface="Roboto"/>
            </a:endParaRPr>
          </a:p>
          <a:p>
            <a:pPr lvl="1">
              <a:lnSpc>
                <a:spcPct val="90000"/>
              </a:lnSpc>
              <a:spcBef>
                <a:spcPts val="500"/>
              </a:spcBef>
            </a:pPr>
            <a:endParaRPr lang="fi-FI" sz="800">
              <a:ea typeface="Roboto"/>
              <a:cs typeface="Roboto"/>
            </a:endParaRPr>
          </a:p>
          <a:p>
            <a:pPr>
              <a:lnSpc>
                <a:spcPct val="90000"/>
              </a:lnSpc>
              <a:spcBef>
                <a:spcPts val="1000"/>
              </a:spcBef>
            </a:pPr>
            <a:r>
              <a:rPr lang="fi-FI" b="1">
                <a:ea typeface="Roboto"/>
                <a:cs typeface="Roboto"/>
              </a:rPr>
              <a:t>Päiväkirja</a:t>
            </a:r>
            <a:endParaRPr lang="en-US">
              <a:ea typeface="Roboto"/>
              <a:cs typeface="Roboto"/>
            </a:endParaRPr>
          </a:p>
          <a:p>
            <a:pPr marL="742950" lvl="1" indent="-285750">
              <a:lnSpc>
                <a:spcPct val="90000"/>
              </a:lnSpc>
              <a:spcBef>
                <a:spcPts val="500"/>
              </a:spcBef>
              <a:buFont typeface="Arial"/>
              <a:buChar char="•"/>
            </a:pPr>
            <a:r>
              <a:rPr lang="fi-FI">
                <a:ea typeface="Roboto"/>
                <a:cs typeface="Roboto"/>
              </a:rPr>
              <a:t>Merkitään: Kuukausikokeilut, huollot, määräaikais- ja muut tarkastukset sekä muut toiminnassa havaitut tiedot käytön aikana (myös pelastuslaitokset tekemät toimenpiteet)</a:t>
            </a:r>
            <a:endParaRPr lang="en-US">
              <a:ea typeface="Roboto"/>
              <a:cs typeface="Roboto"/>
            </a:endParaRPr>
          </a:p>
          <a:p>
            <a:pPr lvl="1">
              <a:lnSpc>
                <a:spcPct val="90000"/>
              </a:lnSpc>
              <a:spcBef>
                <a:spcPts val="500"/>
              </a:spcBef>
            </a:pPr>
            <a:endParaRPr lang="fi-FI" sz="800">
              <a:ea typeface="Roboto"/>
              <a:cs typeface="Roboto"/>
            </a:endParaRPr>
          </a:p>
          <a:p>
            <a:pPr>
              <a:lnSpc>
                <a:spcPct val="90000"/>
              </a:lnSpc>
              <a:spcBef>
                <a:spcPts val="1000"/>
              </a:spcBef>
            </a:pPr>
            <a:r>
              <a:rPr lang="fi-FI" b="1">
                <a:ea typeface="Roboto"/>
                <a:cs typeface="Roboto"/>
              </a:rPr>
              <a:t>Kyseisen keskuksen käyttöohjeet (pikakäyttöohjeet)</a:t>
            </a:r>
            <a:endParaRPr lang="en-US">
              <a:ea typeface="Roboto"/>
              <a:cs typeface="Roboto"/>
            </a:endParaRPr>
          </a:p>
          <a:p>
            <a:pPr>
              <a:lnSpc>
                <a:spcPct val="90000"/>
              </a:lnSpc>
              <a:spcBef>
                <a:spcPts val="1000"/>
              </a:spcBef>
            </a:pPr>
            <a:endParaRPr lang="fi-FI" sz="800">
              <a:ea typeface="Roboto"/>
              <a:cs typeface="Roboto"/>
            </a:endParaRPr>
          </a:p>
          <a:p>
            <a:pPr>
              <a:lnSpc>
                <a:spcPct val="90000"/>
              </a:lnSpc>
              <a:spcBef>
                <a:spcPts val="1000"/>
              </a:spcBef>
            </a:pPr>
            <a:r>
              <a:rPr lang="fi-FI" b="1">
                <a:ea typeface="Roboto"/>
                <a:cs typeface="Roboto"/>
              </a:rPr>
              <a:t>Paloilmoittimen tiedot</a:t>
            </a:r>
            <a:endParaRPr lang="en-US">
              <a:ea typeface="Roboto"/>
              <a:cs typeface="Roboto"/>
            </a:endParaRPr>
          </a:p>
          <a:p>
            <a:pPr marL="742950" lvl="1" indent="-285750">
              <a:lnSpc>
                <a:spcPct val="90000"/>
              </a:lnSpc>
              <a:spcBef>
                <a:spcPts val="500"/>
              </a:spcBef>
              <a:buFont typeface="Arial"/>
              <a:buChar char="•"/>
            </a:pPr>
            <a:r>
              <a:rPr lang="fi-FI">
                <a:ea typeface="Roboto"/>
                <a:cs typeface="Roboto"/>
              </a:rPr>
              <a:t>Perustiedot laitteistosta ja toiminnasta</a:t>
            </a:r>
            <a:endParaRPr lang="en-US">
              <a:ea typeface="Roboto"/>
              <a:cs typeface="Roboto"/>
            </a:endParaRPr>
          </a:p>
          <a:p>
            <a:pPr marL="742950" lvl="1" indent="-285750">
              <a:lnSpc>
                <a:spcPct val="90000"/>
              </a:lnSpc>
              <a:spcBef>
                <a:spcPts val="500"/>
              </a:spcBef>
              <a:buFont typeface="Arial"/>
              <a:buChar char="•"/>
            </a:pPr>
            <a:r>
              <a:rPr lang="fi-FI">
                <a:ea typeface="Roboto"/>
                <a:cs typeface="Roboto"/>
              </a:rPr>
              <a:t>Yhteystiedot</a:t>
            </a:r>
            <a:endParaRPr lang="en-US">
              <a:ea typeface="Roboto"/>
              <a:cs typeface="Roboto"/>
            </a:endParaRPr>
          </a:p>
          <a:p>
            <a:pPr marL="742950" lvl="1" indent="-285750">
              <a:lnSpc>
                <a:spcPct val="90000"/>
              </a:lnSpc>
              <a:spcBef>
                <a:spcPts val="500"/>
              </a:spcBef>
              <a:buFont typeface="Arial"/>
              <a:buChar char="•"/>
            </a:pPr>
            <a:r>
              <a:rPr lang="fi-FI">
                <a:ea typeface="Roboto"/>
                <a:cs typeface="Roboto"/>
              </a:rPr>
              <a:t>Asennustiedot</a:t>
            </a:r>
            <a:endParaRPr lang="en-US">
              <a:ea typeface="Roboto"/>
              <a:cs typeface="Roboto"/>
            </a:endParaRPr>
          </a:p>
          <a:p>
            <a:pPr marL="742950" lvl="1" indent="-285750">
              <a:lnSpc>
                <a:spcPct val="90000"/>
              </a:lnSpc>
              <a:spcBef>
                <a:spcPts val="500"/>
              </a:spcBef>
              <a:buFont typeface="Arial"/>
              <a:buChar char="•"/>
            </a:pPr>
            <a:endParaRPr lang="fi-FI" sz="800">
              <a:ea typeface="Roboto"/>
              <a:cs typeface="Roboto"/>
            </a:endParaRPr>
          </a:p>
          <a:p>
            <a:pPr>
              <a:lnSpc>
                <a:spcPct val="90000"/>
              </a:lnSpc>
              <a:spcBef>
                <a:spcPts val="1000"/>
              </a:spcBef>
            </a:pPr>
            <a:r>
              <a:rPr lang="fi-FI" b="1">
                <a:ea typeface="Roboto"/>
                <a:cs typeface="Roboto"/>
              </a:rPr>
              <a:t>Varmennus- ja määräaikaistarkastuksen pöytäkirjat</a:t>
            </a:r>
            <a:endParaRPr lang="fi-FI">
              <a:ea typeface="Roboto"/>
              <a:cs typeface="Roboto"/>
            </a:endParaRPr>
          </a:p>
          <a:p>
            <a:pPr algn="l"/>
            <a:endParaRPr lang="fi-FI">
              <a:ea typeface="Roboto"/>
              <a:cs typeface="Roboto"/>
            </a:endParaRPr>
          </a:p>
        </p:txBody>
      </p:sp>
      <p:pic>
        <p:nvPicPr>
          <p:cNvPr id="6" name="Kuva 5">
            <a:extLst>
              <a:ext uri="{FF2B5EF4-FFF2-40B4-BE49-F238E27FC236}">
                <a16:creationId xmlns:a16="http://schemas.microsoft.com/office/drawing/2014/main" id="{91643662-FC02-A824-1D32-1BEE53196B71}"/>
              </a:ext>
            </a:extLst>
          </p:cNvPr>
          <p:cNvPicPr>
            <a:picLocks noChangeAspect="1"/>
          </p:cNvPicPr>
          <p:nvPr/>
        </p:nvPicPr>
        <p:blipFill rotWithShape="1">
          <a:blip r:embed="rId4"/>
          <a:srcRect t="5298" r="-3" b="-3"/>
          <a:stretch/>
        </p:blipFill>
        <p:spPr>
          <a:xfrm>
            <a:off x="8426877" y="526265"/>
            <a:ext cx="4158419" cy="3554145"/>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cxnSp>
        <p:nvCxnSpPr>
          <p:cNvPr id="33" name="Suora yhdysviiva 32">
            <a:extLst>
              <a:ext uri="{FF2B5EF4-FFF2-40B4-BE49-F238E27FC236}">
                <a16:creationId xmlns:a16="http://schemas.microsoft.com/office/drawing/2014/main" id="{EEC89698-9AC0-3B98-7E62-1393BED27D66}"/>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34" name="Suora yhdysviiva 33">
            <a:extLst>
              <a:ext uri="{FF2B5EF4-FFF2-40B4-BE49-F238E27FC236}">
                <a16:creationId xmlns:a16="http://schemas.microsoft.com/office/drawing/2014/main" id="{D079A3FF-DD09-DD77-6EC7-90F1BD60F75F}"/>
              </a:ext>
            </a:extLst>
          </p:cNvPr>
          <p:cNvCxnSpPr>
            <a:cxnSpLocks/>
          </p:cNvCxnSpPr>
          <p:nvPr/>
        </p:nvCxnSpPr>
        <p:spPr>
          <a:xfrm>
            <a:off x="4281153" y="370681"/>
            <a:ext cx="7204169"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35" name="Vapaamuotoinen: Muoto 34">
            <a:extLst>
              <a:ext uri="{FF2B5EF4-FFF2-40B4-BE49-F238E27FC236}">
                <a16:creationId xmlns:a16="http://schemas.microsoft.com/office/drawing/2014/main" id="{CD0C5B82-D6FC-4A93-10E1-FEADD6D4B121}"/>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36" name="Vapaamuotoinen: Muoto 35">
            <a:extLst>
              <a:ext uri="{FF2B5EF4-FFF2-40B4-BE49-F238E27FC236}">
                <a16:creationId xmlns:a16="http://schemas.microsoft.com/office/drawing/2014/main" id="{E4F1E43D-4185-97D1-9079-B71FE70B5996}"/>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37" name="Vapaamuotoinen: Muoto 36">
            <a:extLst>
              <a:ext uri="{FF2B5EF4-FFF2-40B4-BE49-F238E27FC236}">
                <a16:creationId xmlns:a16="http://schemas.microsoft.com/office/drawing/2014/main" id="{421AD60A-A6BB-7FD2-4FE6-3E06BF4BAB72}"/>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38" name="Ellipsi 37">
            <a:extLst>
              <a:ext uri="{FF2B5EF4-FFF2-40B4-BE49-F238E27FC236}">
                <a16:creationId xmlns:a16="http://schemas.microsoft.com/office/drawing/2014/main" id="{107D8FEF-0E9B-27FD-3577-253E4FEB8547}"/>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Vapaamuotoinen: Muoto 38">
            <a:extLst>
              <a:ext uri="{FF2B5EF4-FFF2-40B4-BE49-F238E27FC236}">
                <a16:creationId xmlns:a16="http://schemas.microsoft.com/office/drawing/2014/main" id="{C8D75F82-D043-8B8E-4FBA-2F1D1312110A}"/>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40" name="Tekstiruutu 39">
            <a:extLst>
              <a:ext uri="{FF2B5EF4-FFF2-40B4-BE49-F238E27FC236}">
                <a16:creationId xmlns:a16="http://schemas.microsoft.com/office/drawing/2014/main" id="{447852D7-0DDD-2132-4053-BAD65AADE215}"/>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7" name="Kuva 6">
            <a:extLst>
              <a:ext uri="{FF2B5EF4-FFF2-40B4-BE49-F238E27FC236}">
                <a16:creationId xmlns:a16="http://schemas.microsoft.com/office/drawing/2014/main" id="{3F0051B3-D0BA-0A4C-B677-9F3AADB9A9BA}"/>
              </a:ext>
            </a:extLst>
          </p:cNvPr>
          <p:cNvPicPr>
            <a:picLocks noChangeAspect="1"/>
          </p:cNvPicPr>
          <p:nvPr/>
        </p:nvPicPr>
        <p:blipFill>
          <a:blip r:embed="rId5"/>
          <a:stretch>
            <a:fillRect/>
          </a:stretch>
        </p:blipFill>
        <p:spPr>
          <a:xfrm>
            <a:off x="0" y="1"/>
            <a:ext cx="12192000" cy="6857999"/>
          </a:xfrm>
          <a:prstGeom prst="rect">
            <a:avLst/>
          </a:prstGeom>
        </p:spPr>
      </p:pic>
    </p:spTree>
    <p:custDataLst>
      <p:tags r:id="rId1"/>
    </p:custDataLst>
    <p:extLst>
      <p:ext uri="{BB962C8B-B14F-4D97-AF65-F5344CB8AC3E}">
        <p14:creationId xmlns:p14="http://schemas.microsoft.com/office/powerpoint/2010/main" val="161219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fade">
                                      <p:cBhvr>
                                        <p:cTn id="28" dur="500"/>
                                        <p:tgtEl>
                                          <p:spTgt spid="5">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fade">
                                      <p:cBhvr>
                                        <p:cTn id="31" dur="500"/>
                                        <p:tgtEl>
                                          <p:spTgt spid="5">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fade">
                                      <p:cBhvr>
                                        <p:cTn id="34" dur="500"/>
                                        <p:tgtEl>
                                          <p:spTgt spid="5">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fade">
                                      <p:cBhvr>
                                        <p:cTn id="37" dur="500"/>
                                        <p:tgtEl>
                                          <p:spTgt spid="5">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3" end="13"/>
                                            </p:txEl>
                                          </p:spTgt>
                                        </p:tgtEl>
                                        <p:attrNameLst>
                                          <p:attrName>style.visibility</p:attrName>
                                        </p:attrNameLst>
                                      </p:cBhvr>
                                      <p:to>
                                        <p:strVal val="visible"/>
                                      </p:to>
                                    </p:set>
                                    <p:animEffect transition="in" filter="fade">
                                      <p:cBhvr>
                                        <p:cTn id="42"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AC7F807-358A-EC19-A590-AA13515F55BF}"/>
              </a:ext>
            </a:extLst>
          </p:cNvPr>
          <p:cNvSpPr/>
          <p:nvPr/>
        </p:nvSpPr>
        <p:spPr>
          <a:xfrm>
            <a:off x="9916160" y="5781043"/>
            <a:ext cx="1950720" cy="893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a:xfrm>
            <a:off x="838200" y="595713"/>
            <a:ext cx="10515600" cy="1067343"/>
          </a:xfrm>
        </p:spPr>
        <p:txBody>
          <a:bodyPr>
            <a:normAutofit/>
          </a:bodyPr>
          <a:lstStyle/>
          <a:p>
            <a:r>
              <a:rPr lang="fi-FI" sz="3600" b="1">
                <a:solidFill>
                  <a:srgbClr val="E95123"/>
                </a:solidFill>
                <a:latin typeface="Roboto" panose="02000000000000000000" pitchFamily="2" charset="0"/>
                <a:ea typeface="Roboto" panose="02000000000000000000" pitchFamily="2" charset="0"/>
              </a:rPr>
              <a:t>Paloilmaisimet</a:t>
            </a:r>
          </a:p>
        </p:txBody>
      </p:sp>
      <p:sp>
        <p:nvSpPr>
          <p:cNvPr id="6" name="Sisällön paikkamerkki 2">
            <a:extLst>
              <a:ext uri="{FF2B5EF4-FFF2-40B4-BE49-F238E27FC236}">
                <a16:creationId xmlns:a16="http://schemas.microsoft.com/office/drawing/2014/main" id="{4040641E-F9F4-5772-3515-1ADD4E192FFF}"/>
              </a:ext>
            </a:extLst>
          </p:cNvPr>
          <p:cNvSpPr txBox="1">
            <a:spLocks/>
          </p:cNvSpPr>
          <p:nvPr/>
        </p:nvSpPr>
        <p:spPr>
          <a:xfrm>
            <a:off x="1391568" y="1929085"/>
            <a:ext cx="5965965" cy="20163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900" b="1">
                <a:latin typeface="Roboto"/>
                <a:ea typeface="Roboto"/>
                <a:cs typeface="Roboto"/>
              </a:rPr>
              <a:t>Paloilmaisimet </a:t>
            </a:r>
            <a:r>
              <a:rPr lang="fi-FI" sz="1900">
                <a:latin typeface="Roboto"/>
                <a:ea typeface="Roboto"/>
                <a:cs typeface="Roboto"/>
              </a:rPr>
              <a:t>ovat automaattiseen paloilmoittimeen kuuluvia laitteita, jotka mittaavat jatkuvasti sijaintipaikkansa ympäristön savutiheyttä, lämpötilaa tai molempia, mutta myös käytössä olevista ilmaisimista riippuen ne voivat tunnistaa esimerkiksi kosteutta tai epäpuhtautta.</a:t>
            </a:r>
            <a:endParaRPr lang="fi-FI">
              <a:ea typeface="Roboto"/>
              <a:cs typeface="Roboto"/>
            </a:endParaRPr>
          </a:p>
        </p:txBody>
      </p:sp>
      <p:pic>
        <p:nvPicPr>
          <p:cNvPr id="8" name="Kuva 7">
            <a:extLst>
              <a:ext uri="{FF2B5EF4-FFF2-40B4-BE49-F238E27FC236}">
                <a16:creationId xmlns:a16="http://schemas.microsoft.com/office/drawing/2014/main" id="{805A9F73-46BE-E1F9-C242-B5D3E09DC81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451"/>
                    </a14:imgEffect>
                    <a14:imgEffect>
                      <a14:saturation sat="85000"/>
                    </a14:imgEffect>
                  </a14:imgLayer>
                </a14:imgProps>
              </a:ext>
            </a:extLst>
          </a:blip>
          <a:srcRect l="7525" t="-279" r="18329"/>
          <a:stretch/>
        </p:blipFill>
        <p:spPr>
          <a:xfrm>
            <a:off x="8130817" y="800901"/>
            <a:ext cx="3222983" cy="3229687"/>
          </a:xfrm>
          <a:prstGeom prst="rect">
            <a:avLst/>
          </a:prstGeom>
        </p:spPr>
      </p:pic>
      <p:sp>
        <p:nvSpPr>
          <p:cNvPr id="4" name="Tekstiruutu 3">
            <a:extLst>
              <a:ext uri="{FF2B5EF4-FFF2-40B4-BE49-F238E27FC236}">
                <a16:creationId xmlns:a16="http://schemas.microsoft.com/office/drawing/2014/main" id="{6B3DF5B4-0B36-1A06-87A4-99A017F14F2E}"/>
              </a:ext>
            </a:extLst>
          </p:cNvPr>
          <p:cNvSpPr txBox="1"/>
          <p:nvPr/>
        </p:nvSpPr>
        <p:spPr>
          <a:xfrm>
            <a:off x="8049537" y="4422448"/>
            <a:ext cx="3546226" cy="1913857"/>
          </a:xfrm>
          <a:prstGeom prst="rect">
            <a:avLst/>
          </a:prstGeom>
          <a:solidFill>
            <a:srgbClr val="EAEAEA"/>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endParaRPr lang="fi-FI" sz="1900">
              <a:ea typeface="Roboto"/>
              <a:cs typeface="Roboto"/>
            </a:endParaRPr>
          </a:p>
          <a:p>
            <a:pPr algn="ctr">
              <a:lnSpc>
                <a:spcPct val="90000"/>
              </a:lnSpc>
              <a:spcBef>
                <a:spcPts val="1000"/>
              </a:spcBef>
            </a:pPr>
            <a:r>
              <a:rPr lang="fi-FI" sz="1900" b="1">
                <a:ea typeface="Roboto"/>
                <a:cs typeface="Roboto"/>
              </a:rPr>
              <a:t>Kaikille ilmaisutyypeille on yhteistä, että ne reagoivat tulipalon kehittymiseen tarvittavan ajoissa. </a:t>
            </a:r>
          </a:p>
          <a:p>
            <a:pPr algn="ctr">
              <a:lnSpc>
                <a:spcPct val="90000"/>
              </a:lnSpc>
              <a:spcBef>
                <a:spcPts val="1000"/>
              </a:spcBef>
            </a:pPr>
            <a:endParaRPr lang="fi-FI" b="1">
              <a:ea typeface="Roboto"/>
              <a:cs typeface="Roboto"/>
            </a:endParaRPr>
          </a:p>
        </p:txBody>
      </p:sp>
      <p:pic>
        <p:nvPicPr>
          <p:cNvPr id="5" name="Kuva 4" descr="Kuva, joka sisältää kohteen seinä, sisä-, valaistus, katto&#10;&#10;Kuvaus luotu automaattisesti">
            <a:extLst>
              <a:ext uri="{FF2B5EF4-FFF2-40B4-BE49-F238E27FC236}">
                <a16:creationId xmlns:a16="http://schemas.microsoft.com/office/drawing/2014/main" id="{A71A592E-7333-3979-87CE-DA05A5C106B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8000"/>
                    </a14:imgEffect>
                    <a14:imgEffect>
                      <a14:colorTemperature colorTemp="2805"/>
                    </a14:imgEffect>
                    <a14:imgEffect>
                      <a14:saturation sat="56000"/>
                    </a14:imgEffect>
                    <a14:imgEffect>
                      <a14:brightnessContrast bright="34000" contrast="-15000"/>
                    </a14:imgEffect>
                  </a14:imgLayer>
                </a14:imgProps>
              </a:ext>
              <a:ext uri="{28A0092B-C50C-407E-A947-70E740481C1C}">
                <a14:useLocalDpi xmlns:a14="http://schemas.microsoft.com/office/drawing/2010/main" val="0"/>
              </a:ext>
            </a:extLst>
          </a:blip>
          <a:srcRect l="28688" t="22745" r="28688" b="8325"/>
          <a:stretch/>
        </p:blipFill>
        <p:spPr>
          <a:xfrm>
            <a:off x="986510" y="4211425"/>
            <a:ext cx="2567910" cy="2335904"/>
          </a:xfrm>
          <a:prstGeom prst="rect">
            <a:avLst/>
          </a:prstGeom>
        </p:spPr>
      </p:pic>
      <p:cxnSp>
        <p:nvCxnSpPr>
          <p:cNvPr id="17" name="Suora yhdysviiva 16">
            <a:extLst>
              <a:ext uri="{FF2B5EF4-FFF2-40B4-BE49-F238E27FC236}">
                <a16:creationId xmlns:a16="http://schemas.microsoft.com/office/drawing/2014/main" id="{979C6B14-1435-09A2-8533-0DABF718C121}"/>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21508A60-4A56-A107-99DA-C45A5AAF3925}"/>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9" name="Vapaamuotoinen: Muoto 18">
            <a:extLst>
              <a:ext uri="{FF2B5EF4-FFF2-40B4-BE49-F238E27FC236}">
                <a16:creationId xmlns:a16="http://schemas.microsoft.com/office/drawing/2014/main" id="{DE61F32F-3931-C615-49A2-DDFB7A9501FC}"/>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0" name="Vapaamuotoinen: Muoto 19">
            <a:extLst>
              <a:ext uri="{FF2B5EF4-FFF2-40B4-BE49-F238E27FC236}">
                <a16:creationId xmlns:a16="http://schemas.microsoft.com/office/drawing/2014/main" id="{26654366-9FA4-6F9D-58B0-58E6959D6284}"/>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1" name="Vapaamuotoinen: Muoto 20">
            <a:extLst>
              <a:ext uri="{FF2B5EF4-FFF2-40B4-BE49-F238E27FC236}">
                <a16:creationId xmlns:a16="http://schemas.microsoft.com/office/drawing/2014/main" id="{B9D2120D-9830-34A9-2B69-3F1A40AB1D9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2" name="Ellipsi 21">
            <a:extLst>
              <a:ext uri="{FF2B5EF4-FFF2-40B4-BE49-F238E27FC236}">
                <a16:creationId xmlns:a16="http://schemas.microsoft.com/office/drawing/2014/main" id="{127C06A3-AAF8-FA28-AA30-C0F3A1D99B59}"/>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Vapaamuotoinen: Muoto 22">
            <a:extLst>
              <a:ext uri="{FF2B5EF4-FFF2-40B4-BE49-F238E27FC236}">
                <a16:creationId xmlns:a16="http://schemas.microsoft.com/office/drawing/2014/main" id="{2F00D41C-D67E-4C63-445A-66051D9EFF27}"/>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4" name="Tekstiruutu 23">
            <a:extLst>
              <a:ext uri="{FF2B5EF4-FFF2-40B4-BE49-F238E27FC236}">
                <a16:creationId xmlns:a16="http://schemas.microsoft.com/office/drawing/2014/main" id="{0E520E3C-6021-ACCA-BCF7-502E44B955FC}"/>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3" name="Kuva 2">
            <a:extLst>
              <a:ext uri="{FF2B5EF4-FFF2-40B4-BE49-F238E27FC236}">
                <a16:creationId xmlns:a16="http://schemas.microsoft.com/office/drawing/2014/main" id="{11E85A83-19DC-0483-2941-A972768F5E64}"/>
              </a:ext>
            </a:extLst>
          </p:cNvPr>
          <p:cNvPicPr>
            <a:picLocks noChangeAspect="1"/>
          </p:cNvPicPr>
          <p:nvPr/>
        </p:nvPicPr>
        <p:blipFill>
          <a:blip r:embed="rId8"/>
          <a:stretch>
            <a:fillRect/>
          </a:stretch>
        </p:blipFill>
        <p:spPr>
          <a:xfrm>
            <a:off x="1928" y="2"/>
            <a:ext cx="12192000" cy="6857999"/>
          </a:xfrm>
          <a:prstGeom prst="rect">
            <a:avLst/>
          </a:prstGeom>
        </p:spPr>
      </p:pic>
      <p:sp>
        <p:nvSpPr>
          <p:cNvPr id="7" name="Tekstiruutu 6">
            <a:extLst>
              <a:ext uri="{FF2B5EF4-FFF2-40B4-BE49-F238E27FC236}">
                <a16:creationId xmlns:a16="http://schemas.microsoft.com/office/drawing/2014/main" id="{1604E858-43D7-DDD2-2AFC-BB276F7EF30D}"/>
              </a:ext>
            </a:extLst>
          </p:cNvPr>
          <p:cNvSpPr txBox="1"/>
          <p:nvPr/>
        </p:nvSpPr>
        <p:spPr>
          <a:xfrm>
            <a:off x="4071535" y="4296617"/>
            <a:ext cx="3691659" cy="2308324"/>
          </a:xfrm>
          <a:prstGeom prst="rect">
            <a:avLst/>
          </a:prstGeom>
          <a:noFill/>
        </p:spPr>
        <p:txBody>
          <a:bodyPr wrap="square" lIns="91440" tIns="45720" rIns="91440" bIns="45720" rtlCol="0" anchor="t">
            <a:spAutoFit/>
          </a:bodyPr>
          <a:lstStyle/>
          <a:p>
            <a:r>
              <a:rPr lang="fi-FI"/>
              <a:t>Ilmaisimien toiminnassa voidaan ottaa huomioon olosuhdetekijöitä ja käyttöympäristössä tapahtuvaa toimintaa erheellisten hälytysten välttämiseksi. </a:t>
            </a:r>
            <a:r>
              <a:rPr lang="fi-FI" b="1"/>
              <a:t>Ilmaisimia voidaan uusia/muuttaa tilan käyttötarkoituksen ja olosuhteiden muuttuessa</a:t>
            </a:r>
            <a:r>
              <a:rPr lang="fi-FI"/>
              <a:t>.</a:t>
            </a:r>
          </a:p>
        </p:txBody>
      </p:sp>
    </p:spTree>
    <p:custDataLst>
      <p:tags r:id="rId1"/>
    </p:custDataLst>
    <p:extLst>
      <p:ext uri="{BB962C8B-B14F-4D97-AF65-F5344CB8AC3E}">
        <p14:creationId xmlns:p14="http://schemas.microsoft.com/office/powerpoint/2010/main" val="307610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uva, joka sisältää kohteen sisä-&#10;&#10;Kuvaus luotu automaattisesti">
            <a:extLst>
              <a:ext uri="{FF2B5EF4-FFF2-40B4-BE49-F238E27FC236}">
                <a16:creationId xmlns:a16="http://schemas.microsoft.com/office/drawing/2014/main" id="{2DF8EA29-010B-FE83-8801-FFB2D623BD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75" r="-2722" b="19927"/>
          <a:stretch/>
        </p:blipFill>
        <p:spPr>
          <a:xfrm>
            <a:off x="511796" y="1810163"/>
            <a:ext cx="11502736" cy="4758267"/>
          </a:xfrm>
          <a:prstGeom prst="rect">
            <a:avLst/>
          </a:prstGeom>
        </p:spPr>
      </p:pic>
      <p:sp>
        <p:nvSpPr>
          <p:cNvPr id="17" name="Otsikko 1">
            <a:extLst>
              <a:ext uri="{FF2B5EF4-FFF2-40B4-BE49-F238E27FC236}">
                <a16:creationId xmlns:a16="http://schemas.microsoft.com/office/drawing/2014/main" id="{19A24004-40C4-9860-CDB1-6B6451B1D3B0}"/>
              </a:ext>
            </a:extLst>
          </p:cNvPr>
          <p:cNvSpPr>
            <a:spLocks noGrp="1"/>
          </p:cNvSpPr>
          <p:nvPr>
            <p:ph type="title"/>
          </p:nvPr>
        </p:nvSpPr>
        <p:spPr>
          <a:xfrm>
            <a:off x="3131793" y="1133640"/>
            <a:ext cx="5928414" cy="591671"/>
          </a:xfrm>
          <a:solidFill>
            <a:schemeClr val="bg1"/>
          </a:solidFill>
        </p:spPr>
        <p:txBody>
          <a:bodyPr>
            <a:noAutofit/>
          </a:bodyPr>
          <a:lstStyle/>
          <a:p>
            <a:r>
              <a:rPr lang="fi-FI" sz="3600" b="1">
                <a:solidFill>
                  <a:srgbClr val="E95123"/>
                </a:solidFill>
                <a:latin typeface="Roboto" panose="02000000000000000000" pitchFamily="2" charset="0"/>
                <a:ea typeface="Roboto" panose="02000000000000000000" pitchFamily="2" charset="0"/>
              </a:rPr>
              <a:t>  Paloilmaisimet </a:t>
            </a:r>
            <a:r>
              <a:rPr lang="fi-FI" sz="3600">
                <a:solidFill>
                  <a:schemeClr val="tx1"/>
                </a:solidFill>
                <a:latin typeface="Roboto" panose="02000000000000000000" pitchFamily="2" charset="0"/>
                <a:ea typeface="Roboto" panose="02000000000000000000" pitchFamily="2" charset="0"/>
              </a:rPr>
              <a:t>- </a:t>
            </a:r>
            <a:r>
              <a:rPr lang="fi-FI" sz="3200">
                <a:solidFill>
                  <a:schemeClr val="tx1"/>
                </a:solidFill>
                <a:latin typeface="Roboto" panose="02000000000000000000" pitchFamily="2" charset="0"/>
                <a:ea typeface="Roboto" panose="02000000000000000000" pitchFamily="2" charset="0"/>
              </a:rPr>
              <a:t>Siemens</a:t>
            </a:r>
            <a:endParaRPr lang="fi-FI" sz="3600">
              <a:solidFill>
                <a:schemeClr val="tx1"/>
              </a:solidFill>
              <a:latin typeface="Roboto" panose="02000000000000000000" pitchFamily="2" charset="0"/>
              <a:ea typeface="Roboto" panose="02000000000000000000" pitchFamily="2" charset="0"/>
            </a:endParaRPr>
          </a:p>
        </p:txBody>
      </p:sp>
      <p:sp>
        <p:nvSpPr>
          <p:cNvPr id="19" name="Tekstiruutu 18">
            <a:extLst>
              <a:ext uri="{FF2B5EF4-FFF2-40B4-BE49-F238E27FC236}">
                <a16:creationId xmlns:a16="http://schemas.microsoft.com/office/drawing/2014/main" id="{788A7B80-23FC-BCCA-B48E-27999D134900}"/>
              </a:ext>
            </a:extLst>
          </p:cNvPr>
          <p:cNvSpPr txBox="1"/>
          <p:nvPr/>
        </p:nvSpPr>
        <p:spPr>
          <a:xfrm>
            <a:off x="1295227" y="5354891"/>
            <a:ext cx="2359196" cy="646331"/>
          </a:xfrm>
          <a:prstGeom prst="rect">
            <a:avLst/>
          </a:prstGeom>
          <a:solidFill>
            <a:schemeClr val="bg1"/>
          </a:solidFill>
          <a:ln w="38100">
            <a:solidFill>
              <a:schemeClr val="accent2"/>
            </a:solidFill>
          </a:ln>
        </p:spPr>
        <p:txBody>
          <a:bodyPr wrap="square" rtlCol="0">
            <a:spAutoFit/>
          </a:bodyPr>
          <a:lstStyle/>
          <a:p>
            <a:pPr algn="ctr"/>
            <a:r>
              <a:rPr lang="fi-FI" b="1"/>
              <a:t>Yhdistelmäilmaisin/ monikriteeri</a:t>
            </a:r>
          </a:p>
        </p:txBody>
      </p:sp>
      <p:sp>
        <p:nvSpPr>
          <p:cNvPr id="20" name="Tekstiruutu 19">
            <a:extLst>
              <a:ext uri="{FF2B5EF4-FFF2-40B4-BE49-F238E27FC236}">
                <a16:creationId xmlns:a16="http://schemas.microsoft.com/office/drawing/2014/main" id="{A36F9C8C-6587-9B26-0311-8AF6B01FB3CB}"/>
              </a:ext>
            </a:extLst>
          </p:cNvPr>
          <p:cNvSpPr txBox="1"/>
          <p:nvPr/>
        </p:nvSpPr>
        <p:spPr>
          <a:xfrm>
            <a:off x="5617575" y="5496589"/>
            <a:ext cx="1603037" cy="366134"/>
          </a:xfrm>
          <a:prstGeom prst="rect">
            <a:avLst/>
          </a:prstGeom>
          <a:solidFill>
            <a:schemeClr val="bg1"/>
          </a:solidFill>
          <a:ln w="38100">
            <a:solidFill>
              <a:schemeClr val="accent2"/>
            </a:solidFill>
          </a:ln>
        </p:spPr>
        <p:txBody>
          <a:bodyPr wrap="square" rtlCol="0">
            <a:spAutoFit/>
          </a:bodyPr>
          <a:lstStyle/>
          <a:p>
            <a:pPr algn="ctr"/>
            <a:r>
              <a:rPr lang="fi-FI" b="1"/>
              <a:t>Savuilmaisin</a:t>
            </a:r>
          </a:p>
        </p:txBody>
      </p:sp>
      <p:sp>
        <p:nvSpPr>
          <p:cNvPr id="21" name="Tekstiruutu 20">
            <a:extLst>
              <a:ext uri="{FF2B5EF4-FFF2-40B4-BE49-F238E27FC236}">
                <a16:creationId xmlns:a16="http://schemas.microsoft.com/office/drawing/2014/main" id="{8B5B77B6-DE0C-ACFD-19CC-6177A238AFB4}"/>
              </a:ext>
            </a:extLst>
          </p:cNvPr>
          <p:cNvSpPr txBox="1"/>
          <p:nvPr/>
        </p:nvSpPr>
        <p:spPr>
          <a:xfrm>
            <a:off x="9183764" y="5493391"/>
            <a:ext cx="1747035" cy="369332"/>
          </a:xfrm>
          <a:prstGeom prst="rect">
            <a:avLst/>
          </a:prstGeom>
          <a:solidFill>
            <a:schemeClr val="bg1"/>
          </a:solidFill>
          <a:ln w="38100">
            <a:solidFill>
              <a:schemeClr val="accent2"/>
            </a:solidFill>
          </a:ln>
        </p:spPr>
        <p:txBody>
          <a:bodyPr wrap="square" rtlCol="0">
            <a:spAutoFit/>
          </a:bodyPr>
          <a:lstStyle/>
          <a:p>
            <a:pPr algn="ctr"/>
            <a:r>
              <a:rPr lang="fi-FI" b="1"/>
              <a:t>Lämpöilmaisin</a:t>
            </a:r>
          </a:p>
        </p:txBody>
      </p:sp>
      <p:cxnSp>
        <p:nvCxnSpPr>
          <p:cNvPr id="9" name="Suora yhdysviiva 8">
            <a:extLst>
              <a:ext uri="{FF2B5EF4-FFF2-40B4-BE49-F238E27FC236}">
                <a16:creationId xmlns:a16="http://schemas.microsoft.com/office/drawing/2014/main" id="{43BF17DA-E0DD-3693-5304-2E2FEEE70506}"/>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C7DA0F8F-B96F-087D-8B0B-E121C27686A0}"/>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1" name="Vapaamuotoinen: Muoto 10">
            <a:extLst>
              <a:ext uri="{FF2B5EF4-FFF2-40B4-BE49-F238E27FC236}">
                <a16:creationId xmlns:a16="http://schemas.microsoft.com/office/drawing/2014/main" id="{588A2726-D9A8-DADC-0341-C9DAE2675779}"/>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12" name="Vapaamuotoinen: Muoto 11">
            <a:extLst>
              <a:ext uri="{FF2B5EF4-FFF2-40B4-BE49-F238E27FC236}">
                <a16:creationId xmlns:a16="http://schemas.microsoft.com/office/drawing/2014/main" id="{96989907-1F78-1212-D1CC-16BB6F473C42}"/>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13" name="Vapaamuotoinen: Muoto 12">
            <a:extLst>
              <a:ext uri="{FF2B5EF4-FFF2-40B4-BE49-F238E27FC236}">
                <a16:creationId xmlns:a16="http://schemas.microsoft.com/office/drawing/2014/main" id="{E3AD8839-5003-3A52-8D42-0B8D10F98B81}"/>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14" name="Ellipsi 13">
            <a:extLst>
              <a:ext uri="{FF2B5EF4-FFF2-40B4-BE49-F238E27FC236}">
                <a16:creationId xmlns:a16="http://schemas.microsoft.com/office/drawing/2014/main" id="{BF64DB36-640F-4DF1-C02B-B234A01EAC9A}"/>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Vapaamuotoinen: Muoto 14">
            <a:extLst>
              <a:ext uri="{FF2B5EF4-FFF2-40B4-BE49-F238E27FC236}">
                <a16:creationId xmlns:a16="http://schemas.microsoft.com/office/drawing/2014/main" id="{5F0B93C8-3F07-4106-0FE2-055DC4DB5EA2}"/>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16" name="Tekstiruutu 15">
            <a:extLst>
              <a:ext uri="{FF2B5EF4-FFF2-40B4-BE49-F238E27FC236}">
                <a16:creationId xmlns:a16="http://schemas.microsoft.com/office/drawing/2014/main" id="{B0FC18D1-32B6-A1AD-0E72-935060D04D63}"/>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2" name="Kuva 1">
            <a:extLst>
              <a:ext uri="{FF2B5EF4-FFF2-40B4-BE49-F238E27FC236}">
                <a16:creationId xmlns:a16="http://schemas.microsoft.com/office/drawing/2014/main" id="{1F2ABE5B-8C80-4293-E8DA-D163407D60BC}"/>
              </a:ext>
            </a:extLst>
          </p:cNvPr>
          <p:cNvPicPr>
            <a:picLocks noChangeAspect="1"/>
          </p:cNvPicPr>
          <p:nvPr/>
        </p:nvPicPr>
        <p:blipFill>
          <a:blip r:embed="rId5"/>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1005734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orakulmio 21">
            <a:extLst>
              <a:ext uri="{FF2B5EF4-FFF2-40B4-BE49-F238E27FC236}">
                <a16:creationId xmlns:a16="http://schemas.microsoft.com/office/drawing/2014/main" id="{378F372C-4F33-0A48-1781-936D5CAD5C17}"/>
              </a:ext>
            </a:extLst>
          </p:cNvPr>
          <p:cNvSpPr/>
          <p:nvPr/>
        </p:nvSpPr>
        <p:spPr>
          <a:xfrm>
            <a:off x="515710" y="1801165"/>
            <a:ext cx="11193063" cy="4767020"/>
          </a:xfrm>
          <a:prstGeom prst="rect">
            <a:avLst/>
          </a:prstGeom>
          <a:solidFill>
            <a:srgbClr val="3A3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descr="Kuva, joka sisältää kohteen ympyrä, sisä-, taide, keramiikka&#10;&#10;Kuvaus luotu automaattisesti">
            <a:extLst>
              <a:ext uri="{FF2B5EF4-FFF2-40B4-BE49-F238E27FC236}">
                <a16:creationId xmlns:a16="http://schemas.microsoft.com/office/drawing/2014/main" id="{075A474C-AAD5-8C80-451F-68F036587D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99" t="9357" r="13383" b="7262"/>
          <a:stretch/>
        </p:blipFill>
        <p:spPr>
          <a:xfrm>
            <a:off x="2119987" y="1814435"/>
            <a:ext cx="8242009" cy="4729399"/>
          </a:xfrm>
          <a:prstGeom prst="rect">
            <a:avLst/>
          </a:prstGeom>
        </p:spPr>
      </p:pic>
      <p:sp>
        <p:nvSpPr>
          <p:cNvPr id="5" name="Tekstiruutu 4">
            <a:extLst>
              <a:ext uri="{FF2B5EF4-FFF2-40B4-BE49-F238E27FC236}">
                <a16:creationId xmlns:a16="http://schemas.microsoft.com/office/drawing/2014/main" id="{C3419E60-903F-37BA-C9CF-50EAAB7A1EBB}"/>
              </a:ext>
            </a:extLst>
          </p:cNvPr>
          <p:cNvSpPr txBox="1"/>
          <p:nvPr/>
        </p:nvSpPr>
        <p:spPr>
          <a:xfrm>
            <a:off x="5379291" y="2170380"/>
            <a:ext cx="1723400"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Savuilmaisin</a:t>
            </a:r>
          </a:p>
        </p:txBody>
      </p:sp>
      <p:sp>
        <p:nvSpPr>
          <p:cNvPr id="6" name="Tekstiruutu 5">
            <a:extLst>
              <a:ext uri="{FF2B5EF4-FFF2-40B4-BE49-F238E27FC236}">
                <a16:creationId xmlns:a16="http://schemas.microsoft.com/office/drawing/2014/main" id="{1A98A28E-E64F-B8AD-1F64-916926800C2B}"/>
              </a:ext>
            </a:extLst>
          </p:cNvPr>
          <p:cNvSpPr txBox="1"/>
          <p:nvPr/>
        </p:nvSpPr>
        <p:spPr>
          <a:xfrm>
            <a:off x="1431060" y="2719260"/>
            <a:ext cx="1723400"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Lämpöilmaisin</a:t>
            </a:r>
          </a:p>
        </p:txBody>
      </p:sp>
      <p:sp>
        <p:nvSpPr>
          <p:cNvPr id="7" name="Tekstiruutu 6">
            <a:extLst>
              <a:ext uri="{FF2B5EF4-FFF2-40B4-BE49-F238E27FC236}">
                <a16:creationId xmlns:a16="http://schemas.microsoft.com/office/drawing/2014/main" id="{6CA658C0-9A08-43CD-1780-53CFF4EEF580}"/>
              </a:ext>
            </a:extLst>
          </p:cNvPr>
          <p:cNvSpPr txBox="1"/>
          <p:nvPr/>
        </p:nvSpPr>
        <p:spPr>
          <a:xfrm>
            <a:off x="9597609" y="5668765"/>
            <a:ext cx="2078681" cy="646331"/>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Yhdistelmäilmaisin/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monikriteeri</a:t>
            </a:r>
          </a:p>
        </p:txBody>
      </p:sp>
      <p:sp>
        <p:nvSpPr>
          <p:cNvPr id="8" name="Tekstiruutu 7">
            <a:extLst>
              <a:ext uri="{FF2B5EF4-FFF2-40B4-BE49-F238E27FC236}">
                <a16:creationId xmlns:a16="http://schemas.microsoft.com/office/drawing/2014/main" id="{3F5DAB7E-55A6-9491-A318-CE4D0EF880F6}"/>
              </a:ext>
            </a:extLst>
          </p:cNvPr>
          <p:cNvSpPr txBox="1"/>
          <p:nvPr/>
        </p:nvSpPr>
        <p:spPr>
          <a:xfrm>
            <a:off x="5471951" y="6413753"/>
            <a:ext cx="1723400"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Savuilmaisin</a:t>
            </a:r>
          </a:p>
        </p:txBody>
      </p:sp>
      <p:sp>
        <p:nvSpPr>
          <p:cNvPr id="9" name="Tekstiruutu 8">
            <a:extLst>
              <a:ext uri="{FF2B5EF4-FFF2-40B4-BE49-F238E27FC236}">
                <a16:creationId xmlns:a16="http://schemas.microsoft.com/office/drawing/2014/main" id="{CC235B9F-68B6-2A62-595D-1E288F72931D}"/>
              </a:ext>
            </a:extLst>
          </p:cNvPr>
          <p:cNvSpPr txBox="1"/>
          <p:nvPr/>
        </p:nvSpPr>
        <p:spPr>
          <a:xfrm>
            <a:off x="1239638" y="5847080"/>
            <a:ext cx="1602604"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Lämpöilmaisin</a:t>
            </a:r>
          </a:p>
        </p:txBody>
      </p:sp>
      <p:sp>
        <p:nvSpPr>
          <p:cNvPr id="21" name="Tekstiruutu 20">
            <a:extLst>
              <a:ext uri="{FF2B5EF4-FFF2-40B4-BE49-F238E27FC236}">
                <a16:creationId xmlns:a16="http://schemas.microsoft.com/office/drawing/2014/main" id="{DA360F62-4D02-C5A7-18D6-8ED579E4F0AF}"/>
              </a:ext>
            </a:extLst>
          </p:cNvPr>
          <p:cNvSpPr txBox="1"/>
          <p:nvPr/>
        </p:nvSpPr>
        <p:spPr>
          <a:xfrm>
            <a:off x="9394902" y="2354773"/>
            <a:ext cx="2078681" cy="646331"/>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Yhdistelmäilmaisin/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monikriteeri</a:t>
            </a:r>
          </a:p>
        </p:txBody>
      </p:sp>
      <p:sp>
        <p:nvSpPr>
          <p:cNvPr id="26" name="Otsikko 1">
            <a:extLst>
              <a:ext uri="{FF2B5EF4-FFF2-40B4-BE49-F238E27FC236}">
                <a16:creationId xmlns:a16="http://schemas.microsoft.com/office/drawing/2014/main" id="{A1D66469-D955-AA73-8F7F-8A0E4575D8AE}"/>
              </a:ext>
            </a:extLst>
          </p:cNvPr>
          <p:cNvSpPr txBox="1">
            <a:spLocks/>
          </p:cNvSpPr>
          <p:nvPr/>
        </p:nvSpPr>
        <p:spPr>
          <a:xfrm>
            <a:off x="3131793" y="1133640"/>
            <a:ext cx="5928414" cy="591671"/>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E95123"/>
                </a:solidFill>
                <a:latin typeface="+mj-lt"/>
                <a:ea typeface="+mj-ea"/>
                <a:cs typeface="+mj-cs"/>
              </a:defRPr>
            </a:lvl1pPr>
          </a:lstStyle>
          <a:p>
            <a:r>
              <a:rPr lang="fi-FI" sz="3600">
                <a:latin typeface="Roboto" panose="02000000000000000000" pitchFamily="2" charset="0"/>
                <a:ea typeface="Roboto" panose="02000000000000000000" pitchFamily="2" charset="0"/>
              </a:rPr>
              <a:t>  Paloilmaisimet </a:t>
            </a:r>
            <a:r>
              <a:rPr lang="fi-FI" sz="3600">
                <a:solidFill>
                  <a:schemeClr val="tx1"/>
                </a:solidFill>
                <a:latin typeface="Roboto" panose="02000000000000000000" pitchFamily="2" charset="0"/>
                <a:ea typeface="Roboto" panose="02000000000000000000" pitchFamily="2" charset="0"/>
              </a:rPr>
              <a:t>- </a:t>
            </a:r>
            <a:r>
              <a:rPr lang="fi-FI" sz="3200">
                <a:solidFill>
                  <a:schemeClr val="tx1"/>
                </a:solidFill>
                <a:latin typeface="Roboto" panose="02000000000000000000" pitchFamily="2" charset="0"/>
                <a:ea typeface="Roboto" panose="02000000000000000000" pitchFamily="2" charset="0"/>
              </a:rPr>
              <a:t>Hedengren</a:t>
            </a:r>
            <a:endParaRPr lang="fi-FI" sz="3600">
              <a:solidFill>
                <a:schemeClr val="tx1"/>
              </a:solidFill>
              <a:latin typeface="Roboto" panose="02000000000000000000" pitchFamily="2" charset="0"/>
              <a:ea typeface="Roboto" panose="02000000000000000000" pitchFamily="2" charset="0"/>
            </a:endParaRPr>
          </a:p>
        </p:txBody>
      </p:sp>
      <p:cxnSp>
        <p:nvCxnSpPr>
          <p:cNvPr id="29" name="Suora yhdysviiva 28">
            <a:extLst>
              <a:ext uri="{FF2B5EF4-FFF2-40B4-BE49-F238E27FC236}">
                <a16:creationId xmlns:a16="http://schemas.microsoft.com/office/drawing/2014/main" id="{EFB6F478-F8A9-1C30-9D3B-B785E93D0D94}"/>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30" name="Suora yhdysviiva 29">
            <a:extLst>
              <a:ext uri="{FF2B5EF4-FFF2-40B4-BE49-F238E27FC236}">
                <a16:creationId xmlns:a16="http://schemas.microsoft.com/office/drawing/2014/main" id="{0E0DE886-6411-585E-359C-F690A611D903}"/>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31" name="Vapaamuotoinen: Muoto 30">
            <a:extLst>
              <a:ext uri="{FF2B5EF4-FFF2-40B4-BE49-F238E27FC236}">
                <a16:creationId xmlns:a16="http://schemas.microsoft.com/office/drawing/2014/main" id="{87789414-2B7C-34D1-D0C1-C420B42D1857}"/>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32" name="Vapaamuotoinen: Muoto 31">
            <a:extLst>
              <a:ext uri="{FF2B5EF4-FFF2-40B4-BE49-F238E27FC236}">
                <a16:creationId xmlns:a16="http://schemas.microsoft.com/office/drawing/2014/main" id="{ADFB30A0-624C-AC72-C6CF-B29EE9EF2810}"/>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33" name="Vapaamuotoinen: Muoto 32">
            <a:extLst>
              <a:ext uri="{FF2B5EF4-FFF2-40B4-BE49-F238E27FC236}">
                <a16:creationId xmlns:a16="http://schemas.microsoft.com/office/drawing/2014/main" id="{BA1431CE-1A9E-5190-7102-F30DD28281C8}"/>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34" name="Ellipsi 33">
            <a:extLst>
              <a:ext uri="{FF2B5EF4-FFF2-40B4-BE49-F238E27FC236}">
                <a16:creationId xmlns:a16="http://schemas.microsoft.com/office/drawing/2014/main" id="{3803BAFF-410E-DD88-E94E-7E1F03EE8A8A}"/>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Vapaamuotoinen: Muoto 34">
            <a:extLst>
              <a:ext uri="{FF2B5EF4-FFF2-40B4-BE49-F238E27FC236}">
                <a16:creationId xmlns:a16="http://schemas.microsoft.com/office/drawing/2014/main" id="{D085A783-A458-7D18-AB37-4DD35AE16141}"/>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36" name="Tekstiruutu 35">
            <a:extLst>
              <a:ext uri="{FF2B5EF4-FFF2-40B4-BE49-F238E27FC236}">
                <a16:creationId xmlns:a16="http://schemas.microsoft.com/office/drawing/2014/main" id="{BA1A1913-D4C3-DD51-C301-4D6E34046C4A}"/>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2" name="Kuva 1">
            <a:extLst>
              <a:ext uri="{FF2B5EF4-FFF2-40B4-BE49-F238E27FC236}">
                <a16:creationId xmlns:a16="http://schemas.microsoft.com/office/drawing/2014/main" id="{806954D0-51E9-F427-8C2B-56E1B8319886}"/>
              </a:ext>
            </a:extLst>
          </p:cNvPr>
          <p:cNvPicPr>
            <a:picLocks noChangeAspect="1"/>
          </p:cNvPicPr>
          <p:nvPr/>
        </p:nvPicPr>
        <p:blipFill>
          <a:blip r:embed="rId5"/>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3549484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alpha val="0"/>
                <a:lumMod val="0"/>
                <a:lumOff val="100000"/>
              </a:schemeClr>
            </a:gs>
            <a:gs pos="29000">
              <a:schemeClr val="bg1"/>
            </a:gs>
            <a:gs pos="41000">
              <a:schemeClr val="bg1"/>
            </a:gs>
            <a:gs pos="100000">
              <a:schemeClr val="bg1">
                <a:alpha val="0"/>
                <a:lumMod val="0"/>
                <a:lumOff val="100000"/>
              </a:schemeClr>
            </a:gs>
          </a:gsLst>
          <a:lin ang="5400000" scaled="1"/>
        </a:gradFill>
        <a:effectLst/>
      </p:bgPr>
    </p:bg>
    <p:spTree>
      <p:nvGrpSpPr>
        <p:cNvPr id="1" name=""/>
        <p:cNvGrpSpPr/>
        <p:nvPr/>
      </p:nvGrpSpPr>
      <p:grpSpPr>
        <a:xfrm>
          <a:off x="0" y="0"/>
          <a:ext cx="0" cy="0"/>
          <a:chOff x="0" y="0"/>
          <a:chExt cx="0" cy="0"/>
        </a:xfrm>
      </p:grpSpPr>
      <p:sp>
        <p:nvSpPr>
          <p:cNvPr id="13" name="Suorakulmio 12">
            <a:extLst>
              <a:ext uri="{FF2B5EF4-FFF2-40B4-BE49-F238E27FC236}">
                <a16:creationId xmlns:a16="http://schemas.microsoft.com/office/drawing/2014/main" id="{64FE1A12-3DFB-2F1B-5A87-0B8F02647339}"/>
              </a:ext>
            </a:extLst>
          </p:cNvPr>
          <p:cNvSpPr/>
          <p:nvPr/>
        </p:nvSpPr>
        <p:spPr>
          <a:xfrm>
            <a:off x="512824" y="1797196"/>
            <a:ext cx="11191496" cy="4770348"/>
          </a:xfrm>
          <a:prstGeom prst="rect">
            <a:avLst/>
          </a:prstGeom>
          <a:solidFill>
            <a:srgbClr val="3D3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descr="Kuva, joka sisältää kohteen sisä-&#10;&#10;Kuvaus luotu automaattisesti, normaali luotettavuus">
            <a:extLst>
              <a:ext uri="{FF2B5EF4-FFF2-40B4-BE49-F238E27FC236}">
                <a16:creationId xmlns:a16="http://schemas.microsoft.com/office/drawing/2014/main" id="{4A634B55-E2F6-2BCC-2E67-C994C0539B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926" y="3228287"/>
            <a:ext cx="5294716" cy="2978277"/>
          </a:xfrm>
          <a:prstGeom prst="rect">
            <a:avLst/>
          </a:prstGeom>
        </p:spPr>
      </p:pic>
      <p:pic>
        <p:nvPicPr>
          <p:cNvPr id="4" name="Kuva 3" descr="Kuva, joka sisältää kohteen lelu, sisä-, auto&#10;&#10;Kuvaus luotu automaattisesti">
            <a:extLst>
              <a:ext uri="{FF2B5EF4-FFF2-40B4-BE49-F238E27FC236}">
                <a16:creationId xmlns:a16="http://schemas.microsoft.com/office/drawing/2014/main" id="{B83D5CA3-A412-D69E-1B71-FD5FD15958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4873" y="3228288"/>
            <a:ext cx="5294715" cy="2978276"/>
          </a:xfrm>
          <a:prstGeom prst="rect">
            <a:avLst/>
          </a:prstGeom>
        </p:spPr>
      </p:pic>
      <p:sp>
        <p:nvSpPr>
          <p:cNvPr id="5" name="Tekstiruutu 4">
            <a:extLst>
              <a:ext uri="{FF2B5EF4-FFF2-40B4-BE49-F238E27FC236}">
                <a16:creationId xmlns:a16="http://schemas.microsoft.com/office/drawing/2014/main" id="{FFF5B2B6-7621-5BAB-6D8D-F581B41DE83B}"/>
              </a:ext>
            </a:extLst>
          </p:cNvPr>
          <p:cNvSpPr txBox="1"/>
          <p:nvPr/>
        </p:nvSpPr>
        <p:spPr>
          <a:xfrm>
            <a:off x="3723752" y="5109601"/>
            <a:ext cx="1723400"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Savuilmaisin</a:t>
            </a:r>
          </a:p>
        </p:txBody>
      </p:sp>
      <p:sp>
        <p:nvSpPr>
          <p:cNvPr id="6" name="Tekstiruutu 5">
            <a:extLst>
              <a:ext uri="{FF2B5EF4-FFF2-40B4-BE49-F238E27FC236}">
                <a16:creationId xmlns:a16="http://schemas.microsoft.com/office/drawing/2014/main" id="{27A896B4-FCF4-DA40-6544-9E77604CFA60}"/>
              </a:ext>
            </a:extLst>
          </p:cNvPr>
          <p:cNvSpPr txBox="1"/>
          <p:nvPr/>
        </p:nvSpPr>
        <p:spPr>
          <a:xfrm>
            <a:off x="1067765" y="5109601"/>
            <a:ext cx="1723400"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Lämpöilmaisin</a:t>
            </a:r>
          </a:p>
        </p:txBody>
      </p:sp>
      <p:sp>
        <p:nvSpPr>
          <p:cNvPr id="8" name="Tekstiruutu 7">
            <a:extLst>
              <a:ext uri="{FF2B5EF4-FFF2-40B4-BE49-F238E27FC236}">
                <a16:creationId xmlns:a16="http://schemas.microsoft.com/office/drawing/2014/main" id="{5B4E2AD0-574B-8D8F-6023-C2B4EF8B5975}"/>
              </a:ext>
            </a:extLst>
          </p:cNvPr>
          <p:cNvSpPr txBox="1"/>
          <p:nvPr/>
        </p:nvSpPr>
        <p:spPr>
          <a:xfrm>
            <a:off x="8144232" y="5393806"/>
            <a:ext cx="1723400"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Savuilmaisin</a:t>
            </a:r>
          </a:p>
        </p:txBody>
      </p:sp>
      <p:sp>
        <p:nvSpPr>
          <p:cNvPr id="12" name="Otsikko 1">
            <a:extLst>
              <a:ext uri="{FF2B5EF4-FFF2-40B4-BE49-F238E27FC236}">
                <a16:creationId xmlns:a16="http://schemas.microsoft.com/office/drawing/2014/main" id="{57E862BB-440B-4A64-F3E4-CF2433059B93}"/>
              </a:ext>
            </a:extLst>
          </p:cNvPr>
          <p:cNvSpPr txBox="1">
            <a:spLocks/>
          </p:cNvSpPr>
          <p:nvPr/>
        </p:nvSpPr>
        <p:spPr>
          <a:xfrm>
            <a:off x="3131793" y="1133640"/>
            <a:ext cx="5928414" cy="591671"/>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E95123"/>
                </a:solidFill>
                <a:latin typeface="+mj-lt"/>
                <a:ea typeface="+mj-ea"/>
                <a:cs typeface="+mj-cs"/>
              </a:defRPr>
            </a:lvl1pPr>
          </a:lstStyle>
          <a:p>
            <a:r>
              <a:rPr lang="fi-FI" sz="3600">
                <a:latin typeface="Roboto" panose="02000000000000000000" pitchFamily="2" charset="0"/>
                <a:ea typeface="Roboto" panose="02000000000000000000" pitchFamily="2" charset="0"/>
              </a:rPr>
              <a:t>  Paloilmaisimet </a:t>
            </a:r>
            <a:r>
              <a:rPr lang="fi-FI" sz="3600">
                <a:solidFill>
                  <a:schemeClr val="tx1"/>
                </a:solidFill>
                <a:latin typeface="Roboto" panose="02000000000000000000" pitchFamily="2" charset="0"/>
                <a:ea typeface="Roboto" panose="02000000000000000000" pitchFamily="2" charset="0"/>
              </a:rPr>
              <a:t>- </a:t>
            </a:r>
            <a:r>
              <a:rPr lang="fi-FI" sz="3200">
                <a:solidFill>
                  <a:schemeClr val="tx1"/>
                </a:solidFill>
                <a:latin typeface="Roboto" panose="02000000000000000000" pitchFamily="2" charset="0"/>
                <a:ea typeface="Roboto" panose="02000000000000000000" pitchFamily="2" charset="0"/>
              </a:rPr>
              <a:t>Schneider</a:t>
            </a:r>
            <a:endParaRPr lang="fi-FI" sz="3600">
              <a:solidFill>
                <a:schemeClr val="tx1"/>
              </a:solidFill>
              <a:latin typeface="Roboto" panose="02000000000000000000" pitchFamily="2" charset="0"/>
              <a:ea typeface="Roboto" panose="02000000000000000000" pitchFamily="2" charset="0"/>
            </a:endParaRPr>
          </a:p>
        </p:txBody>
      </p:sp>
      <p:cxnSp>
        <p:nvCxnSpPr>
          <p:cNvPr id="17" name="Suora yhdysviiva 16">
            <a:extLst>
              <a:ext uri="{FF2B5EF4-FFF2-40B4-BE49-F238E27FC236}">
                <a16:creationId xmlns:a16="http://schemas.microsoft.com/office/drawing/2014/main" id="{52F15D6B-3F03-E052-EFF7-B3FA1F9F34EB}"/>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02EDCA45-0066-1275-BAB0-A1F916DC918D}"/>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9" name="Vapaamuotoinen: Muoto 18">
            <a:extLst>
              <a:ext uri="{FF2B5EF4-FFF2-40B4-BE49-F238E27FC236}">
                <a16:creationId xmlns:a16="http://schemas.microsoft.com/office/drawing/2014/main" id="{445D1442-21EB-2D4E-0C5E-6E2DEAFB1896}"/>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0" name="Vapaamuotoinen: Muoto 19">
            <a:extLst>
              <a:ext uri="{FF2B5EF4-FFF2-40B4-BE49-F238E27FC236}">
                <a16:creationId xmlns:a16="http://schemas.microsoft.com/office/drawing/2014/main" id="{94E8AA00-FC16-68E3-0E5F-C41C6D82E4D0}"/>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1" name="Vapaamuotoinen: Muoto 20">
            <a:extLst>
              <a:ext uri="{FF2B5EF4-FFF2-40B4-BE49-F238E27FC236}">
                <a16:creationId xmlns:a16="http://schemas.microsoft.com/office/drawing/2014/main" id="{79E8B08E-E413-290A-2123-0AFA76C65A0C}"/>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2" name="Ellipsi 21">
            <a:extLst>
              <a:ext uri="{FF2B5EF4-FFF2-40B4-BE49-F238E27FC236}">
                <a16:creationId xmlns:a16="http://schemas.microsoft.com/office/drawing/2014/main" id="{F0A216F6-1CDF-88D4-3195-6BCADFB072CF}"/>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Vapaamuotoinen: Muoto 22">
            <a:extLst>
              <a:ext uri="{FF2B5EF4-FFF2-40B4-BE49-F238E27FC236}">
                <a16:creationId xmlns:a16="http://schemas.microsoft.com/office/drawing/2014/main" id="{D66C13CC-8BFB-992D-0D3D-6E81F50E7EE0}"/>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4" name="Tekstiruutu 23">
            <a:extLst>
              <a:ext uri="{FF2B5EF4-FFF2-40B4-BE49-F238E27FC236}">
                <a16:creationId xmlns:a16="http://schemas.microsoft.com/office/drawing/2014/main" id="{ABB57760-0911-7F62-FE1A-0C104EB87181}"/>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2" name="Kuva 1">
            <a:extLst>
              <a:ext uri="{FF2B5EF4-FFF2-40B4-BE49-F238E27FC236}">
                <a16:creationId xmlns:a16="http://schemas.microsoft.com/office/drawing/2014/main" id="{996D167C-1C4D-2E7B-2C2C-6DAC9571B43C}"/>
              </a:ext>
            </a:extLst>
          </p:cNvPr>
          <p:cNvPicPr>
            <a:picLocks noChangeAspect="1"/>
          </p:cNvPicPr>
          <p:nvPr/>
        </p:nvPicPr>
        <p:blipFill>
          <a:blip r:embed="rId6"/>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172659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2">
            <a:extLst>
              <a:ext uri="{FF2B5EF4-FFF2-40B4-BE49-F238E27FC236}">
                <a16:creationId xmlns:a16="http://schemas.microsoft.com/office/drawing/2014/main" id="{64FE1A12-3DFB-2F1B-5A87-0B8F02647339}"/>
              </a:ext>
            </a:extLst>
          </p:cNvPr>
          <p:cNvSpPr/>
          <p:nvPr/>
        </p:nvSpPr>
        <p:spPr>
          <a:xfrm>
            <a:off x="514350" y="1778001"/>
            <a:ext cx="11195349" cy="4794921"/>
          </a:xfrm>
          <a:prstGeom prst="rect">
            <a:avLst/>
          </a:prstGeom>
          <a:solidFill>
            <a:srgbClr val="5246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descr="Kuva, joka sisältää kohteen Asetelmavalokuvaus, sisä-, keramiikka, taide&#10;&#10;Kuvaus luotu automaattisesti">
            <a:extLst>
              <a:ext uri="{FF2B5EF4-FFF2-40B4-BE49-F238E27FC236}">
                <a16:creationId xmlns:a16="http://schemas.microsoft.com/office/drawing/2014/main" id="{0321AED0-D331-2146-2B05-B6E532A425D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17000"/>
                    </a14:imgEffect>
                    <a14:imgEffect>
                      <a14:colorTemperature colorTemp="6485"/>
                    </a14:imgEffect>
                    <a14:imgEffect>
                      <a14:brightnessContrast bright="17000"/>
                    </a14:imgEffect>
                  </a14:imgLayer>
                </a14:imgProps>
              </a:ext>
              <a:ext uri="{28A0092B-C50C-407E-A947-70E740481C1C}">
                <a14:useLocalDpi xmlns:a14="http://schemas.microsoft.com/office/drawing/2010/main" val="0"/>
              </a:ext>
            </a:extLst>
          </a:blip>
          <a:srcRect t="1660" b="2059"/>
          <a:stretch/>
        </p:blipFill>
        <p:spPr>
          <a:xfrm>
            <a:off x="1791206" y="1778000"/>
            <a:ext cx="8781037" cy="4755605"/>
          </a:xfrm>
          <a:prstGeom prst="rect">
            <a:avLst/>
          </a:prstGeom>
        </p:spPr>
      </p:pic>
      <p:sp>
        <p:nvSpPr>
          <p:cNvPr id="7" name="Tekstiruutu 6">
            <a:extLst>
              <a:ext uri="{FF2B5EF4-FFF2-40B4-BE49-F238E27FC236}">
                <a16:creationId xmlns:a16="http://schemas.microsoft.com/office/drawing/2014/main" id="{4D4D84A0-49CD-B934-B98B-49F17EDD28BE}"/>
              </a:ext>
            </a:extLst>
          </p:cNvPr>
          <p:cNvSpPr txBox="1"/>
          <p:nvPr/>
        </p:nvSpPr>
        <p:spPr>
          <a:xfrm>
            <a:off x="9469865" y="1963264"/>
            <a:ext cx="2068951" cy="646331"/>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Yhdistelmäilmaisin/ monikriteeri</a:t>
            </a:r>
          </a:p>
        </p:txBody>
      </p:sp>
      <p:sp>
        <p:nvSpPr>
          <p:cNvPr id="9" name="Tekstiruutu 8">
            <a:extLst>
              <a:ext uri="{FF2B5EF4-FFF2-40B4-BE49-F238E27FC236}">
                <a16:creationId xmlns:a16="http://schemas.microsoft.com/office/drawing/2014/main" id="{F540C652-C7C2-679A-22EC-FE80DB23C052}"/>
              </a:ext>
            </a:extLst>
          </p:cNvPr>
          <p:cNvSpPr txBox="1"/>
          <p:nvPr/>
        </p:nvSpPr>
        <p:spPr>
          <a:xfrm>
            <a:off x="1347029" y="2785407"/>
            <a:ext cx="1435714"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Savuilmaisin</a:t>
            </a:r>
          </a:p>
        </p:txBody>
      </p:sp>
      <p:sp>
        <p:nvSpPr>
          <p:cNvPr id="10" name="Tekstiruutu 9">
            <a:extLst>
              <a:ext uri="{FF2B5EF4-FFF2-40B4-BE49-F238E27FC236}">
                <a16:creationId xmlns:a16="http://schemas.microsoft.com/office/drawing/2014/main" id="{9F72E3CA-A93B-BDFF-D21B-794C35EC9362}"/>
              </a:ext>
            </a:extLst>
          </p:cNvPr>
          <p:cNvSpPr txBox="1"/>
          <p:nvPr/>
        </p:nvSpPr>
        <p:spPr>
          <a:xfrm>
            <a:off x="5958098" y="5738241"/>
            <a:ext cx="1609081"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Lämpöilmaisin</a:t>
            </a:r>
          </a:p>
        </p:txBody>
      </p:sp>
      <p:sp>
        <p:nvSpPr>
          <p:cNvPr id="11" name="Otsikko 1">
            <a:extLst>
              <a:ext uri="{FF2B5EF4-FFF2-40B4-BE49-F238E27FC236}">
                <a16:creationId xmlns:a16="http://schemas.microsoft.com/office/drawing/2014/main" id="{6F8CB66C-4E38-5814-431F-388972A900F4}"/>
              </a:ext>
            </a:extLst>
          </p:cNvPr>
          <p:cNvSpPr txBox="1">
            <a:spLocks/>
          </p:cNvSpPr>
          <p:nvPr/>
        </p:nvSpPr>
        <p:spPr>
          <a:xfrm>
            <a:off x="3131793" y="1133640"/>
            <a:ext cx="5928414" cy="591671"/>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E95123"/>
                </a:solidFill>
                <a:latin typeface="+mj-lt"/>
                <a:ea typeface="+mj-ea"/>
                <a:cs typeface="+mj-cs"/>
              </a:defRPr>
            </a:lvl1pPr>
          </a:lstStyle>
          <a:p>
            <a:r>
              <a:rPr lang="fi-FI" sz="3600">
                <a:latin typeface="Roboto" panose="02000000000000000000" pitchFamily="2" charset="0"/>
                <a:ea typeface="Roboto" panose="02000000000000000000" pitchFamily="2" charset="0"/>
              </a:rPr>
              <a:t>  Paloilmaisimet </a:t>
            </a:r>
            <a:r>
              <a:rPr lang="fi-FI" sz="3600">
                <a:solidFill>
                  <a:schemeClr val="tx1"/>
                </a:solidFill>
                <a:latin typeface="Roboto" panose="02000000000000000000" pitchFamily="2" charset="0"/>
                <a:ea typeface="Roboto" panose="02000000000000000000" pitchFamily="2" charset="0"/>
              </a:rPr>
              <a:t>- </a:t>
            </a:r>
            <a:r>
              <a:rPr lang="fi-FI" sz="3200">
                <a:solidFill>
                  <a:schemeClr val="tx1"/>
                </a:solidFill>
                <a:latin typeface="Roboto" panose="02000000000000000000" pitchFamily="2" charset="0"/>
                <a:ea typeface="Roboto" panose="02000000000000000000" pitchFamily="2" charset="0"/>
              </a:rPr>
              <a:t>Eltek</a:t>
            </a:r>
            <a:endParaRPr lang="fi-FI" sz="3600">
              <a:solidFill>
                <a:schemeClr val="tx1"/>
              </a:solidFill>
              <a:latin typeface="Roboto" panose="02000000000000000000" pitchFamily="2" charset="0"/>
              <a:ea typeface="Roboto" panose="02000000000000000000" pitchFamily="2" charset="0"/>
            </a:endParaRPr>
          </a:p>
        </p:txBody>
      </p:sp>
      <p:cxnSp>
        <p:nvCxnSpPr>
          <p:cNvPr id="15" name="Suora yhdysviiva 14">
            <a:extLst>
              <a:ext uri="{FF2B5EF4-FFF2-40B4-BE49-F238E27FC236}">
                <a16:creationId xmlns:a16="http://schemas.microsoft.com/office/drawing/2014/main" id="{9FACC294-1A56-EAEE-7D03-AF757AD905C2}"/>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A9DC9C86-0711-DB6A-492D-BEF3627307C6}"/>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6777CCC8-99DF-94E6-D5A5-80495A84D703}"/>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19" name="Vapaamuotoinen: Muoto 18">
            <a:extLst>
              <a:ext uri="{FF2B5EF4-FFF2-40B4-BE49-F238E27FC236}">
                <a16:creationId xmlns:a16="http://schemas.microsoft.com/office/drawing/2014/main" id="{734C4765-F0D6-419F-7E25-DA7248CCE1AD}"/>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0" name="Vapaamuotoinen: Muoto 19">
            <a:extLst>
              <a:ext uri="{FF2B5EF4-FFF2-40B4-BE49-F238E27FC236}">
                <a16:creationId xmlns:a16="http://schemas.microsoft.com/office/drawing/2014/main" id="{B2B8B1FF-B189-513C-EA0C-50C8E4D4CAD6}"/>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1" name="Ellipsi 20">
            <a:extLst>
              <a:ext uri="{FF2B5EF4-FFF2-40B4-BE49-F238E27FC236}">
                <a16:creationId xmlns:a16="http://schemas.microsoft.com/office/drawing/2014/main" id="{859482ED-147D-A9E2-C7AF-26BF6EFE7711}"/>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Vapaamuotoinen: Muoto 21">
            <a:extLst>
              <a:ext uri="{FF2B5EF4-FFF2-40B4-BE49-F238E27FC236}">
                <a16:creationId xmlns:a16="http://schemas.microsoft.com/office/drawing/2014/main" id="{AB929E31-5884-3E76-862A-4C4E1AAAE89C}"/>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3" name="Tekstiruutu 22">
            <a:extLst>
              <a:ext uri="{FF2B5EF4-FFF2-40B4-BE49-F238E27FC236}">
                <a16:creationId xmlns:a16="http://schemas.microsoft.com/office/drawing/2014/main" id="{E8D54E5E-12C5-B8A1-6EC9-4FA788D512EE}"/>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3" name="Kuva 2">
            <a:extLst>
              <a:ext uri="{FF2B5EF4-FFF2-40B4-BE49-F238E27FC236}">
                <a16:creationId xmlns:a16="http://schemas.microsoft.com/office/drawing/2014/main" id="{A20D561E-288B-28C0-C07F-6A23605F2E4A}"/>
              </a:ext>
            </a:extLst>
          </p:cNvPr>
          <p:cNvPicPr>
            <a:picLocks noChangeAspect="1"/>
          </p:cNvPicPr>
          <p:nvPr/>
        </p:nvPicPr>
        <p:blipFill>
          <a:blip r:embed="rId6"/>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4170337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ruutu 6">
            <a:extLst>
              <a:ext uri="{FF2B5EF4-FFF2-40B4-BE49-F238E27FC236}">
                <a16:creationId xmlns:a16="http://schemas.microsoft.com/office/drawing/2014/main" id="{4D4D84A0-49CD-B934-B98B-49F17EDD28BE}"/>
              </a:ext>
            </a:extLst>
          </p:cNvPr>
          <p:cNvSpPr txBox="1"/>
          <p:nvPr/>
        </p:nvSpPr>
        <p:spPr>
          <a:xfrm>
            <a:off x="9418007" y="1982314"/>
            <a:ext cx="2068951" cy="646331"/>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Yhdistelmäilmaisin/ monikriteeri</a:t>
            </a:r>
          </a:p>
        </p:txBody>
      </p:sp>
      <p:sp>
        <p:nvSpPr>
          <p:cNvPr id="9" name="Tekstiruutu 8">
            <a:extLst>
              <a:ext uri="{FF2B5EF4-FFF2-40B4-BE49-F238E27FC236}">
                <a16:creationId xmlns:a16="http://schemas.microsoft.com/office/drawing/2014/main" id="{F540C652-C7C2-679A-22EC-FE80DB23C052}"/>
              </a:ext>
            </a:extLst>
          </p:cNvPr>
          <p:cNvSpPr txBox="1"/>
          <p:nvPr/>
        </p:nvSpPr>
        <p:spPr>
          <a:xfrm>
            <a:off x="1295171" y="2804457"/>
            <a:ext cx="1435714"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Savuilmaisin</a:t>
            </a:r>
          </a:p>
        </p:txBody>
      </p:sp>
      <p:sp>
        <p:nvSpPr>
          <p:cNvPr id="10" name="Tekstiruutu 9">
            <a:extLst>
              <a:ext uri="{FF2B5EF4-FFF2-40B4-BE49-F238E27FC236}">
                <a16:creationId xmlns:a16="http://schemas.microsoft.com/office/drawing/2014/main" id="{9F72E3CA-A93B-BDFF-D21B-794C35EC9362}"/>
              </a:ext>
            </a:extLst>
          </p:cNvPr>
          <p:cNvSpPr txBox="1"/>
          <p:nvPr/>
        </p:nvSpPr>
        <p:spPr>
          <a:xfrm>
            <a:off x="5906240" y="5757291"/>
            <a:ext cx="1609081" cy="369332"/>
          </a:xfrm>
          <a:prstGeom prst="rect">
            <a:avLst/>
          </a:prstGeom>
          <a:solidFill>
            <a:schemeClr val="bg1"/>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Lämpöilmaisin</a:t>
            </a:r>
          </a:p>
        </p:txBody>
      </p:sp>
      <p:pic>
        <p:nvPicPr>
          <p:cNvPr id="3" name="Kuva 2" descr="Kuva, joka sisältää kohteen ruoka, jälkiruoka, Välipala, sisä-&#10;&#10;Kuvaus luotu automaattisesti">
            <a:extLst>
              <a:ext uri="{FF2B5EF4-FFF2-40B4-BE49-F238E27FC236}">
                <a16:creationId xmlns:a16="http://schemas.microsoft.com/office/drawing/2014/main" id="{58DF7FE0-5093-6C89-6726-E8AEC523730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18000"/>
                    </a14:imgEffect>
                    <a14:imgEffect>
                      <a14:colorTemperature colorTemp="6485"/>
                    </a14:imgEffect>
                    <a14:imgEffect>
                      <a14:brightnessContrast bright="11000"/>
                    </a14:imgEffect>
                  </a14:imgLayer>
                </a14:imgProps>
              </a:ext>
              <a:ext uri="{28A0092B-C50C-407E-A947-70E740481C1C}">
                <a14:useLocalDpi xmlns:a14="http://schemas.microsoft.com/office/drawing/2010/main" val="0"/>
              </a:ext>
            </a:extLst>
          </a:blip>
          <a:srcRect l="4200" t="15367" r="4200" b="14281"/>
          <a:stretch/>
        </p:blipFill>
        <p:spPr>
          <a:xfrm>
            <a:off x="516366" y="1788583"/>
            <a:ext cx="11182575" cy="4778961"/>
          </a:xfrm>
          <a:prstGeom prst="rect">
            <a:avLst/>
          </a:prstGeom>
        </p:spPr>
      </p:pic>
      <p:sp>
        <p:nvSpPr>
          <p:cNvPr id="4" name="Tekstiruutu 3">
            <a:extLst>
              <a:ext uri="{FF2B5EF4-FFF2-40B4-BE49-F238E27FC236}">
                <a16:creationId xmlns:a16="http://schemas.microsoft.com/office/drawing/2014/main" id="{B392F8B5-DBEB-2264-C3D1-8292E6D94902}"/>
              </a:ext>
            </a:extLst>
          </p:cNvPr>
          <p:cNvSpPr txBox="1"/>
          <p:nvPr/>
        </p:nvSpPr>
        <p:spPr>
          <a:xfrm>
            <a:off x="1011799" y="4432583"/>
            <a:ext cx="2279446" cy="646331"/>
          </a:xfrm>
          <a:prstGeom prst="rect">
            <a:avLst/>
          </a:prstGeom>
          <a:solidFill>
            <a:schemeClr val="bg1"/>
          </a:solidFill>
          <a:ln w="38100">
            <a:solidFill>
              <a:schemeClr val="accent2"/>
            </a:solidFill>
          </a:ln>
        </p:spPr>
        <p:txBody>
          <a:bodyPr wrap="square" rtlCol="0">
            <a:spAutoFit/>
          </a:bodyPr>
          <a:lstStyle/>
          <a:p>
            <a:pPr algn="ctr"/>
            <a:r>
              <a:rPr lang="fi-FI" b="1"/>
              <a:t>Yhdistelmäilmaisin/</a:t>
            </a:r>
          </a:p>
          <a:p>
            <a:pPr algn="ctr"/>
            <a:r>
              <a:rPr lang="fi-FI" b="1"/>
              <a:t>monikriteeri</a:t>
            </a:r>
          </a:p>
        </p:txBody>
      </p:sp>
      <p:sp>
        <p:nvSpPr>
          <p:cNvPr id="5" name="Tekstiruutu 4">
            <a:extLst>
              <a:ext uri="{FF2B5EF4-FFF2-40B4-BE49-F238E27FC236}">
                <a16:creationId xmlns:a16="http://schemas.microsoft.com/office/drawing/2014/main" id="{AD03D242-1BD1-7B88-F57A-B0B9D0A15865}"/>
              </a:ext>
            </a:extLst>
          </p:cNvPr>
          <p:cNvSpPr txBox="1"/>
          <p:nvPr/>
        </p:nvSpPr>
        <p:spPr>
          <a:xfrm>
            <a:off x="5351392" y="6047486"/>
            <a:ext cx="1723400" cy="369332"/>
          </a:xfrm>
          <a:prstGeom prst="rect">
            <a:avLst/>
          </a:prstGeom>
          <a:solidFill>
            <a:schemeClr val="bg1"/>
          </a:solidFill>
          <a:ln w="38100">
            <a:solidFill>
              <a:schemeClr val="accent2"/>
            </a:solidFill>
          </a:ln>
        </p:spPr>
        <p:txBody>
          <a:bodyPr wrap="square" rtlCol="0">
            <a:spAutoFit/>
          </a:bodyPr>
          <a:lstStyle/>
          <a:p>
            <a:pPr algn="ctr"/>
            <a:r>
              <a:rPr lang="fi-FI" b="1"/>
              <a:t>Savuilmaisin</a:t>
            </a:r>
          </a:p>
        </p:txBody>
      </p:sp>
      <p:sp>
        <p:nvSpPr>
          <p:cNvPr id="6" name="Tekstiruutu 5">
            <a:extLst>
              <a:ext uri="{FF2B5EF4-FFF2-40B4-BE49-F238E27FC236}">
                <a16:creationId xmlns:a16="http://schemas.microsoft.com/office/drawing/2014/main" id="{FBAC4C08-ECD0-A932-37EC-C0F29739CB45}"/>
              </a:ext>
            </a:extLst>
          </p:cNvPr>
          <p:cNvSpPr txBox="1"/>
          <p:nvPr/>
        </p:nvSpPr>
        <p:spPr>
          <a:xfrm>
            <a:off x="8968490" y="4221317"/>
            <a:ext cx="1723400" cy="369332"/>
          </a:xfrm>
          <a:prstGeom prst="rect">
            <a:avLst/>
          </a:prstGeom>
          <a:solidFill>
            <a:schemeClr val="bg1"/>
          </a:solidFill>
          <a:ln w="38100">
            <a:solidFill>
              <a:schemeClr val="accent2"/>
            </a:solidFill>
          </a:ln>
        </p:spPr>
        <p:txBody>
          <a:bodyPr wrap="square" rtlCol="0">
            <a:spAutoFit/>
          </a:bodyPr>
          <a:lstStyle/>
          <a:p>
            <a:pPr algn="ctr"/>
            <a:r>
              <a:rPr lang="fi-FI" b="1"/>
              <a:t>Lämpöilmaisin</a:t>
            </a:r>
          </a:p>
        </p:txBody>
      </p:sp>
      <p:sp>
        <p:nvSpPr>
          <p:cNvPr id="14" name="Otsikko 1">
            <a:extLst>
              <a:ext uri="{FF2B5EF4-FFF2-40B4-BE49-F238E27FC236}">
                <a16:creationId xmlns:a16="http://schemas.microsoft.com/office/drawing/2014/main" id="{D968FA72-C6C9-23A4-18D4-DA56EF4C1611}"/>
              </a:ext>
            </a:extLst>
          </p:cNvPr>
          <p:cNvSpPr txBox="1">
            <a:spLocks/>
          </p:cNvSpPr>
          <p:nvPr/>
        </p:nvSpPr>
        <p:spPr>
          <a:xfrm>
            <a:off x="3131793" y="1133640"/>
            <a:ext cx="5928414" cy="591671"/>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E95123"/>
                </a:solidFill>
                <a:latin typeface="+mj-lt"/>
                <a:ea typeface="+mj-ea"/>
                <a:cs typeface="+mj-cs"/>
              </a:defRPr>
            </a:lvl1pPr>
          </a:lstStyle>
          <a:p>
            <a:r>
              <a:rPr lang="fi-FI" sz="3600">
                <a:latin typeface="Roboto" panose="02000000000000000000" pitchFamily="2" charset="0"/>
                <a:ea typeface="Roboto" panose="02000000000000000000" pitchFamily="2" charset="0"/>
              </a:rPr>
              <a:t>  Paloilmaisimet </a:t>
            </a:r>
            <a:r>
              <a:rPr lang="fi-FI" sz="3600">
                <a:solidFill>
                  <a:schemeClr val="tx1"/>
                </a:solidFill>
                <a:latin typeface="Roboto" panose="02000000000000000000" pitchFamily="2" charset="0"/>
                <a:ea typeface="Roboto" panose="02000000000000000000" pitchFamily="2" charset="0"/>
              </a:rPr>
              <a:t>- </a:t>
            </a:r>
            <a:r>
              <a:rPr lang="fi-FI" sz="3200">
                <a:solidFill>
                  <a:schemeClr val="tx1"/>
                </a:solidFill>
                <a:latin typeface="Roboto" panose="02000000000000000000" pitchFamily="2" charset="0"/>
                <a:ea typeface="Roboto" panose="02000000000000000000" pitchFamily="2" charset="0"/>
              </a:rPr>
              <a:t>Autrosafe</a:t>
            </a:r>
            <a:endParaRPr lang="fi-FI" sz="3600">
              <a:solidFill>
                <a:schemeClr val="tx1"/>
              </a:solidFill>
              <a:latin typeface="Roboto" panose="02000000000000000000" pitchFamily="2" charset="0"/>
              <a:ea typeface="Roboto" panose="02000000000000000000" pitchFamily="2" charset="0"/>
            </a:endParaRPr>
          </a:p>
        </p:txBody>
      </p:sp>
      <p:cxnSp>
        <p:nvCxnSpPr>
          <p:cNvPr id="18" name="Suora yhdysviiva 17">
            <a:extLst>
              <a:ext uri="{FF2B5EF4-FFF2-40B4-BE49-F238E27FC236}">
                <a16:creationId xmlns:a16="http://schemas.microsoft.com/office/drawing/2014/main" id="{297C03A4-EC92-2EDC-5EB3-C52FE2DD8064}"/>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02630FD0-2A9D-5026-5C2E-4C863C27C49F}"/>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20" name="Vapaamuotoinen: Muoto 19">
            <a:extLst>
              <a:ext uri="{FF2B5EF4-FFF2-40B4-BE49-F238E27FC236}">
                <a16:creationId xmlns:a16="http://schemas.microsoft.com/office/drawing/2014/main" id="{0EC744E8-9593-9898-909F-D0F9C0C3D7F2}"/>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1" name="Vapaamuotoinen: Muoto 20">
            <a:extLst>
              <a:ext uri="{FF2B5EF4-FFF2-40B4-BE49-F238E27FC236}">
                <a16:creationId xmlns:a16="http://schemas.microsoft.com/office/drawing/2014/main" id="{BFC908A4-1932-2F38-AABD-A696F3BB55DC}"/>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2" name="Vapaamuotoinen: Muoto 21">
            <a:extLst>
              <a:ext uri="{FF2B5EF4-FFF2-40B4-BE49-F238E27FC236}">
                <a16:creationId xmlns:a16="http://schemas.microsoft.com/office/drawing/2014/main" id="{82E3A487-EB48-30AE-89E8-3A98D5A5B9B2}"/>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3" name="Ellipsi 22">
            <a:extLst>
              <a:ext uri="{FF2B5EF4-FFF2-40B4-BE49-F238E27FC236}">
                <a16:creationId xmlns:a16="http://schemas.microsoft.com/office/drawing/2014/main" id="{5806B539-0A4D-97F7-0952-7949701983FC}"/>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Vapaamuotoinen: Muoto 23">
            <a:extLst>
              <a:ext uri="{FF2B5EF4-FFF2-40B4-BE49-F238E27FC236}">
                <a16:creationId xmlns:a16="http://schemas.microsoft.com/office/drawing/2014/main" id="{B58D0850-62BF-6368-74A8-A60A16BAFF45}"/>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5" name="Tekstiruutu 24">
            <a:extLst>
              <a:ext uri="{FF2B5EF4-FFF2-40B4-BE49-F238E27FC236}">
                <a16:creationId xmlns:a16="http://schemas.microsoft.com/office/drawing/2014/main" id="{C3AB5A09-52A8-0810-2F09-ED313398CCB5}"/>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2" name="Kuva 1">
            <a:extLst>
              <a:ext uri="{FF2B5EF4-FFF2-40B4-BE49-F238E27FC236}">
                <a16:creationId xmlns:a16="http://schemas.microsoft.com/office/drawing/2014/main" id="{5AABC02F-3E30-D58D-F037-B68509F15D85}"/>
              </a:ext>
            </a:extLst>
          </p:cNvPr>
          <p:cNvPicPr>
            <a:picLocks noChangeAspect="1"/>
          </p:cNvPicPr>
          <p:nvPr/>
        </p:nvPicPr>
        <p:blipFill>
          <a:blip r:embed="rId6"/>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1415442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AC7F807-358A-EC19-A590-AA13515F55BF}"/>
              </a:ext>
            </a:extLst>
          </p:cNvPr>
          <p:cNvSpPr/>
          <p:nvPr/>
        </p:nvSpPr>
        <p:spPr>
          <a:xfrm>
            <a:off x="9916160" y="5781043"/>
            <a:ext cx="1950720" cy="893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Pyöristetyt kulmat 9">
            <a:extLst>
              <a:ext uri="{FF2B5EF4-FFF2-40B4-BE49-F238E27FC236}">
                <a16:creationId xmlns:a16="http://schemas.microsoft.com/office/drawing/2014/main" id="{80FD9D40-9550-9A86-B80C-38EE0E2BCE99}"/>
              </a:ext>
            </a:extLst>
          </p:cNvPr>
          <p:cNvSpPr/>
          <p:nvPr/>
        </p:nvSpPr>
        <p:spPr>
          <a:xfrm>
            <a:off x="3663260" y="3930483"/>
            <a:ext cx="7689272" cy="201756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a:xfrm>
            <a:off x="838200" y="595713"/>
            <a:ext cx="10515600" cy="1067343"/>
          </a:xfrm>
        </p:spPr>
        <p:txBody>
          <a:bodyPr>
            <a:normAutofit/>
          </a:bodyPr>
          <a:lstStyle/>
          <a:p>
            <a:r>
              <a:rPr lang="fi-FI" sz="3600">
                <a:latin typeface="Roboto"/>
                <a:ea typeface="Roboto"/>
                <a:cs typeface="Roboto"/>
              </a:rPr>
              <a:t>Erikoisilmaisu</a:t>
            </a:r>
            <a:endParaRPr lang="fi-FI"/>
          </a:p>
        </p:txBody>
      </p:sp>
      <p:sp>
        <p:nvSpPr>
          <p:cNvPr id="6" name="Sisällön paikkamerkki 2">
            <a:extLst>
              <a:ext uri="{FF2B5EF4-FFF2-40B4-BE49-F238E27FC236}">
                <a16:creationId xmlns:a16="http://schemas.microsoft.com/office/drawing/2014/main" id="{4040641E-F9F4-5772-3515-1ADD4E192FFF}"/>
              </a:ext>
            </a:extLst>
          </p:cNvPr>
          <p:cNvSpPr txBox="1">
            <a:spLocks/>
          </p:cNvSpPr>
          <p:nvPr/>
        </p:nvSpPr>
        <p:spPr>
          <a:xfrm>
            <a:off x="880682" y="1747244"/>
            <a:ext cx="5965965" cy="20163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800" b="1">
                <a:ea typeface="Roboto"/>
                <a:cs typeface="Roboto"/>
              </a:rPr>
              <a:t>Erikoisilmaisua </a:t>
            </a:r>
            <a:r>
              <a:rPr lang="fi-FI" sz="1800">
                <a:ea typeface="Roboto"/>
                <a:cs typeface="Roboto"/>
              </a:rPr>
              <a:t>on harkittava, jos riskienarvioinnin perusteella todetaan, että ns. normaali ilmaisimilla (savu/lämpö/yhdistelmä) ei saada tarvittavaa luotettavuutta.</a:t>
            </a:r>
          </a:p>
          <a:p>
            <a:pPr marL="0" indent="0">
              <a:buNone/>
            </a:pPr>
            <a:endParaRPr lang="fi-FI" sz="1800">
              <a:ea typeface="Roboto"/>
              <a:cs typeface="Roboto"/>
            </a:endParaRPr>
          </a:p>
          <a:p>
            <a:pPr marL="0" indent="0">
              <a:buNone/>
            </a:pPr>
            <a:r>
              <a:rPr lang="fi-FI" sz="1800">
                <a:ea typeface="Roboto"/>
                <a:cs typeface="Roboto"/>
              </a:rPr>
              <a:t>Esimerkiksi tilassa tapahtuva toiminta tai olosuhteet voivat vaikuttaa toimintaan.</a:t>
            </a:r>
          </a:p>
        </p:txBody>
      </p:sp>
      <p:pic>
        <p:nvPicPr>
          <p:cNvPr id="8" name="Kuva 7">
            <a:extLst>
              <a:ext uri="{FF2B5EF4-FFF2-40B4-BE49-F238E27FC236}">
                <a16:creationId xmlns:a16="http://schemas.microsoft.com/office/drawing/2014/main" id="{805A9F73-46BE-E1F9-C242-B5D3E09DC81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451"/>
                    </a14:imgEffect>
                    <a14:imgEffect>
                      <a14:saturation sat="85000"/>
                    </a14:imgEffect>
                  </a14:imgLayer>
                </a14:imgProps>
              </a:ext>
            </a:extLst>
          </a:blip>
          <a:srcRect l="7525" t="-279" r="18329"/>
          <a:stretch/>
        </p:blipFill>
        <p:spPr>
          <a:xfrm>
            <a:off x="7663226" y="1372401"/>
            <a:ext cx="2287802" cy="2285847"/>
          </a:xfrm>
          <a:prstGeom prst="rect">
            <a:avLst/>
          </a:prstGeom>
        </p:spPr>
      </p:pic>
      <p:pic>
        <p:nvPicPr>
          <p:cNvPr id="5" name="Kuva 4" descr="Kuva, joka sisältää kohteen seinä, sisä-, valaistus, katto&#10;&#10;Kuvaus luotu automaattisesti">
            <a:extLst>
              <a:ext uri="{FF2B5EF4-FFF2-40B4-BE49-F238E27FC236}">
                <a16:creationId xmlns:a16="http://schemas.microsoft.com/office/drawing/2014/main" id="{A71A592E-7333-3979-87CE-DA05A5C106B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8000"/>
                    </a14:imgEffect>
                    <a14:imgEffect>
                      <a14:colorTemperature colorTemp="2805"/>
                    </a14:imgEffect>
                    <a14:imgEffect>
                      <a14:saturation sat="56000"/>
                    </a14:imgEffect>
                    <a14:imgEffect>
                      <a14:brightnessContrast bright="34000" contrast="-15000"/>
                    </a14:imgEffect>
                  </a14:imgLayer>
                </a14:imgProps>
              </a:ext>
              <a:ext uri="{28A0092B-C50C-407E-A947-70E740481C1C}">
                <a14:useLocalDpi xmlns:a14="http://schemas.microsoft.com/office/drawing/2010/main" val="0"/>
              </a:ext>
            </a:extLst>
          </a:blip>
          <a:srcRect l="28688" t="22745" r="28688" b="8325"/>
          <a:stretch/>
        </p:blipFill>
        <p:spPr>
          <a:xfrm>
            <a:off x="986510" y="4592425"/>
            <a:ext cx="2152274" cy="1954904"/>
          </a:xfrm>
          <a:prstGeom prst="rect">
            <a:avLst/>
          </a:prstGeom>
        </p:spPr>
      </p:pic>
      <p:cxnSp>
        <p:nvCxnSpPr>
          <p:cNvPr id="17" name="Suora yhdysviiva 16">
            <a:extLst>
              <a:ext uri="{FF2B5EF4-FFF2-40B4-BE49-F238E27FC236}">
                <a16:creationId xmlns:a16="http://schemas.microsoft.com/office/drawing/2014/main" id="{979C6B14-1435-09A2-8533-0DABF718C121}"/>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21508A60-4A56-A107-99DA-C45A5AAF3925}"/>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9" name="Vapaamuotoinen: Muoto 18">
            <a:extLst>
              <a:ext uri="{FF2B5EF4-FFF2-40B4-BE49-F238E27FC236}">
                <a16:creationId xmlns:a16="http://schemas.microsoft.com/office/drawing/2014/main" id="{DE61F32F-3931-C615-49A2-DDFB7A9501FC}"/>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0" name="Vapaamuotoinen: Muoto 19">
            <a:extLst>
              <a:ext uri="{FF2B5EF4-FFF2-40B4-BE49-F238E27FC236}">
                <a16:creationId xmlns:a16="http://schemas.microsoft.com/office/drawing/2014/main" id="{26654366-9FA4-6F9D-58B0-58E6959D6284}"/>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1" name="Vapaamuotoinen: Muoto 20">
            <a:extLst>
              <a:ext uri="{FF2B5EF4-FFF2-40B4-BE49-F238E27FC236}">
                <a16:creationId xmlns:a16="http://schemas.microsoft.com/office/drawing/2014/main" id="{B9D2120D-9830-34A9-2B69-3F1A40AB1D9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2" name="Ellipsi 21">
            <a:extLst>
              <a:ext uri="{FF2B5EF4-FFF2-40B4-BE49-F238E27FC236}">
                <a16:creationId xmlns:a16="http://schemas.microsoft.com/office/drawing/2014/main" id="{127C06A3-AAF8-FA28-AA30-C0F3A1D99B59}"/>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Vapaamuotoinen: Muoto 22">
            <a:extLst>
              <a:ext uri="{FF2B5EF4-FFF2-40B4-BE49-F238E27FC236}">
                <a16:creationId xmlns:a16="http://schemas.microsoft.com/office/drawing/2014/main" id="{2F00D41C-D67E-4C63-445A-66051D9EFF27}"/>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4" name="Tekstiruutu 23">
            <a:extLst>
              <a:ext uri="{FF2B5EF4-FFF2-40B4-BE49-F238E27FC236}">
                <a16:creationId xmlns:a16="http://schemas.microsoft.com/office/drawing/2014/main" id="{0E520E3C-6021-ACCA-BCF7-502E44B955FC}"/>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3" name="Kuva 2">
            <a:extLst>
              <a:ext uri="{FF2B5EF4-FFF2-40B4-BE49-F238E27FC236}">
                <a16:creationId xmlns:a16="http://schemas.microsoft.com/office/drawing/2014/main" id="{11E85A83-19DC-0483-2941-A972768F5E64}"/>
              </a:ext>
            </a:extLst>
          </p:cNvPr>
          <p:cNvPicPr>
            <a:picLocks noChangeAspect="1"/>
          </p:cNvPicPr>
          <p:nvPr/>
        </p:nvPicPr>
        <p:blipFill>
          <a:blip r:embed="rId8"/>
          <a:stretch>
            <a:fillRect/>
          </a:stretch>
        </p:blipFill>
        <p:spPr>
          <a:xfrm>
            <a:off x="-485" y="2"/>
            <a:ext cx="12192000" cy="6857999"/>
          </a:xfrm>
          <a:prstGeom prst="rect">
            <a:avLst/>
          </a:prstGeom>
        </p:spPr>
      </p:pic>
      <p:sp>
        <p:nvSpPr>
          <p:cNvPr id="7" name="Tekstiruutu 6">
            <a:extLst>
              <a:ext uri="{FF2B5EF4-FFF2-40B4-BE49-F238E27FC236}">
                <a16:creationId xmlns:a16="http://schemas.microsoft.com/office/drawing/2014/main" id="{1604E858-43D7-DDD2-2AFC-BB276F7EF30D}"/>
              </a:ext>
            </a:extLst>
          </p:cNvPr>
          <p:cNvSpPr txBox="1"/>
          <p:nvPr/>
        </p:nvSpPr>
        <p:spPr>
          <a:xfrm>
            <a:off x="3857200" y="4017850"/>
            <a:ext cx="7610618" cy="1809726"/>
          </a:xfrm>
          <a:prstGeom prst="rect">
            <a:avLst/>
          </a:prstGeom>
          <a:noFill/>
        </p:spPr>
        <p:txBody>
          <a:bodyPr wrap="square" lIns="91440" tIns="45720" rIns="91440" bIns="45720" rtlCol="0" anchor="t">
            <a:spAutoFit/>
          </a:bodyPr>
          <a:lstStyle/>
          <a:p>
            <a:pPr>
              <a:spcBef>
                <a:spcPct val="20000"/>
              </a:spcBef>
            </a:pPr>
            <a:r>
              <a:rPr lang="fi-FI" sz="1400" b="1">
                <a:latin typeface="Arial"/>
                <a:cs typeface="Arial"/>
              </a:rPr>
              <a:t>Liekki-ilmaisimien</a:t>
            </a:r>
            <a:r>
              <a:rPr lang="fi-FI" sz="1400">
                <a:latin typeface="Arial"/>
                <a:cs typeface="Arial"/>
              </a:rPr>
              <a:t> käyttö ulkotiloissa ja hyvin korkeakattoisissa tiloissa, joihin lämpö- ja savuilmaisimet eivät sovellu.</a:t>
            </a:r>
            <a:endParaRPr lang="en-US" sz="1400">
              <a:latin typeface="Arial"/>
              <a:cs typeface="Arial"/>
            </a:endParaRPr>
          </a:p>
          <a:p>
            <a:pPr>
              <a:spcBef>
                <a:spcPct val="20000"/>
              </a:spcBef>
            </a:pPr>
            <a:r>
              <a:rPr lang="fi-FI" sz="1400" b="1">
                <a:latin typeface="Arial"/>
                <a:cs typeface="Arial"/>
              </a:rPr>
              <a:t>Kaasuilmaisimien</a:t>
            </a:r>
            <a:r>
              <a:rPr lang="fi-FI" sz="1600">
                <a:latin typeface="Arial"/>
                <a:cs typeface="Arial"/>
              </a:rPr>
              <a:t> </a:t>
            </a:r>
            <a:r>
              <a:rPr lang="fi-FI" sz="1400">
                <a:latin typeface="Arial"/>
                <a:cs typeface="Arial"/>
              </a:rPr>
              <a:t>käyttö yleistyy palon ilmaisussa.</a:t>
            </a:r>
            <a:endParaRPr lang="en-US" sz="1400">
              <a:latin typeface="Arial"/>
              <a:cs typeface="Arial"/>
            </a:endParaRPr>
          </a:p>
          <a:p>
            <a:pPr>
              <a:spcBef>
                <a:spcPct val="20000"/>
              </a:spcBef>
            </a:pPr>
            <a:r>
              <a:rPr lang="fi-FI" sz="1400" b="1">
                <a:latin typeface="Arial"/>
                <a:cs typeface="Arial"/>
              </a:rPr>
              <a:t>Monikriteeri-ilmaisimien</a:t>
            </a:r>
            <a:r>
              <a:rPr lang="fi-FI" sz="1400">
                <a:latin typeface="Arial"/>
                <a:cs typeface="Arial"/>
              </a:rPr>
              <a:t> (savu/lämpö, savu/lämpö/liekki) käytöllä pystytään paremmin erottamaan erheelliset ilmoitukset. </a:t>
            </a:r>
            <a:endParaRPr lang="en-US" sz="1400">
              <a:latin typeface="Arial"/>
              <a:cs typeface="Arial"/>
            </a:endParaRPr>
          </a:p>
          <a:p>
            <a:pPr>
              <a:spcBef>
                <a:spcPct val="20000"/>
              </a:spcBef>
            </a:pPr>
            <a:r>
              <a:rPr lang="fi-FI" sz="1400" b="1">
                <a:latin typeface="Arial"/>
                <a:cs typeface="Arial"/>
              </a:rPr>
              <a:t>Näytteenottoilmaisimia</a:t>
            </a:r>
            <a:r>
              <a:rPr lang="fi-FI" sz="1400">
                <a:latin typeface="Arial"/>
                <a:cs typeface="Arial"/>
              </a:rPr>
              <a:t> käytetään usein laitetilojen ja keskusten suojaukseen.</a:t>
            </a:r>
            <a:endParaRPr lang="en-US" sz="1400">
              <a:latin typeface="Arial"/>
              <a:cs typeface="Arial"/>
            </a:endParaRPr>
          </a:p>
          <a:p>
            <a:pPr>
              <a:spcBef>
                <a:spcPct val="20000"/>
              </a:spcBef>
            </a:pPr>
            <a:r>
              <a:rPr lang="fi-FI" sz="1400" b="1">
                <a:latin typeface="Arial"/>
                <a:cs typeface="Arial"/>
              </a:rPr>
              <a:t>Linjailmaisimia</a:t>
            </a:r>
            <a:r>
              <a:rPr lang="fi-FI" sz="1400">
                <a:latin typeface="Arial"/>
                <a:cs typeface="Arial"/>
              </a:rPr>
              <a:t> käytetään korkeissa tiloissa.</a:t>
            </a:r>
            <a:endParaRPr lang="en-US" sz="1400">
              <a:latin typeface="Arial"/>
              <a:cs typeface="Arial"/>
            </a:endParaRPr>
          </a:p>
        </p:txBody>
      </p:sp>
      <p:sp>
        <p:nvSpPr>
          <p:cNvPr id="4" name="Tekstiruutu 3">
            <a:extLst>
              <a:ext uri="{FF2B5EF4-FFF2-40B4-BE49-F238E27FC236}">
                <a16:creationId xmlns:a16="http://schemas.microsoft.com/office/drawing/2014/main" id="{5C09FE0C-56A4-D2F6-EB7A-1767B46FB17E}"/>
              </a:ext>
            </a:extLst>
          </p:cNvPr>
          <p:cNvSpPr txBox="1"/>
          <p:nvPr/>
        </p:nvSpPr>
        <p:spPr>
          <a:xfrm>
            <a:off x="4412105" y="6098498"/>
            <a:ext cx="635333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b="1">
                <a:latin typeface="Arial"/>
              </a:rPr>
              <a:t>Erikoisilmaisun kohdalla on huomioitava käytön kannalta, että käytössä voi olla erillisiä käyttö- ja hallintalaitteita mm. huoltotoimenpiteitä varten.</a:t>
            </a:r>
            <a:endParaRPr lang="fi-FI">
              <a:ea typeface="Roboto"/>
              <a:cs typeface="Roboto"/>
            </a:endParaRPr>
          </a:p>
        </p:txBody>
      </p:sp>
    </p:spTree>
    <p:custDataLst>
      <p:tags r:id="rId1"/>
    </p:custDataLst>
    <p:extLst>
      <p:ext uri="{BB962C8B-B14F-4D97-AF65-F5344CB8AC3E}">
        <p14:creationId xmlns:p14="http://schemas.microsoft.com/office/powerpoint/2010/main" val="252890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E998941-13CE-E2DD-C8A6-4C6931329D8F}"/>
              </a:ext>
            </a:extLst>
          </p:cNvPr>
          <p:cNvPicPr>
            <a:picLocks noChangeAspect="1"/>
          </p:cNvPicPr>
          <p:nvPr/>
        </p:nvPicPr>
        <p:blipFill rotWithShape="1">
          <a:blip r:embed="rId3"/>
          <a:srcRect t="27817" r="25923" b="9667"/>
          <a:stretch/>
        </p:blipFill>
        <p:spPr>
          <a:xfrm>
            <a:off x="0" y="1"/>
            <a:ext cx="12192000" cy="6858000"/>
          </a:xfrm>
          <a:prstGeom prst="rect">
            <a:avLst/>
          </a:prstGeom>
        </p:spPr>
      </p:pic>
      <p:sp>
        <p:nvSpPr>
          <p:cNvPr id="9" name="Rectangle 3">
            <a:extLst>
              <a:ext uri="{FF2B5EF4-FFF2-40B4-BE49-F238E27FC236}">
                <a16:creationId xmlns:a16="http://schemas.microsoft.com/office/drawing/2014/main" id="{6E3AEB91-BE02-FE0C-CD59-1E6D8A7D94F9}"/>
              </a:ext>
            </a:extLst>
          </p:cNvPr>
          <p:cNvSpPr/>
          <p:nvPr/>
        </p:nvSpPr>
        <p:spPr>
          <a:xfrm>
            <a:off x="0" y="-1"/>
            <a:ext cx="12192000" cy="6858000"/>
          </a:xfrm>
          <a:prstGeom prst="rect">
            <a:avLst/>
          </a:prstGeom>
          <a:solidFill>
            <a:srgbClr val="0A257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Roboto Regular" pitchFamily="2" charset="0"/>
            </a:endParaRPr>
          </a:p>
        </p:txBody>
      </p:sp>
      <p:graphicFrame>
        <p:nvGraphicFramePr>
          <p:cNvPr id="6" name="Google Shape;184;p27">
            <a:extLst>
              <a:ext uri="{FF2B5EF4-FFF2-40B4-BE49-F238E27FC236}">
                <a16:creationId xmlns:a16="http://schemas.microsoft.com/office/drawing/2014/main" id="{49A88736-7A9E-6AB2-3F08-ADF8F4986F6D}"/>
              </a:ext>
            </a:extLst>
          </p:cNvPr>
          <p:cNvGraphicFramePr/>
          <p:nvPr>
            <p:extLst>
              <p:ext uri="{D42A27DB-BD31-4B8C-83A1-F6EECF244321}">
                <p14:modId xmlns:p14="http://schemas.microsoft.com/office/powerpoint/2010/main" val="1094232454"/>
              </p:ext>
            </p:extLst>
          </p:nvPr>
        </p:nvGraphicFramePr>
        <p:xfrm>
          <a:off x="942372" y="1769303"/>
          <a:ext cx="8884533" cy="4721467"/>
        </p:xfrm>
        <a:graphic>
          <a:graphicData uri="http://schemas.openxmlformats.org/drawingml/2006/table">
            <a:tbl>
              <a:tblPr firstRow="1" firstCol="1" bandRow="1">
                <a:noFill/>
              </a:tblPr>
              <a:tblGrid>
                <a:gridCol w="888511">
                  <a:extLst>
                    <a:ext uri="{9D8B030D-6E8A-4147-A177-3AD203B41FA5}">
                      <a16:colId xmlns:a16="http://schemas.microsoft.com/office/drawing/2014/main" val="20000"/>
                    </a:ext>
                  </a:extLst>
                </a:gridCol>
                <a:gridCol w="7996022">
                  <a:extLst>
                    <a:ext uri="{9D8B030D-6E8A-4147-A177-3AD203B41FA5}">
                      <a16:colId xmlns:a16="http://schemas.microsoft.com/office/drawing/2014/main" val="20001"/>
                    </a:ext>
                  </a:extLst>
                </a:gridCol>
              </a:tblGrid>
              <a:tr h="391227">
                <a:tc>
                  <a:txBody>
                    <a:bodyPr/>
                    <a:lstStyle/>
                    <a:p>
                      <a:pPr marL="0" marR="0" lvl="0" indent="0" algn="ctr" rtl="0">
                        <a:lnSpc>
                          <a:spcPct val="107000"/>
                        </a:lnSpc>
                        <a:spcBef>
                          <a:spcPts val="0"/>
                        </a:spcBef>
                        <a:spcAft>
                          <a:spcPts val="0"/>
                        </a:spcAft>
                        <a:buNone/>
                      </a:pPr>
                      <a:r>
                        <a:rPr lang="en" sz="1800" b="1" u="none" strike="noStrike" cap="none"/>
                        <a:t>klo</a:t>
                      </a:r>
                      <a:endParaRPr sz="1800" b="1" u="none" strike="noStrike" cap="none">
                        <a:latin typeface="Calibri"/>
                        <a:ea typeface="Calibri"/>
                        <a:cs typeface="Calibri"/>
                        <a:sym typeface="Calibri"/>
                      </a:endParaRPr>
                    </a:p>
                  </a:txBody>
                  <a:tcPr marL="68575" marR="68575" marT="0" marB="0" anchor="ctr">
                    <a:solidFill>
                      <a:schemeClr val="accent2">
                        <a:lumMod val="75000"/>
                      </a:schemeClr>
                    </a:solidFill>
                  </a:tcPr>
                </a:tc>
                <a:tc>
                  <a:txBody>
                    <a:bodyPr/>
                    <a:lstStyle/>
                    <a:p>
                      <a:pPr marL="0" marR="0" lvl="0" indent="0" algn="l" rtl="0">
                        <a:lnSpc>
                          <a:spcPct val="107000"/>
                        </a:lnSpc>
                        <a:spcBef>
                          <a:spcPts val="0"/>
                        </a:spcBef>
                        <a:spcAft>
                          <a:spcPts val="0"/>
                        </a:spcAft>
                        <a:buNone/>
                      </a:pPr>
                      <a:r>
                        <a:rPr lang="en" sz="1800" b="1" u="none" strike="noStrike" cap="none"/>
                        <a:t>Aihe</a:t>
                      </a:r>
                      <a:endParaRPr sz="1800" b="1" u="none" strike="noStrike" cap="none">
                        <a:latin typeface="Calibri"/>
                        <a:ea typeface="Calibri"/>
                        <a:cs typeface="Calibri"/>
                        <a:sym typeface="Calibri"/>
                      </a:endParaRPr>
                    </a:p>
                  </a:txBody>
                  <a:tcPr marL="68575" marR="68575" marT="0" marB="0" anchor="ctr">
                    <a:solidFill>
                      <a:schemeClr val="accent2">
                        <a:lumMod val="75000"/>
                      </a:schemeClr>
                    </a:solidFill>
                  </a:tcPr>
                </a:tc>
                <a:extLst>
                  <a:ext uri="{0D108BD9-81ED-4DB2-BD59-A6C34878D82A}">
                    <a16:rowId xmlns:a16="http://schemas.microsoft.com/office/drawing/2014/main" val="10000"/>
                  </a:ext>
                </a:extLst>
              </a:tr>
              <a:tr h="448361">
                <a:tc>
                  <a:txBody>
                    <a:bodyPr/>
                    <a:lstStyle/>
                    <a:p>
                      <a:pPr marL="0" marR="0" lvl="0" indent="0" algn="ctr" rtl="0">
                        <a:spcBef>
                          <a:spcPts val="0"/>
                        </a:spcBef>
                        <a:spcAft>
                          <a:spcPts val="0"/>
                        </a:spcAft>
                        <a:buNone/>
                      </a:pPr>
                      <a:r>
                        <a:rPr lang="en" sz="1600" b="0" i="0" u="none" strike="noStrike" cap="none">
                          <a:latin typeface="Roboto"/>
                          <a:ea typeface="Roboto"/>
                          <a:cs typeface="Roboto"/>
                          <a:sym typeface="Roboto"/>
                        </a:rPr>
                        <a:t>5 min</a:t>
                      </a:r>
                      <a:endParaRPr sz="2800"/>
                    </a:p>
                  </a:txBody>
                  <a:tcPr marL="76800" marR="76800" marT="38400" marB="38400" anchor="ctr">
                    <a:solidFill>
                      <a:schemeClr val="accent2">
                        <a:lumMod val="20000"/>
                        <a:lumOff val="80000"/>
                      </a:schemeClr>
                    </a:solidFill>
                  </a:tcPr>
                </a:tc>
                <a:tc>
                  <a:txBody>
                    <a:bodyPr/>
                    <a:lstStyle/>
                    <a:p>
                      <a:pPr marL="0" marR="0" lvl="0" indent="0" algn="l" rtl="0">
                        <a:spcBef>
                          <a:spcPts val="0"/>
                        </a:spcBef>
                        <a:spcAft>
                          <a:spcPts val="0"/>
                        </a:spcAft>
                        <a:buNone/>
                      </a:pPr>
                      <a:r>
                        <a:rPr lang="en" sz="1800" b="1" i="0" u="none" strike="noStrike" cap="none">
                          <a:latin typeface="Roboto"/>
                          <a:ea typeface="Roboto"/>
                          <a:cs typeface="Roboto"/>
                          <a:sym typeface="Roboto"/>
                        </a:rPr>
                        <a:t>Avaus: </a:t>
                      </a:r>
                      <a:r>
                        <a:rPr lang="en" sz="1600" b="0" i="0" u="none" strike="noStrike" cap="none">
                          <a:latin typeface="Roboto"/>
                          <a:ea typeface="Roboto"/>
                          <a:cs typeface="Roboto"/>
                          <a:sym typeface="Roboto"/>
                        </a:rPr>
                        <a:t>esittelyt, tilan turvallisuus, päivän ohjelma </a:t>
                      </a:r>
                      <a:endParaRPr sz="2800"/>
                    </a:p>
                  </a:txBody>
                  <a:tcPr marL="76800" marR="76800" marT="38400" marB="38400" anchor="ctr">
                    <a:solidFill>
                      <a:schemeClr val="bg1">
                        <a:lumMod val="95000"/>
                      </a:schemeClr>
                    </a:solidFill>
                  </a:tcPr>
                </a:tc>
                <a:extLst>
                  <a:ext uri="{0D108BD9-81ED-4DB2-BD59-A6C34878D82A}">
                    <a16:rowId xmlns:a16="http://schemas.microsoft.com/office/drawing/2014/main" val="10001"/>
                  </a:ext>
                </a:extLst>
              </a:tr>
              <a:tr h="1641752">
                <a:tc>
                  <a:txBody>
                    <a:bodyPr/>
                    <a:lstStyle/>
                    <a:p>
                      <a:pPr marL="0" marR="0" lvl="0" indent="0" algn="ctr" rtl="0">
                        <a:spcBef>
                          <a:spcPts val="0"/>
                        </a:spcBef>
                        <a:spcAft>
                          <a:spcPts val="0"/>
                        </a:spcAft>
                        <a:buNone/>
                      </a:pPr>
                      <a:r>
                        <a:rPr lang="en" sz="1600" b="0" i="0" u="none" strike="noStrike" cap="none">
                          <a:latin typeface="Roboto"/>
                          <a:ea typeface="Roboto"/>
                          <a:cs typeface="Roboto"/>
                          <a:sym typeface="Roboto"/>
                        </a:rPr>
                        <a:t>40 min</a:t>
                      </a:r>
                      <a:endParaRPr sz="2800"/>
                    </a:p>
                  </a:txBody>
                  <a:tcPr marL="76800" marR="76800" marT="38400" marB="38400" anchor="ctr">
                    <a:solidFill>
                      <a:schemeClr val="accent2">
                        <a:lumMod val="40000"/>
                        <a:lumOff val="60000"/>
                      </a:schemeClr>
                    </a:solidFill>
                  </a:tcPr>
                </a:tc>
                <a:tc>
                  <a:txBody>
                    <a:bodyPr/>
                    <a:lstStyle/>
                    <a:p>
                      <a:pPr marL="0" marR="0" lvl="0" indent="0" algn="l" rtl="0">
                        <a:spcBef>
                          <a:spcPts val="0"/>
                        </a:spcBef>
                        <a:spcAft>
                          <a:spcPts val="0"/>
                        </a:spcAft>
                        <a:buClr>
                          <a:schemeClr val="dk1"/>
                        </a:buClr>
                        <a:buSzPts val="1100"/>
                        <a:buFont typeface="Roboto"/>
                        <a:buNone/>
                      </a:pPr>
                      <a:r>
                        <a:rPr lang="en" sz="1800" b="1" i="0" u="none" strike="noStrike" cap="none">
                          <a:latin typeface="Roboto"/>
                          <a:ea typeface="Roboto"/>
                          <a:cs typeface="Roboto"/>
                          <a:sym typeface="Roboto"/>
                        </a:rPr>
                        <a:t>OSA 1: Paloilmoitin ja vastuuhenkilön rooli</a:t>
                      </a:r>
                      <a:endParaRPr sz="1800"/>
                    </a:p>
                    <a:p>
                      <a:pPr marL="285750" marR="0" lvl="0" indent="-285750" algn="l" rtl="0">
                        <a:spcBef>
                          <a:spcPts val="0"/>
                        </a:spcBef>
                        <a:spcAft>
                          <a:spcPts val="0"/>
                        </a:spcAft>
                        <a:buClr>
                          <a:schemeClr val="dk1"/>
                        </a:buClr>
                        <a:buSzPts val="1100"/>
                        <a:buFont typeface="Arial" panose="020B0604020202020204" pitchFamily="34" charset="0"/>
                        <a:buChar char="•"/>
                      </a:pPr>
                      <a:r>
                        <a:rPr lang="fi-FI" sz="1600"/>
                        <a:t>Perusteet: paloilmoittimen rakenne ja erot (hätäkeskusyhteydessä vai ei)</a:t>
                      </a:r>
                    </a:p>
                    <a:p>
                      <a:pPr marL="285750" marR="0" lvl="0" indent="-285750" algn="l" rtl="0">
                        <a:spcBef>
                          <a:spcPts val="0"/>
                        </a:spcBef>
                        <a:spcAft>
                          <a:spcPts val="0"/>
                        </a:spcAft>
                        <a:buClr>
                          <a:schemeClr val="dk1"/>
                        </a:buClr>
                        <a:buSzPts val="1100"/>
                        <a:buFont typeface="Arial" panose="020B0604020202020204" pitchFamily="34" charset="0"/>
                        <a:buChar char="•"/>
                      </a:pPr>
                      <a:r>
                        <a:rPr lang="fi-FI" sz="1600"/>
                        <a:t>Perusteet: ilmaisintyypit ja erot </a:t>
                      </a:r>
                    </a:p>
                    <a:p>
                      <a:pPr marL="285750" marR="0" lvl="0" indent="-285750" algn="l" rtl="0">
                        <a:spcBef>
                          <a:spcPts val="0"/>
                        </a:spcBef>
                        <a:spcAft>
                          <a:spcPts val="0"/>
                        </a:spcAft>
                        <a:buClr>
                          <a:schemeClr val="dk1"/>
                        </a:buClr>
                        <a:buSzPts val="1100"/>
                        <a:buFont typeface="Arial" panose="020B0604020202020204" pitchFamily="34" charset="0"/>
                        <a:buChar char="•"/>
                      </a:pPr>
                      <a:r>
                        <a:rPr lang="fi-FI" sz="1600"/>
                        <a:t>Perusteet: laitteistoyhteydet talotekniikkaan ja muuhun palontorjuntatekniikkaan </a:t>
                      </a:r>
                    </a:p>
                    <a:p>
                      <a:pPr marL="285750" marR="0" lvl="0" indent="-285750" algn="l" rtl="0">
                        <a:spcBef>
                          <a:spcPts val="0"/>
                        </a:spcBef>
                        <a:spcAft>
                          <a:spcPts val="0"/>
                        </a:spcAft>
                        <a:buClr>
                          <a:schemeClr val="dk1"/>
                        </a:buClr>
                        <a:buSzPts val="1100"/>
                        <a:buFont typeface="Arial" panose="020B0604020202020204" pitchFamily="34" charset="0"/>
                        <a:buChar char="•"/>
                      </a:pPr>
                      <a:r>
                        <a:rPr lang="fi-FI" sz="1600"/>
                        <a:t>Perusteet: paloilmoittimien käyttö</a:t>
                      </a:r>
                    </a:p>
                  </a:txBody>
                  <a:tcPr marL="76800" marR="76800" marT="38400" marB="38400" anchor="ctr">
                    <a:solidFill>
                      <a:schemeClr val="bg1">
                        <a:lumMod val="85000"/>
                      </a:schemeClr>
                    </a:solidFill>
                  </a:tcPr>
                </a:tc>
                <a:extLst>
                  <a:ext uri="{0D108BD9-81ED-4DB2-BD59-A6C34878D82A}">
                    <a16:rowId xmlns:a16="http://schemas.microsoft.com/office/drawing/2014/main" val="10002"/>
                  </a:ext>
                </a:extLst>
              </a:tr>
              <a:tr h="448361">
                <a:tc>
                  <a:txBody>
                    <a:bodyPr/>
                    <a:lstStyle/>
                    <a:p>
                      <a:pPr marL="0" marR="0" lvl="0" indent="0" algn="ctr" rtl="0">
                        <a:spcBef>
                          <a:spcPts val="0"/>
                        </a:spcBef>
                        <a:spcAft>
                          <a:spcPts val="0"/>
                        </a:spcAft>
                        <a:buNone/>
                      </a:pPr>
                      <a:r>
                        <a:rPr lang="en" sz="1600" b="0" i="0" u="none" strike="noStrike" cap="none">
                          <a:latin typeface="Roboto"/>
                          <a:ea typeface="Roboto"/>
                          <a:cs typeface="Roboto"/>
                          <a:sym typeface="Roboto"/>
                        </a:rPr>
                        <a:t>10 min</a:t>
                      </a:r>
                      <a:endParaRPr sz="2800"/>
                    </a:p>
                  </a:txBody>
                  <a:tcPr marL="76800" marR="76800" marT="38400" marB="38400" anchor="ctr">
                    <a:solidFill>
                      <a:schemeClr val="accent2">
                        <a:lumMod val="20000"/>
                        <a:lumOff val="80000"/>
                      </a:schemeClr>
                    </a:solidFill>
                  </a:tcPr>
                </a:tc>
                <a:tc>
                  <a:txBody>
                    <a:bodyPr/>
                    <a:lstStyle/>
                    <a:p>
                      <a:pPr marL="0" marR="0" lvl="0" indent="0" algn="l" rtl="0">
                        <a:spcBef>
                          <a:spcPts val="0"/>
                        </a:spcBef>
                        <a:spcAft>
                          <a:spcPts val="0"/>
                        </a:spcAft>
                        <a:buNone/>
                      </a:pPr>
                      <a:r>
                        <a:rPr lang="en" sz="1800" b="1" i="0" u="none" strike="noStrike" cap="none">
                          <a:latin typeface="Roboto"/>
                          <a:ea typeface="Roboto"/>
                          <a:cs typeface="Roboto"/>
                          <a:sym typeface="Roboto"/>
                        </a:rPr>
                        <a:t>Tauko</a:t>
                      </a:r>
                      <a:endParaRPr sz="1600" b="1"/>
                    </a:p>
                  </a:txBody>
                  <a:tcPr marL="76800" marR="76800" marT="38400" marB="38400" anchor="ctr">
                    <a:solidFill>
                      <a:schemeClr val="bg1">
                        <a:lumMod val="95000"/>
                      </a:schemeClr>
                    </a:solidFill>
                  </a:tcPr>
                </a:tc>
                <a:extLst>
                  <a:ext uri="{0D108BD9-81ED-4DB2-BD59-A6C34878D82A}">
                    <a16:rowId xmlns:a16="http://schemas.microsoft.com/office/drawing/2014/main" val="10003"/>
                  </a:ext>
                </a:extLst>
              </a:tr>
              <a:tr h="1343405">
                <a:tc>
                  <a:txBody>
                    <a:bodyPr/>
                    <a:lstStyle/>
                    <a:p>
                      <a:pPr marL="0" marR="0" lvl="0" indent="0" algn="ctr" rtl="0">
                        <a:spcBef>
                          <a:spcPts val="0"/>
                        </a:spcBef>
                        <a:spcAft>
                          <a:spcPts val="0"/>
                        </a:spcAft>
                        <a:buNone/>
                      </a:pPr>
                      <a:r>
                        <a:rPr lang="fi-FI" sz="1600" b="0" i="0" u="none" strike="noStrike" cap="none">
                          <a:latin typeface="Roboto"/>
                          <a:ea typeface="Roboto"/>
                          <a:cs typeface="Roboto"/>
                          <a:sym typeface="Roboto"/>
                        </a:rPr>
                        <a:t>40 min</a:t>
                      </a:r>
                      <a:endParaRPr lang="fi-FI" sz="2800"/>
                    </a:p>
                  </a:txBody>
                  <a:tcPr marL="76800" marR="76800" marT="38400" marB="3840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
                          <a:schemeClr val="dk1"/>
                        </a:buClr>
                        <a:buSzPts val="1100"/>
                        <a:buFont typeface="Roboto"/>
                        <a:buNone/>
                      </a:pPr>
                      <a:r>
                        <a:rPr lang="en" sz="1800" b="1" i="0" u="none" strike="noStrike" cap="none">
                          <a:latin typeface="Roboto"/>
                          <a:ea typeface="Roboto"/>
                          <a:cs typeface="Roboto"/>
                          <a:sym typeface="Roboto"/>
                        </a:rPr>
                        <a:t>OSA 2: </a:t>
                      </a:r>
                      <a:r>
                        <a:rPr lang="fi-FI" sz="1800" b="1" i="0" u="none" strike="noStrike" cap="none">
                          <a:latin typeface="+mn-lt"/>
                          <a:ea typeface="Roboto"/>
                          <a:cs typeface="Roboto"/>
                          <a:sym typeface="Roboto"/>
                        </a:rPr>
                        <a:t>Palontorjuntatekniikan toimintaketju ja hälytyksen paikantaminen</a:t>
                      </a:r>
                    </a:p>
                    <a:p>
                      <a:pPr marL="285750" marR="0" lvl="0" indent="-285750" algn="l" rtl="0">
                        <a:lnSpc>
                          <a:spcPct val="100000"/>
                        </a:lnSpc>
                        <a:spcBef>
                          <a:spcPts val="0"/>
                        </a:spcBef>
                        <a:spcAft>
                          <a:spcPts val="0"/>
                        </a:spcAft>
                        <a:buClr>
                          <a:schemeClr val="dk1"/>
                        </a:buClr>
                        <a:buSzPts val="1100"/>
                        <a:buFont typeface="Arial" panose="020B0604020202020204" pitchFamily="34" charset="0"/>
                        <a:buChar char="•"/>
                      </a:pPr>
                      <a:r>
                        <a:rPr lang="fi-FI" sz="1600"/>
                        <a:t>Palontorjuntatekniikan toimintaketju (ihmisen toiminta + palontorjuntatekniikka) </a:t>
                      </a:r>
                    </a:p>
                    <a:p>
                      <a:pPr marL="285750" marR="0" lvl="0" indent="-285750" algn="l" rtl="0">
                        <a:lnSpc>
                          <a:spcPct val="100000"/>
                        </a:lnSpc>
                        <a:spcBef>
                          <a:spcPts val="0"/>
                        </a:spcBef>
                        <a:spcAft>
                          <a:spcPts val="0"/>
                        </a:spcAft>
                        <a:buClr>
                          <a:schemeClr val="dk1"/>
                        </a:buClr>
                        <a:buSzPts val="1100"/>
                        <a:buFont typeface="Arial" panose="020B0604020202020204" pitchFamily="34" charset="0"/>
                        <a:buChar char="•"/>
                      </a:pPr>
                      <a:r>
                        <a:rPr lang="fi-FI" sz="1600"/>
                        <a:t>”Paloilmoitinkansion” (=laitekansion sisältö) paikantamiskaavioiden käyttö </a:t>
                      </a:r>
                    </a:p>
                    <a:p>
                      <a:pPr marL="285750" marR="0" lvl="0" indent="-285750" algn="l" rtl="0">
                        <a:lnSpc>
                          <a:spcPct val="100000"/>
                        </a:lnSpc>
                        <a:spcBef>
                          <a:spcPts val="0"/>
                        </a:spcBef>
                        <a:spcAft>
                          <a:spcPts val="0"/>
                        </a:spcAft>
                        <a:buClr>
                          <a:schemeClr val="dk1"/>
                        </a:buClr>
                        <a:buSzPts val="1100"/>
                        <a:buFont typeface="Arial" panose="020B0604020202020204" pitchFamily="34" charset="0"/>
                        <a:buChar char="•"/>
                      </a:pPr>
                      <a:r>
                        <a:rPr lang="fi-FI" sz="1600"/>
                        <a:t>Hälytyksen paikantamisharjoitus + syyn arviointi </a:t>
                      </a:r>
                    </a:p>
                  </a:txBody>
                  <a:tcPr marL="76800" marR="76800" marT="38400" marB="38400" anchor="ctr">
                    <a:solidFill>
                      <a:schemeClr val="bg1">
                        <a:lumMod val="85000"/>
                      </a:schemeClr>
                    </a:solidFill>
                  </a:tcPr>
                </a:tc>
                <a:extLst>
                  <a:ext uri="{0D108BD9-81ED-4DB2-BD59-A6C34878D82A}">
                    <a16:rowId xmlns:a16="http://schemas.microsoft.com/office/drawing/2014/main" val="10004"/>
                  </a:ext>
                </a:extLst>
              </a:tr>
              <a:tr h="448361">
                <a:tc>
                  <a:txBody>
                    <a:bodyPr/>
                    <a:lstStyle/>
                    <a:p>
                      <a:pPr marL="0" marR="0" lvl="0" indent="0" algn="ctr" rtl="0">
                        <a:spcBef>
                          <a:spcPts val="0"/>
                        </a:spcBef>
                        <a:spcAft>
                          <a:spcPts val="0"/>
                        </a:spcAft>
                        <a:buNone/>
                      </a:pPr>
                      <a:r>
                        <a:rPr lang="en" sz="1600" b="0" i="0" u="none" strike="noStrike" cap="none">
                          <a:latin typeface="Roboto"/>
                          <a:ea typeface="Roboto"/>
                          <a:cs typeface="Roboto"/>
                          <a:sym typeface="Roboto"/>
                        </a:rPr>
                        <a:t>10 min</a:t>
                      </a:r>
                      <a:endParaRPr sz="2800"/>
                    </a:p>
                  </a:txBody>
                  <a:tcPr marL="76800" marR="76800" marT="38400" marB="38400" anchor="ctr">
                    <a:solidFill>
                      <a:schemeClr val="accent2">
                        <a:lumMod val="20000"/>
                        <a:lumOff val="80000"/>
                      </a:schemeClr>
                    </a:solidFill>
                  </a:tcPr>
                </a:tc>
                <a:tc>
                  <a:txBody>
                    <a:bodyPr/>
                    <a:lstStyle/>
                    <a:p>
                      <a:pPr marL="0" marR="0" lvl="0" indent="0" algn="l" rtl="0">
                        <a:spcBef>
                          <a:spcPts val="0"/>
                        </a:spcBef>
                        <a:spcAft>
                          <a:spcPts val="0"/>
                        </a:spcAft>
                        <a:buNone/>
                      </a:pPr>
                      <a:r>
                        <a:rPr lang="en" sz="1800" b="1" i="0" u="none" strike="noStrike" cap="none">
                          <a:latin typeface="Roboto"/>
                          <a:ea typeface="Roboto"/>
                          <a:cs typeface="Roboto"/>
                          <a:sym typeface="Roboto"/>
                        </a:rPr>
                        <a:t>Päätös: </a:t>
                      </a:r>
                      <a:r>
                        <a:rPr lang="en" sz="1600" b="0" i="0" u="none" strike="noStrike" cap="none">
                          <a:latin typeface="Roboto"/>
                          <a:ea typeface="Roboto"/>
                          <a:cs typeface="Roboto"/>
                          <a:sym typeface="Roboto"/>
                        </a:rPr>
                        <a:t>yhteenveto, kertaus, itsearviointi ja kiitos </a:t>
                      </a:r>
                      <a:endParaRPr sz="2800"/>
                    </a:p>
                  </a:txBody>
                  <a:tcPr marL="76800" marR="76800" marT="38400" marB="38400" anchor="ctr">
                    <a:solidFill>
                      <a:schemeClr val="bg1">
                        <a:lumMod val="95000"/>
                      </a:schemeClr>
                    </a:solidFill>
                  </a:tcPr>
                </a:tc>
                <a:extLst>
                  <a:ext uri="{0D108BD9-81ED-4DB2-BD59-A6C34878D82A}">
                    <a16:rowId xmlns:a16="http://schemas.microsoft.com/office/drawing/2014/main" val="10013"/>
                  </a:ext>
                </a:extLst>
              </a:tr>
            </a:tbl>
          </a:graphicData>
        </a:graphic>
      </p:graphicFrame>
      <p:sp>
        <p:nvSpPr>
          <p:cNvPr id="14" name="Otsikko 1">
            <a:extLst>
              <a:ext uri="{FF2B5EF4-FFF2-40B4-BE49-F238E27FC236}">
                <a16:creationId xmlns:a16="http://schemas.microsoft.com/office/drawing/2014/main" id="{F63E9DB4-BEB7-E9C3-42F9-3494C0394809}"/>
              </a:ext>
            </a:extLst>
          </p:cNvPr>
          <p:cNvSpPr>
            <a:spLocks noGrp="1"/>
          </p:cNvSpPr>
          <p:nvPr>
            <p:ph type="title"/>
          </p:nvPr>
        </p:nvSpPr>
        <p:spPr>
          <a:xfrm>
            <a:off x="838200" y="595714"/>
            <a:ext cx="10515600" cy="1037702"/>
          </a:xfrm>
        </p:spPr>
        <p:txBody>
          <a:bodyPr>
            <a:normAutofit/>
          </a:bodyPr>
          <a:lstStyle/>
          <a:p>
            <a:r>
              <a:rPr lang="fi-FI" sz="3600" b="1">
                <a:solidFill>
                  <a:srgbClr val="E95123"/>
                </a:solidFill>
                <a:latin typeface="Roboto" panose="02000000000000000000" pitchFamily="2" charset="0"/>
                <a:ea typeface="Roboto" panose="02000000000000000000" pitchFamily="2" charset="0"/>
              </a:rPr>
              <a:t>Kurssin sisältö &amp; aikataulusuunnitelma</a:t>
            </a:r>
          </a:p>
        </p:txBody>
      </p:sp>
      <p:cxnSp>
        <p:nvCxnSpPr>
          <p:cNvPr id="15" name="Suora yhdysviiva 14">
            <a:extLst>
              <a:ext uri="{FF2B5EF4-FFF2-40B4-BE49-F238E27FC236}">
                <a16:creationId xmlns:a16="http://schemas.microsoft.com/office/drawing/2014/main" id="{C7D081C2-306A-9FD0-6F38-ECBB9B7ACE75}"/>
              </a:ext>
            </a:extLst>
          </p:cNvPr>
          <p:cNvCxnSpPr>
            <a:cxnSpLocks/>
          </p:cNvCxnSpPr>
          <p:nvPr/>
        </p:nvCxnSpPr>
        <p:spPr>
          <a:xfrm>
            <a:off x="838200" y="367229"/>
            <a:ext cx="10515600"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66293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36885" y="471264"/>
            <a:ext cx="10515600" cy="1297377"/>
          </a:xfrm>
        </p:spPr>
        <p:txBody>
          <a:bodyPr>
            <a:normAutofit/>
          </a:bodyPr>
          <a:lstStyle/>
          <a:p>
            <a:r>
              <a:rPr lang="fi-FI" sz="3600" b="1">
                <a:solidFill>
                  <a:srgbClr val="E95123"/>
                </a:solidFill>
                <a:latin typeface="Roboto" panose="02000000000000000000" pitchFamily="2" charset="0"/>
                <a:ea typeface="Roboto" panose="02000000000000000000" pitchFamily="2" charset="0"/>
              </a:rPr>
              <a:t>Mikä on sopivin ilmaisin?</a:t>
            </a:r>
          </a:p>
        </p:txBody>
      </p:sp>
      <p:sp>
        <p:nvSpPr>
          <p:cNvPr id="7" name="Tekstiruutu 6">
            <a:extLst>
              <a:ext uri="{FF2B5EF4-FFF2-40B4-BE49-F238E27FC236}">
                <a16:creationId xmlns:a16="http://schemas.microsoft.com/office/drawing/2014/main" id="{26696587-5843-910F-3917-3B2D2E2CF5E2}"/>
              </a:ext>
            </a:extLst>
          </p:cNvPr>
          <p:cNvSpPr txBox="1"/>
          <p:nvPr/>
        </p:nvSpPr>
        <p:spPr>
          <a:xfrm>
            <a:off x="336884" y="1414562"/>
            <a:ext cx="7050505" cy="2862322"/>
          </a:xfrm>
          <a:prstGeom prst="rect">
            <a:avLst/>
          </a:prstGeom>
          <a:noFill/>
        </p:spPr>
        <p:txBody>
          <a:bodyPr wrap="square">
            <a:spAutoFit/>
          </a:bodyPr>
          <a:lstStyle/>
          <a:p>
            <a:r>
              <a:rPr lang="fi-FI">
                <a:latin typeface="Roboto" panose="02000000000000000000" pitchFamily="2" charset="0"/>
                <a:ea typeface="Roboto" panose="02000000000000000000" pitchFamily="2" charset="0"/>
              </a:rPr>
              <a:t>Käytettävät ilmaisimet valitaan tilan luonteen, käytön sekä huollettavuuden perusteella. </a:t>
            </a:r>
          </a:p>
          <a:p>
            <a:endParaRPr lang="fi-FI">
              <a:latin typeface="Roboto" panose="02000000000000000000" pitchFamily="2" charset="0"/>
              <a:ea typeface="Roboto" panose="02000000000000000000" pitchFamily="2" charset="0"/>
            </a:endParaRPr>
          </a:p>
          <a:p>
            <a:r>
              <a:rPr lang="fi-FI">
                <a:latin typeface="Roboto" panose="02000000000000000000" pitchFamily="2" charset="0"/>
                <a:ea typeface="Roboto" panose="02000000000000000000" pitchFamily="2" charset="0"/>
              </a:rPr>
              <a:t>Lähtökohtana tulee olla, että turvallisuuden varmistamiseksi valitaan ilmaisimet, joista saadaan nopeimmin luotettava ilmoitus palosta, mutta jotka eivät aiheuta erheellistä ilmoitusta. </a:t>
            </a:r>
          </a:p>
          <a:p>
            <a:endParaRPr lang="fi-FI" i="1">
              <a:latin typeface="Roboto" panose="02000000000000000000" pitchFamily="2" charset="0"/>
              <a:ea typeface="Roboto" panose="02000000000000000000" pitchFamily="2" charset="0"/>
            </a:endParaRPr>
          </a:p>
          <a:p>
            <a:r>
              <a:rPr lang="fi-FI">
                <a:latin typeface="Roboto" panose="02000000000000000000" pitchFamily="2" charset="0"/>
                <a:ea typeface="Roboto" panose="02000000000000000000" pitchFamily="2" charset="0"/>
              </a:rPr>
              <a:t>Henkilöturvallisuuskohteiden suunnittelussa </a:t>
            </a:r>
            <a:r>
              <a:rPr lang="fi-FI" b="1">
                <a:latin typeface="Roboto" panose="02000000000000000000" pitchFamily="2" charset="0"/>
                <a:ea typeface="Roboto" panose="02000000000000000000" pitchFamily="2" charset="0"/>
              </a:rPr>
              <a:t>savuun perustuva </a:t>
            </a:r>
            <a:r>
              <a:rPr lang="fi-FI">
                <a:latin typeface="Roboto" panose="02000000000000000000" pitchFamily="2" charset="0"/>
                <a:ea typeface="Roboto" panose="02000000000000000000" pitchFamily="2" charset="0"/>
              </a:rPr>
              <a:t>ilmaisuvaihtoehto on otettava huomioon ennen muita vaihtoehtoja.</a:t>
            </a:r>
          </a:p>
          <a:p>
            <a:endParaRPr lang="fi-FI" i="1">
              <a:solidFill>
                <a:srgbClr val="7030A0"/>
              </a:solidFill>
              <a:latin typeface="Roboto" panose="02000000000000000000" pitchFamily="2" charset="0"/>
              <a:ea typeface="Roboto" panose="02000000000000000000" pitchFamily="2" charset="0"/>
            </a:endParaRPr>
          </a:p>
        </p:txBody>
      </p:sp>
      <p:pic>
        <p:nvPicPr>
          <p:cNvPr id="8" name="Kuva 7">
            <a:extLst>
              <a:ext uri="{FF2B5EF4-FFF2-40B4-BE49-F238E27FC236}">
                <a16:creationId xmlns:a16="http://schemas.microsoft.com/office/drawing/2014/main" id="{D6156D11-5C66-DBA0-FAE6-BF1809DAFB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479" t="-1375" r="28457" b="10465"/>
          <a:stretch/>
        </p:blipFill>
        <p:spPr>
          <a:xfrm>
            <a:off x="7583516" y="-122123"/>
            <a:ext cx="4608484" cy="6980123"/>
          </a:xfrm>
          <a:prstGeom prst="rect">
            <a:avLst/>
          </a:prstGeom>
        </p:spPr>
      </p:pic>
      <p:pic>
        <p:nvPicPr>
          <p:cNvPr id="9" name="Kuva 8">
            <a:extLst>
              <a:ext uri="{FF2B5EF4-FFF2-40B4-BE49-F238E27FC236}">
                <a16:creationId xmlns:a16="http://schemas.microsoft.com/office/drawing/2014/main" id="{25554C4F-384D-2483-A470-11D3FBCA7B8D}"/>
              </a:ext>
            </a:extLst>
          </p:cNvPr>
          <p:cNvPicPr>
            <a:picLocks noChangeAspect="1"/>
          </p:cNvPicPr>
          <p:nvPr/>
        </p:nvPicPr>
        <p:blipFill>
          <a:blip r:embed="rId4"/>
          <a:stretch>
            <a:fillRect/>
          </a:stretch>
        </p:blipFill>
        <p:spPr>
          <a:xfrm>
            <a:off x="9815147" y="5859379"/>
            <a:ext cx="1750326" cy="633496"/>
          </a:xfrm>
          <a:prstGeom prst="rect">
            <a:avLst/>
          </a:prstGeom>
        </p:spPr>
      </p:pic>
      <p:cxnSp>
        <p:nvCxnSpPr>
          <p:cNvPr id="13" name="Suora yhdysviiva 12">
            <a:extLst>
              <a:ext uri="{FF2B5EF4-FFF2-40B4-BE49-F238E27FC236}">
                <a16:creationId xmlns:a16="http://schemas.microsoft.com/office/drawing/2014/main" id="{4CB05851-1515-F2D9-E73A-9C478AD1CFEC}"/>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179A3AB9-E5B8-DB53-BC63-BC86F5A37706}"/>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5" name="Vapaamuotoinen: Muoto 14">
            <a:extLst>
              <a:ext uri="{FF2B5EF4-FFF2-40B4-BE49-F238E27FC236}">
                <a16:creationId xmlns:a16="http://schemas.microsoft.com/office/drawing/2014/main" id="{1537719E-7D87-8E95-2278-8B990F9DF7B5}"/>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16" name="Vapaamuotoinen: Muoto 15">
            <a:extLst>
              <a:ext uri="{FF2B5EF4-FFF2-40B4-BE49-F238E27FC236}">
                <a16:creationId xmlns:a16="http://schemas.microsoft.com/office/drawing/2014/main" id="{A6B1C95E-A340-0EE8-FED4-9A112017C221}"/>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17" name="Vapaamuotoinen: Muoto 16">
            <a:extLst>
              <a:ext uri="{FF2B5EF4-FFF2-40B4-BE49-F238E27FC236}">
                <a16:creationId xmlns:a16="http://schemas.microsoft.com/office/drawing/2014/main" id="{DD095138-9312-73CD-616D-19BCE2947A90}"/>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18" name="Ellipsi 17">
            <a:extLst>
              <a:ext uri="{FF2B5EF4-FFF2-40B4-BE49-F238E27FC236}">
                <a16:creationId xmlns:a16="http://schemas.microsoft.com/office/drawing/2014/main" id="{DF39BC0A-CFCD-FCA1-80FB-DDB9DA18E43B}"/>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Vapaamuotoinen: Muoto 18">
            <a:extLst>
              <a:ext uri="{FF2B5EF4-FFF2-40B4-BE49-F238E27FC236}">
                <a16:creationId xmlns:a16="http://schemas.microsoft.com/office/drawing/2014/main" id="{E6E91F45-2721-A80D-4509-BFDB74AE3D56}"/>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0" name="Tekstiruutu 19">
            <a:extLst>
              <a:ext uri="{FF2B5EF4-FFF2-40B4-BE49-F238E27FC236}">
                <a16:creationId xmlns:a16="http://schemas.microsoft.com/office/drawing/2014/main" id="{BE52DE67-A399-DF8A-DB9F-1DF558C9E27D}"/>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5" name="Kuva 4">
            <a:extLst>
              <a:ext uri="{FF2B5EF4-FFF2-40B4-BE49-F238E27FC236}">
                <a16:creationId xmlns:a16="http://schemas.microsoft.com/office/drawing/2014/main" id="{4122EFFC-678D-1E0E-1268-8184C67CE6D0}"/>
              </a:ext>
            </a:extLst>
          </p:cNvPr>
          <p:cNvPicPr>
            <a:picLocks noChangeAspect="1"/>
          </p:cNvPicPr>
          <p:nvPr/>
        </p:nvPicPr>
        <p:blipFill>
          <a:blip r:embed="rId5"/>
          <a:stretch>
            <a:fillRect/>
          </a:stretch>
        </p:blipFill>
        <p:spPr>
          <a:xfrm>
            <a:off x="0" y="0"/>
            <a:ext cx="12192000" cy="6857999"/>
          </a:xfrm>
          <a:prstGeom prst="rect">
            <a:avLst/>
          </a:prstGeom>
        </p:spPr>
      </p:pic>
      <p:sp>
        <p:nvSpPr>
          <p:cNvPr id="6" name="Suorakulmio 5">
            <a:extLst>
              <a:ext uri="{FF2B5EF4-FFF2-40B4-BE49-F238E27FC236}">
                <a16:creationId xmlns:a16="http://schemas.microsoft.com/office/drawing/2014/main" id="{03D80618-61E2-F3B2-F56D-DF99606B2706}"/>
              </a:ext>
            </a:extLst>
          </p:cNvPr>
          <p:cNvSpPr/>
          <p:nvPr/>
        </p:nvSpPr>
        <p:spPr>
          <a:xfrm>
            <a:off x="930729" y="4392386"/>
            <a:ext cx="5723164" cy="217986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a:extLst>
              <a:ext uri="{FF2B5EF4-FFF2-40B4-BE49-F238E27FC236}">
                <a16:creationId xmlns:a16="http://schemas.microsoft.com/office/drawing/2014/main" id="{D5E2D7C6-DAF4-B303-35EB-7E6FFDED3974}"/>
              </a:ext>
            </a:extLst>
          </p:cNvPr>
          <p:cNvSpPr txBox="1"/>
          <p:nvPr/>
        </p:nvSpPr>
        <p:spPr>
          <a:xfrm>
            <a:off x="1083327" y="4549676"/>
            <a:ext cx="5333801" cy="1754326"/>
          </a:xfrm>
          <a:prstGeom prst="rect">
            <a:avLst/>
          </a:prstGeom>
          <a:noFill/>
        </p:spPr>
        <p:txBody>
          <a:bodyPr wrap="square">
            <a:spAutoFit/>
          </a:bodyPr>
          <a:lstStyle/>
          <a:p>
            <a:pPr algn="ctr"/>
            <a:r>
              <a:rPr lang="fi-FI">
                <a:latin typeface="Roboto" panose="02000000000000000000" pitchFamily="2" charset="0"/>
                <a:ea typeface="Roboto" panose="02000000000000000000" pitchFamily="2" charset="0"/>
              </a:rPr>
              <a:t>Mikäli riittävää luotettavuutta ei saada yhden tyypin ilmaisimella, on käytettävä yhdistelmäilmaisimia. Kun valvottavaan tilaan valitaan sopivin ilmaisintyyppi, voidaan vaikuttaa aiheettomien hälytyksien määrään ja ilmaisimien huoltotarpeesta aiheutuviin lisäkustannuksiin. </a:t>
            </a:r>
          </a:p>
        </p:txBody>
      </p:sp>
    </p:spTree>
    <p:custDataLst>
      <p:tags r:id="rId1"/>
    </p:custDataLst>
    <p:extLst>
      <p:ext uri="{BB962C8B-B14F-4D97-AF65-F5344CB8AC3E}">
        <p14:creationId xmlns:p14="http://schemas.microsoft.com/office/powerpoint/2010/main" val="19478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768983"/>
            <a:ext cx="10515600" cy="907482"/>
          </a:xfrm>
        </p:spPr>
        <p:txBody>
          <a:bodyPr>
            <a:normAutofit/>
          </a:bodyPr>
          <a:lstStyle/>
          <a:p>
            <a:pPr algn="ctr"/>
            <a:r>
              <a:rPr lang="fi-FI" sz="3600" b="1">
                <a:solidFill>
                  <a:srgbClr val="E95123"/>
                </a:solidFill>
                <a:latin typeface="Roboto" panose="02000000000000000000" pitchFamily="2" charset="0"/>
                <a:ea typeface="Roboto" panose="02000000000000000000" pitchFamily="2" charset="0"/>
              </a:rPr>
              <a:t>Erilaiset ilmaisimet – Palon tunnistaminen</a:t>
            </a:r>
          </a:p>
        </p:txBody>
      </p:sp>
      <p:pic>
        <p:nvPicPr>
          <p:cNvPr id="8" name="Kuva 7">
            <a:extLst>
              <a:ext uri="{FF2B5EF4-FFF2-40B4-BE49-F238E27FC236}">
                <a16:creationId xmlns:a16="http://schemas.microsoft.com/office/drawing/2014/main" id="{275C50C8-DC22-0108-DAF7-481D390B387E}"/>
              </a:ext>
            </a:extLst>
          </p:cNvPr>
          <p:cNvPicPr>
            <a:picLocks noChangeAspect="1"/>
          </p:cNvPicPr>
          <p:nvPr/>
        </p:nvPicPr>
        <p:blipFill>
          <a:blip r:embed="rId4"/>
          <a:stretch>
            <a:fillRect/>
          </a:stretch>
        </p:blipFill>
        <p:spPr>
          <a:xfrm>
            <a:off x="2727832" y="1676465"/>
            <a:ext cx="6722978" cy="4328710"/>
          </a:xfrm>
          <a:prstGeom prst="rect">
            <a:avLst/>
          </a:prstGeom>
        </p:spPr>
      </p:pic>
      <p:cxnSp>
        <p:nvCxnSpPr>
          <p:cNvPr id="9" name="Suora yhdysviiva 8">
            <a:extLst>
              <a:ext uri="{FF2B5EF4-FFF2-40B4-BE49-F238E27FC236}">
                <a16:creationId xmlns:a16="http://schemas.microsoft.com/office/drawing/2014/main" id="{F8F0C872-8D30-4B9E-EF83-89FEC20149BA}"/>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47BCB07E-8764-6259-BD36-972E6EF3E853}"/>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1" name="Vapaamuotoinen: Muoto 10">
            <a:extLst>
              <a:ext uri="{FF2B5EF4-FFF2-40B4-BE49-F238E27FC236}">
                <a16:creationId xmlns:a16="http://schemas.microsoft.com/office/drawing/2014/main" id="{DB841318-41D6-FC02-71FE-3A85097561D8}"/>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12" name="Vapaamuotoinen: Muoto 11">
            <a:extLst>
              <a:ext uri="{FF2B5EF4-FFF2-40B4-BE49-F238E27FC236}">
                <a16:creationId xmlns:a16="http://schemas.microsoft.com/office/drawing/2014/main" id="{1BD884FE-BF9B-9414-3EFF-8B72A5965D1B}"/>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13" name="Vapaamuotoinen: Muoto 12">
            <a:extLst>
              <a:ext uri="{FF2B5EF4-FFF2-40B4-BE49-F238E27FC236}">
                <a16:creationId xmlns:a16="http://schemas.microsoft.com/office/drawing/2014/main" id="{C4503E73-1C62-30BC-9978-EBC40A0D932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14" name="Ellipsi 13">
            <a:extLst>
              <a:ext uri="{FF2B5EF4-FFF2-40B4-BE49-F238E27FC236}">
                <a16:creationId xmlns:a16="http://schemas.microsoft.com/office/drawing/2014/main" id="{8DF02B2C-5C6D-DA44-3688-70E9F4A849CA}"/>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Vapaamuotoinen: Muoto 14">
            <a:extLst>
              <a:ext uri="{FF2B5EF4-FFF2-40B4-BE49-F238E27FC236}">
                <a16:creationId xmlns:a16="http://schemas.microsoft.com/office/drawing/2014/main" id="{CE25FF44-524B-3F50-1D4A-FF29E6B30DD0}"/>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16" name="Tekstiruutu 15">
            <a:extLst>
              <a:ext uri="{FF2B5EF4-FFF2-40B4-BE49-F238E27FC236}">
                <a16:creationId xmlns:a16="http://schemas.microsoft.com/office/drawing/2014/main" id="{A7C6001C-6ECA-B335-DDD2-7572B7A5628A}"/>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3" name="Kuva 2">
            <a:extLst>
              <a:ext uri="{FF2B5EF4-FFF2-40B4-BE49-F238E27FC236}">
                <a16:creationId xmlns:a16="http://schemas.microsoft.com/office/drawing/2014/main" id="{D5784AD3-7F7C-B1C8-324E-DB9D24DE5733}"/>
              </a:ext>
            </a:extLst>
          </p:cNvPr>
          <p:cNvPicPr>
            <a:picLocks noChangeAspect="1"/>
          </p:cNvPicPr>
          <p:nvPr/>
        </p:nvPicPr>
        <p:blipFill>
          <a:blip r:embed="rId5"/>
          <a:stretch>
            <a:fillRect/>
          </a:stretch>
        </p:blipFill>
        <p:spPr>
          <a:xfrm>
            <a:off x="-6679" y="1"/>
            <a:ext cx="12192000" cy="6857999"/>
          </a:xfrm>
          <a:prstGeom prst="rect">
            <a:avLst/>
          </a:prstGeom>
        </p:spPr>
      </p:pic>
      <p:sp>
        <p:nvSpPr>
          <p:cNvPr id="4" name="Suorakulmio 3">
            <a:extLst>
              <a:ext uri="{FF2B5EF4-FFF2-40B4-BE49-F238E27FC236}">
                <a16:creationId xmlns:a16="http://schemas.microsoft.com/office/drawing/2014/main" id="{887094C0-274D-C8E8-09DD-1CC967BFEFF1}"/>
              </a:ext>
            </a:extLst>
          </p:cNvPr>
          <p:cNvSpPr/>
          <p:nvPr/>
        </p:nvSpPr>
        <p:spPr>
          <a:xfrm>
            <a:off x="2608920" y="2170277"/>
            <a:ext cx="580204" cy="2870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2BF3E413-B9A7-ACBD-1BF8-FEC5727FD0CC}"/>
              </a:ext>
            </a:extLst>
          </p:cNvPr>
          <p:cNvSpPr txBox="1"/>
          <p:nvPr/>
        </p:nvSpPr>
        <p:spPr>
          <a:xfrm rot="16200000">
            <a:off x="1273458" y="3354644"/>
            <a:ext cx="2670924" cy="400110"/>
          </a:xfrm>
          <a:prstGeom prst="rect">
            <a:avLst/>
          </a:prstGeom>
          <a:noFill/>
        </p:spPr>
        <p:txBody>
          <a:bodyPr wrap="none" rtlCol="0">
            <a:spAutoFit/>
          </a:bodyPr>
          <a:lstStyle/>
          <a:p>
            <a:r>
              <a:rPr lang="fi-FI" sz="2000" b="1"/>
              <a:t>Mitta-arvo (herkkyys)</a:t>
            </a:r>
          </a:p>
        </p:txBody>
      </p:sp>
      <p:sp>
        <p:nvSpPr>
          <p:cNvPr id="7" name="Tekstiruutu 6">
            <a:extLst>
              <a:ext uri="{FF2B5EF4-FFF2-40B4-BE49-F238E27FC236}">
                <a16:creationId xmlns:a16="http://schemas.microsoft.com/office/drawing/2014/main" id="{D86A2214-77A2-0220-ABE8-88CEA4D36559}"/>
              </a:ext>
            </a:extLst>
          </p:cNvPr>
          <p:cNvSpPr txBox="1"/>
          <p:nvPr/>
        </p:nvSpPr>
        <p:spPr>
          <a:xfrm>
            <a:off x="5692339" y="6088209"/>
            <a:ext cx="1111241" cy="400110"/>
          </a:xfrm>
          <a:prstGeom prst="rect">
            <a:avLst/>
          </a:prstGeom>
          <a:noFill/>
        </p:spPr>
        <p:txBody>
          <a:bodyPr wrap="square" rtlCol="0">
            <a:spAutoFit/>
          </a:bodyPr>
          <a:lstStyle/>
          <a:p>
            <a:r>
              <a:rPr lang="fi-FI" sz="2000" b="1"/>
              <a:t>Aika</a:t>
            </a:r>
          </a:p>
        </p:txBody>
      </p:sp>
      <p:cxnSp>
        <p:nvCxnSpPr>
          <p:cNvPr id="18" name="Suora yhdysviiva 17">
            <a:extLst>
              <a:ext uri="{FF2B5EF4-FFF2-40B4-BE49-F238E27FC236}">
                <a16:creationId xmlns:a16="http://schemas.microsoft.com/office/drawing/2014/main" id="{2C70E3D3-BD76-EF47-F4EF-BFA2744E5AF2}"/>
              </a:ext>
            </a:extLst>
          </p:cNvPr>
          <p:cNvCxnSpPr>
            <a:cxnSpLocks/>
            <a:endCxn id="5" idx="3"/>
          </p:cNvCxnSpPr>
          <p:nvPr/>
        </p:nvCxnSpPr>
        <p:spPr>
          <a:xfrm>
            <a:off x="2608920" y="1775012"/>
            <a:ext cx="0" cy="4442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uora yhdysviiva 20">
            <a:extLst>
              <a:ext uri="{FF2B5EF4-FFF2-40B4-BE49-F238E27FC236}">
                <a16:creationId xmlns:a16="http://schemas.microsoft.com/office/drawing/2014/main" id="{DA3D38F4-B41C-35A5-A464-CED09DB3E41C}"/>
              </a:ext>
            </a:extLst>
          </p:cNvPr>
          <p:cNvCxnSpPr>
            <a:cxnSpLocks/>
          </p:cNvCxnSpPr>
          <p:nvPr/>
        </p:nvCxnSpPr>
        <p:spPr>
          <a:xfrm>
            <a:off x="2608920" y="4890161"/>
            <a:ext cx="0" cy="5934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uora yhdysviiva 21">
            <a:extLst>
              <a:ext uri="{FF2B5EF4-FFF2-40B4-BE49-F238E27FC236}">
                <a16:creationId xmlns:a16="http://schemas.microsoft.com/office/drawing/2014/main" id="{58E3EAE2-E3F3-81D1-D42B-8C96F1D3F0AB}"/>
              </a:ext>
            </a:extLst>
          </p:cNvPr>
          <p:cNvCxnSpPr>
            <a:cxnSpLocks/>
          </p:cNvCxnSpPr>
          <p:nvPr/>
        </p:nvCxnSpPr>
        <p:spPr>
          <a:xfrm flipH="1" flipV="1">
            <a:off x="3603812" y="6288264"/>
            <a:ext cx="1990164" cy="3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uora yhdysviiva 23">
            <a:extLst>
              <a:ext uri="{FF2B5EF4-FFF2-40B4-BE49-F238E27FC236}">
                <a16:creationId xmlns:a16="http://schemas.microsoft.com/office/drawing/2014/main" id="{61345D51-0ADC-88DF-3183-ABE4C45319DA}"/>
              </a:ext>
            </a:extLst>
          </p:cNvPr>
          <p:cNvCxnSpPr>
            <a:cxnSpLocks/>
          </p:cNvCxnSpPr>
          <p:nvPr/>
        </p:nvCxnSpPr>
        <p:spPr>
          <a:xfrm flipH="1">
            <a:off x="6499662" y="6288264"/>
            <a:ext cx="222171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7804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id="{6A317C7A-F81E-92F0-F3A6-4ADBB465B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50" y="2925798"/>
            <a:ext cx="4064505" cy="3422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54D84CA5-7CEE-DFCB-362D-3C1F3D19C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185" y="2573137"/>
            <a:ext cx="3804661" cy="3286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tsikko 1"/>
          <p:cNvSpPr>
            <a:spLocks noGrp="1"/>
          </p:cNvSpPr>
          <p:nvPr>
            <p:ph type="title"/>
          </p:nvPr>
        </p:nvSpPr>
        <p:spPr>
          <a:xfrm>
            <a:off x="838200" y="768983"/>
            <a:ext cx="10515600" cy="907482"/>
          </a:xfrm>
        </p:spPr>
        <p:txBody>
          <a:bodyPr>
            <a:normAutofit/>
          </a:bodyPr>
          <a:lstStyle/>
          <a:p>
            <a:pPr algn="ctr"/>
            <a:r>
              <a:rPr lang="fi-FI" sz="3600">
                <a:latin typeface="Roboto"/>
                <a:ea typeface="Roboto"/>
                <a:cs typeface="Roboto"/>
              </a:rPr>
              <a:t>Erikoisilmaisimien toimintaperiaatteita</a:t>
            </a:r>
            <a:endParaRPr lang="fi-FI"/>
          </a:p>
        </p:txBody>
      </p:sp>
      <p:cxnSp>
        <p:nvCxnSpPr>
          <p:cNvPr id="9" name="Suora yhdysviiva 8">
            <a:extLst>
              <a:ext uri="{FF2B5EF4-FFF2-40B4-BE49-F238E27FC236}">
                <a16:creationId xmlns:a16="http://schemas.microsoft.com/office/drawing/2014/main" id="{F8F0C872-8D30-4B9E-EF83-89FEC20149BA}"/>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47BCB07E-8764-6259-BD36-972E6EF3E853}"/>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1" name="Vapaamuotoinen: Muoto 10">
            <a:extLst>
              <a:ext uri="{FF2B5EF4-FFF2-40B4-BE49-F238E27FC236}">
                <a16:creationId xmlns:a16="http://schemas.microsoft.com/office/drawing/2014/main" id="{DB841318-41D6-FC02-71FE-3A85097561D8}"/>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12" name="Vapaamuotoinen: Muoto 11">
            <a:extLst>
              <a:ext uri="{FF2B5EF4-FFF2-40B4-BE49-F238E27FC236}">
                <a16:creationId xmlns:a16="http://schemas.microsoft.com/office/drawing/2014/main" id="{1BD884FE-BF9B-9414-3EFF-8B72A5965D1B}"/>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13" name="Vapaamuotoinen: Muoto 12">
            <a:extLst>
              <a:ext uri="{FF2B5EF4-FFF2-40B4-BE49-F238E27FC236}">
                <a16:creationId xmlns:a16="http://schemas.microsoft.com/office/drawing/2014/main" id="{C4503E73-1C62-30BC-9978-EBC40A0D932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14" name="Ellipsi 13">
            <a:extLst>
              <a:ext uri="{FF2B5EF4-FFF2-40B4-BE49-F238E27FC236}">
                <a16:creationId xmlns:a16="http://schemas.microsoft.com/office/drawing/2014/main" id="{8DF02B2C-5C6D-DA44-3688-70E9F4A849CA}"/>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Vapaamuotoinen: Muoto 14">
            <a:extLst>
              <a:ext uri="{FF2B5EF4-FFF2-40B4-BE49-F238E27FC236}">
                <a16:creationId xmlns:a16="http://schemas.microsoft.com/office/drawing/2014/main" id="{CE25FF44-524B-3F50-1D4A-FF29E6B30DD0}"/>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16" name="Tekstiruutu 15">
            <a:extLst>
              <a:ext uri="{FF2B5EF4-FFF2-40B4-BE49-F238E27FC236}">
                <a16:creationId xmlns:a16="http://schemas.microsoft.com/office/drawing/2014/main" id="{A7C6001C-6ECA-B335-DDD2-7572B7A5628A}"/>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3" name="Kuva 2">
            <a:extLst>
              <a:ext uri="{FF2B5EF4-FFF2-40B4-BE49-F238E27FC236}">
                <a16:creationId xmlns:a16="http://schemas.microsoft.com/office/drawing/2014/main" id="{D5784AD3-7F7C-B1C8-324E-DB9D24DE5733}"/>
              </a:ext>
            </a:extLst>
          </p:cNvPr>
          <p:cNvPicPr>
            <a:picLocks noChangeAspect="1"/>
          </p:cNvPicPr>
          <p:nvPr/>
        </p:nvPicPr>
        <p:blipFill>
          <a:blip r:embed="rId6"/>
          <a:stretch>
            <a:fillRect/>
          </a:stretch>
        </p:blipFill>
        <p:spPr>
          <a:xfrm>
            <a:off x="-433" y="1"/>
            <a:ext cx="12192000" cy="6857999"/>
          </a:xfrm>
          <a:prstGeom prst="rect">
            <a:avLst/>
          </a:prstGeom>
        </p:spPr>
      </p:pic>
      <p:sp>
        <p:nvSpPr>
          <p:cNvPr id="6" name="Rectangle 5">
            <a:extLst>
              <a:ext uri="{FF2B5EF4-FFF2-40B4-BE49-F238E27FC236}">
                <a16:creationId xmlns:a16="http://schemas.microsoft.com/office/drawing/2014/main" id="{98144568-2E0D-7AAD-D5A9-0B0835C780C1}"/>
              </a:ext>
            </a:extLst>
          </p:cNvPr>
          <p:cNvSpPr/>
          <p:nvPr/>
        </p:nvSpPr>
        <p:spPr>
          <a:xfrm>
            <a:off x="9245515" y="1975640"/>
            <a:ext cx="1500732" cy="369332"/>
          </a:xfrm>
          <a:prstGeom prst="rect">
            <a:avLst/>
          </a:prstGeom>
        </p:spPr>
        <p:txBody>
          <a:bodyPr wrap="non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Liekki-ilmaisin</a:t>
            </a:r>
          </a:p>
        </p:txBody>
      </p:sp>
      <p:pic>
        <p:nvPicPr>
          <p:cNvPr id="19" name="Picture 2">
            <a:extLst>
              <a:ext uri="{FF2B5EF4-FFF2-40B4-BE49-F238E27FC236}">
                <a16:creationId xmlns:a16="http://schemas.microsoft.com/office/drawing/2014/main" id="{48AD5635-2A8B-F83F-67A8-2E3E5752AC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7077" y="2738211"/>
            <a:ext cx="3816613" cy="3248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4">
            <a:extLst>
              <a:ext uri="{FF2B5EF4-FFF2-40B4-BE49-F238E27FC236}">
                <a16:creationId xmlns:a16="http://schemas.microsoft.com/office/drawing/2014/main" id="{A8CFBF3B-FB08-F858-FC9B-11FC4E5030B6}"/>
              </a:ext>
            </a:extLst>
          </p:cNvPr>
          <p:cNvSpPr/>
          <p:nvPr/>
        </p:nvSpPr>
        <p:spPr>
          <a:xfrm>
            <a:off x="5226970" y="1975640"/>
            <a:ext cx="1696788" cy="369332"/>
          </a:xfrm>
          <a:prstGeom prst="rect">
            <a:avLst/>
          </a:prstGeom>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Linjailmaisin</a:t>
            </a:r>
          </a:p>
        </p:txBody>
      </p:sp>
      <p:sp>
        <p:nvSpPr>
          <p:cNvPr id="25" name="Rectangle 7">
            <a:extLst>
              <a:ext uri="{FF2B5EF4-FFF2-40B4-BE49-F238E27FC236}">
                <a16:creationId xmlns:a16="http://schemas.microsoft.com/office/drawing/2014/main" id="{42F1D645-D106-8E1D-4F6B-C131EEE90137}"/>
              </a:ext>
            </a:extLst>
          </p:cNvPr>
          <p:cNvSpPr/>
          <p:nvPr/>
        </p:nvSpPr>
        <p:spPr>
          <a:xfrm>
            <a:off x="925109" y="1975640"/>
            <a:ext cx="2374368" cy="369332"/>
          </a:xfrm>
          <a:prstGeom prst="rect">
            <a:avLst/>
          </a:prstGeom>
        </p:spPr>
        <p:txBody>
          <a:bodyPr wrap="none" lIns="91440" tIns="45720" rIns="91440" bIns="4572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Näytteenottoilmaisin</a:t>
            </a:r>
          </a:p>
        </p:txBody>
      </p:sp>
    </p:spTree>
    <p:custDataLst>
      <p:tags r:id="rId1"/>
    </p:custDataLst>
    <p:extLst>
      <p:ext uri="{BB962C8B-B14F-4D97-AF65-F5344CB8AC3E}">
        <p14:creationId xmlns:p14="http://schemas.microsoft.com/office/powerpoint/2010/main" val="509098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id="{6A317C7A-F81E-92F0-F3A6-4ADBB465B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100" y="2830548"/>
            <a:ext cx="4064505" cy="3422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tsikko 1"/>
          <p:cNvSpPr>
            <a:spLocks noGrp="1"/>
          </p:cNvSpPr>
          <p:nvPr>
            <p:ph type="title"/>
          </p:nvPr>
        </p:nvSpPr>
        <p:spPr>
          <a:xfrm>
            <a:off x="838200" y="768983"/>
            <a:ext cx="10515600" cy="907482"/>
          </a:xfrm>
        </p:spPr>
        <p:txBody>
          <a:bodyPr>
            <a:normAutofit/>
          </a:bodyPr>
          <a:lstStyle/>
          <a:p>
            <a:pPr algn="ctr"/>
            <a:r>
              <a:rPr lang="fi-FI" sz="3600">
                <a:latin typeface="Roboto"/>
                <a:ea typeface="Roboto"/>
                <a:cs typeface="Roboto"/>
              </a:rPr>
              <a:t>Erikoisilmaisimien toimintaperiaatteita</a:t>
            </a:r>
            <a:endParaRPr lang="fi-FI"/>
          </a:p>
        </p:txBody>
      </p:sp>
      <p:cxnSp>
        <p:nvCxnSpPr>
          <p:cNvPr id="9" name="Suora yhdysviiva 8">
            <a:extLst>
              <a:ext uri="{FF2B5EF4-FFF2-40B4-BE49-F238E27FC236}">
                <a16:creationId xmlns:a16="http://schemas.microsoft.com/office/drawing/2014/main" id="{F8F0C872-8D30-4B9E-EF83-89FEC20149BA}"/>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47BCB07E-8764-6259-BD36-972E6EF3E853}"/>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1" name="Vapaamuotoinen: Muoto 10">
            <a:extLst>
              <a:ext uri="{FF2B5EF4-FFF2-40B4-BE49-F238E27FC236}">
                <a16:creationId xmlns:a16="http://schemas.microsoft.com/office/drawing/2014/main" id="{DB841318-41D6-FC02-71FE-3A85097561D8}"/>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12" name="Vapaamuotoinen: Muoto 11">
            <a:extLst>
              <a:ext uri="{FF2B5EF4-FFF2-40B4-BE49-F238E27FC236}">
                <a16:creationId xmlns:a16="http://schemas.microsoft.com/office/drawing/2014/main" id="{1BD884FE-BF9B-9414-3EFF-8B72A5965D1B}"/>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13" name="Vapaamuotoinen: Muoto 12">
            <a:extLst>
              <a:ext uri="{FF2B5EF4-FFF2-40B4-BE49-F238E27FC236}">
                <a16:creationId xmlns:a16="http://schemas.microsoft.com/office/drawing/2014/main" id="{C4503E73-1C62-30BC-9978-EBC40A0D932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14" name="Ellipsi 13">
            <a:extLst>
              <a:ext uri="{FF2B5EF4-FFF2-40B4-BE49-F238E27FC236}">
                <a16:creationId xmlns:a16="http://schemas.microsoft.com/office/drawing/2014/main" id="{8DF02B2C-5C6D-DA44-3688-70E9F4A849CA}"/>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Vapaamuotoinen: Muoto 14">
            <a:extLst>
              <a:ext uri="{FF2B5EF4-FFF2-40B4-BE49-F238E27FC236}">
                <a16:creationId xmlns:a16="http://schemas.microsoft.com/office/drawing/2014/main" id="{CE25FF44-524B-3F50-1D4A-FF29E6B30DD0}"/>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16" name="Tekstiruutu 15">
            <a:extLst>
              <a:ext uri="{FF2B5EF4-FFF2-40B4-BE49-F238E27FC236}">
                <a16:creationId xmlns:a16="http://schemas.microsoft.com/office/drawing/2014/main" id="{A7C6001C-6ECA-B335-DDD2-7572B7A5628A}"/>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3" name="Kuva 2">
            <a:extLst>
              <a:ext uri="{FF2B5EF4-FFF2-40B4-BE49-F238E27FC236}">
                <a16:creationId xmlns:a16="http://schemas.microsoft.com/office/drawing/2014/main" id="{D5784AD3-7F7C-B1C8-324E-DB9D24DE5733}"/>
              </a:ext>
            </a:extLst>
          </p:cNvPr>
          <p:cNvPicPr>
            <a:picLocks noChangeAspect="1"/>
          </p:cNvPicPr>
          <p:nvPr/>
        </p:nvPicPr>
        <p:blipFill>
          <a:blip r:embed="rId5"/>
          <a:stretch>
            <a:fillRect/>
          </a:stretch>
        </p:blipFill>
        <p:spPr>
          <a:xfrm>
            <a:off x="-433" y="1"/>
            <a:ext cx="12192000" cy="6857999"/>
          </a:xfrm>
          <a:prstGeom prst="rect">
            <a:avLst/>
          </a:prstGeom>
        </p:spPr>
      </p:pic>
      <p:sp>
        <p:nvSpPr>
          <p:cNvPr id="25" name="Rectangle 7">
            <a:extLst>
              <a:ext uri="{FF2B5EF4-FFF2-40B4-BE49-F238E27FC236}">
                <a16:creationId xmlns:a16="http://schemas.microsoft.com/office/drawing/2014/main" id="{42F1D645-D106-8E1D-4F6B-C131EEE90137}"/>
              </a:ext>
            </a:extLst>
          </p:cNvPr>
          <p:cNvSpPr/>
          <p:nvPr/>
        </p:nvSpPr>
        <p:spPr>
          <a:xfrm>
            <a:off x="1803526" y="2356640"/>
            <a:ext cx="2318263" cy="369332"/>
          </a:xfrm>
          <a:prstGeom prst="rect">
            <a:avLst/>
          </a:prstGeom>
        </p:spPr>
        <p:txBody>
          <a:bodyPr wrap="none" lIns="91440" tIns="45720" rIns="91440" bIns="4572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Näytteenottoilmaisin</a:t>
            </a:r>
          </a:p>
        </p:txBody>
      </p:sp>
      <p:sp>
        <p:nvSpPr>
          <p:cNvPr id="4" name="Tekstiruutu 4">
            <a:extLst>
              <a:ext uri="{FF2B5EF4-FFF2-40B4-BE49-F238E27FC236}">
                <a16:creationId xmlns:a16="http://schemas.microsoft.com/office/drawing/2014/main" id="{631A1873-E0A6-F088-E8C0-1AA91A7E46E6}"/>
              </a:ext>
            </a:extLst>
          </p:cNvPr>
          <p:cNvSpPr txBox="1"/>
          <p:nvPr/>
        </p:nvSpPr>
        <p:spPr>
          <a:xfrm>
            <a:off x="6093504" y="2156932"/>
            <a:ext cx="4610558" cy="3908762"/>
          </a:xfrm>
          <a:prstGeom prst="rect">
            <a:avLst/>
          </a:prstGeom>
          <a:noFill/>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fi-FI" sz="1800" b="1" i="0" u="none" strike="noStrike" baseline="0">
              <a:solidFill>
                <a:srgbClr val="000000"/>
              </a:solidFill>
            </a:endParaRPr>
          </a:p>
          <a:p>
            <a:r>
              <a:rPr lang="fi-FI" sz="1800" b="1" i="0" u="none" strike="noStrike" baseline="0">
                <a:solidFill>
                  <a:srgbClr val="000000"/>
                </a:solidFill>
              </a:rPr>
              <a:t>Näytteenottoilmaisin (SFS-EN 54-20)</a:t>
            </a:r>
          </a:p>
          <a:p>
            <a:pPr algn="l"/>
            <a:endParaRPr lang="fi-FI" sz="1800" b="0" i="0" u="none" strike="noStrike" baseline="0">
              <a:solidFill>
                <a:srgbClr val="000000"/>
              </a:solidFill>
              <a:latin typeface="Helvetica" panose="020B0604020202020204" pitchFamily="34" charset="0"/>
            </a:endParaRPr>
          </a:p>
          <a:p>
            <a:r>
              <a:rPr lang="fi-FI" sz="1600" b="0" i="0" u="none" strike="noStrike" baseline="0">
                <a:solidFill>
                  <a:srgbClr val="000000"/>
                </a:solidFill>
                <a:latin typeface="Helvetica" panose="020B0604020202020204" pitchFamily="34" charset="0"/>
              </a:rPr>
              <a:t>Näytteenottoilmaisin käyttää putkistoa ja sisäänrakennettua imulaitteistoa näytteen ottamiseen valvotun alueen ilmasta. Näyte analysoidaan ilmaisimessa </a:t>
            </a:r>
          </a:p>
          <a:p>
            <a:endParaRPr lang="fi-FI" sz="1600" b="0" i="0" u="none" strike="noStrike" baseline="0">
              <a:solidFill>
                <a:srgbClr val="000000"/>
              </a:solidFill>
              <a:latin typeface="Helvetica" panose="020B0604020202020204" pitchFamily="34" charset="0"/>
            </a:endParaRPr>
          </a:p>
          <a:p>
            <a:r>
              <a:rPr lang="fi-FI" sz="1600" b="0" i="0" u="none" strike="noStrike" baseline="0">
                <a:solidFill>
                  <a:srgbClr val="000000"/>
                </a:solidFill>
                <a:latin typeface="Helvetica" panose="020B0604020202020204" pitchFamily="34" charset="0"/>
              </a:rPr>
              <a:t>Pölyisissä tiloissa näytteenottoputkiston ja ilmaisimen väliin asennetaan suodatin. Jos tiloissa on lämpötilojen vaihteluita, jotka aiheuttavat kondensointia, on kosteuden pääseminen ilmaisimeen estettävä</a:t>
            </a:r>
          </a:p>
          <a:p>
            <a:endParaRPr lang="fi-FI" sz="1600" b="0" i="0" u="none" strike="noStrike" baseline="0">
              <a:solidFill>
                <a:srgbClr val="000000"/>
              </a:solidFill>
              <a:latin typeface="Helvetica" panose="020B0604020202020204" pitchFamily="34" charset="0"/>
            </a:endParaRPr>
          </a:p>
          <a:p>
            <a:r>
              <a:rPr lang="fi-FI" sz="1800" b="0" i="0" u="none" strike="noStrike" baseline="0">
                <a:solidFill>
                  <a:srgbClr val="000000"/>
                </a:solidFill>
              </a:rPr>
              <a:t> </a:t>
            </a:r>
          </a:p>
        </p:txBody>
      </p:sp>
    </p:spTree>
    <p:custDataLst>
      <p:tags r:id="rId1"/>
    </p:custDataLst>
    <p:extLst>
      <p:ext uri="{BB962C8B-B14F-4D97-AF65-F5344CB8AC3E}">
        <p14:creationId xmlns:p14="http://schemas.microsoft.com/office/powerpoint/2010/main" val="666171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768983"/>
            <a:ext cx="10515600" cy="907482"/>
          </a:xfrm>
        </p:spPr>
        <p:txBody>
          <a:bodyPr>
            <a:normAutofit/>
          </a:bodyPr>
          <a:lstStyle/>
          <a:p>
            <a:pPr algn="ctr"/>
            <a:r>
              <a:rPr lang="fi-FI" sz="3600">
                <a:latin typeface="Roboto"/>
                <a:ea typeface="Roboto"/>
                <a:cs typeface="Roboto"/>
              </a:rPr>
              <a:t>Erikoisilmaisimien toimintaperiaatteita</a:t>
            </a:r>
            <a:endParaRPr lang="fi-FI"/>
          </a:p>
        </p:txBody>
      </p:sp>
      <p:cxnSp>
        <p:nvCxnSpPr>
          <p:cNvPr id="9" name="Suora yhdysviiva 8">
            <a:extLst>
              <a:ext uri="{FF2B5EF4-FFF2-40B4-BE49-F238E27FC236}">
                <a16:creationId xmlns:a16="http://schemas.microsoft.com/office/drawing/2014/main" id="{F8F0C872-8D30-4B9E-EF83-89FEC20149BA}"/>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47BCB07E-8764-6259-BD36-972E6EF3E853}"/>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1" name="Vapaamuotoinen: Muoto 10">
            <a:extLst>
              <a:ext uri="{FF2B5EF4-FFF2-40B4-BE49-F238E27FC236}">
                <a16:creationId xmlns:a16="http://schemas.microsoft.com/office/drawing/2014/main" id="{DB841318-41D6-FC02-71FE-3A85097561D8}"/>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12" name="Vapaamuotoinen: Muoto 11">
            <a:extLst>
              <a:ext uri="{FF2B5EF4-FFF2-40B4-BE49-F238E27FC236}">
                <a16:creationId xmlns:a16="http://schemas.microsoft.com/office/drawing/2014/main" id="{1BD884FE-BF9B-9414-3EFF-8B72A5965D1B}"/>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13" name="Vapaamuotoinen: Muoto 12">
            <a:extLst>
              <a:ext uri="{FF2B5EF4-FFF2-40B4-BE49-F238E27FC236}">
                <a16:creationId xmlns:a16="http://schemas.microsoft.com/office/drawing/2014/main" id="{C4503E73-1C62-30BC-9978-EBC40A0D932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14" name="Ellipsi 13">
            <a:extLst>
              <a:ext uri="{FF2B5EF4-FFF2-40B4-BE49-F238E27FC236}">
                <a16:creationId xmlns:a16="http://schemas.microsoft.com/office/drawing/2014/main" id="{8DF02B2C-5C6D-DA44-3688-70E9F4A849CA}"/>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Vapaamuotoinen: Muoto 14">
            <a:extLst>
              <a:ext uri="{FF2B5EF4-FFF2-40B4-BE49-F238E27FC236}">
                <a16:creationId xmlns:a16="http://schemas.microsoft.com/office/drawing/2014/main" id="{CE25FF44-524B-3F50-1D4A-FF29E6B30DD0}"/>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16" name="Tekstiruutu 15">
            <a:extLst>
              <a:ext uri="{FF2B5EF4-FFF2-40B4-BE49-F238E27FC236}">
                <a16:creationId xmlns:a16="http://schemas.microsoft.com/office/drawing/2014/main" id="{A7C6001C-6ECA-B335-DDD2-7572B7A5628A}"/>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3" name="Kuva 2">
            <a:extLst>
              <a:ext uri="{FF2B5EF4-FFF2-40B4-BE49-F238E27FC236}">
                <a16:creationId xmlns:a16="http://schemas.microsoft.com/office/drawing/2014/main" id="{D5784AD3-7F7C-B1C8-324E-DB9D24DE5733}"/>
              </a:ext>
            </a:extLst>
          </p:cNvPr>
          <p:cNvPicPr>
            <a:picLocks noChangeAspect="1"/>
          </p:cNvPicPr>
          <p:nvPr/>
        </p:nvPicPr>
        <p:blipFill>
          <a:blip r:embed="rId4"/>
          <a:stretch>
            <a:fillRect/>
          </a:stretch>
        </p:blipFill>
        <p:spPr>
          <a:xfrm>
            <a:off x="-433" y="1"/>
            <a:ext cx="12192000" cy="6857999"/>
          </a:xfrm>
          <a:prstGeom prst="rect">
            <a:avLst/>
          </a:prstGeom>
        </p:spPr>
      </p:pic>
      <p:pic>
        <p:nvPicPr>
          <p:cNvPr id="19" name="Picture 2">
            <a:extLst>
              <a:ext uri="{FF2B5EF4-FFF2-40B4-BE49-F238E27FC236}">
                <a16:creationId xmlns:a16="http://schemas.microsoft.com/office/drawing/2014/main" id="{48AD5635-2A8B-F83F-67A8-2E3E5752A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994" y="2949877"/>
            <a:ext cx="3816613" cy="3248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4">
            <a:extLst>
              <a:ext uri="{FF2B5EF4-FFF2-40B4-BE49-F238E27FC236}">
                <a16:creationId xmlns:a16="http://schemas.microsoft.com/office/drawing/2014/main" id="{A8CFBF3B-FB08-F858-FC9B-11FC4E5030B6}"/>
              </a:ext>
            </a:extLst>
          </p:cNvPr>
          <p:cNvSpPr/>
          <p:nvPr/>
        </p:nvSpPr>
        <p:spPr>
          <a:xfrm>
            <a:off x="2739887" y="2187306"/>
            <a:ext cx="1696788" cy="369332"/>
          </a:xfrm>
          <a:prstGeom prst="rect">
            <a:avLst/>
          </a:prstGeom>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Linjailmaisin</a:t>
            </a:r>
          </a:p>
        </p:txBody>
      </p:sp>
      <p:sp>
        <p:nvSpPr>
          <p:cNvPr id="4" name="Tekstiruutu 3">
            <a:extLst>
              <a:ext uri="{FF2B5EF4-FFF2-40B4-BE49-F238E27FC236}">
                <a16:creationId xmlns:a16="http://schemas.microsoft.com/office/drawing/2014/main" id="{15AAD44A-D891-F543-3831-AA854AEE28A8}"/>
              </a:ext>
            </a:extLst>
          </p:cNvPr>
          <p:cNvSpPr txBox="1"/>
          <p:nvPr/>
        </p:nvSpPr>
        <p:spPr>
          <a:xfrm>
            <a:off x="6364817" y="2374900"/>
            <a:ext cx="307128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latin typeface="Calibri"/>
                <a:cs typeface="Segoe UI"/>
              </a:rPr>
              <a:t>​</a:t>
            </a:r>
          </a:p>
          <a:p>
            <a:r>
              <a:rPr lang="fi-FI" b="1">
                <a:latin typeface="Calibri"/>
                <a:cs typeface="Segoe UI"/>
              </a:rPr>
              <a:t>Linjailmaisin (SFS-EN 54-12)</a:t>
            </a:r>
            <a:r>
              <a:rPr lang="en-US">
                <a:latin typeface="Calibri"/>
                <a:cs typeface="Segoe UI"/>
              </a:rPr>
              <a:t>​</a:t>
            </a:r>
          </a:p>
          <a:p>
            <a:r>
              <a:rPr lang="fi-FI">
                <a:latin typeface="Calibri"/>
                <a:cs typeface="Segoe UI"/>
              </a:rPr>
              <a:t>​</a:t>
            </a:r>
          </a:p>
          <a:p>
            <a:r>
              <a:rPr lang="fi-FI">
                <a:latin typeface="Calibri"/>
                <a:cs typeface="Segoe UI"/>
              </a:rPr>
              <a:t>Optisten linjailmaisimien toiminta perustuu valon vaimenemiseen lähetin-vastaanotinparin tai lähetin-vastaanotin-heijastinparin välissä. </a:t>
            </a:r>
            <a:r>
              <a:rPr lang="en-US">
                <a:latin typeface="Calibri"/>
                <a:cs typeface="Segoe UI"/>
              </a:rPr>
              <a:t>​</a:t>
            </a:r>
          </a:p>
          <a:p>
            <a:r>
              <a:rPr lang="fi-FI">
                <a:latin typeface="Calibri"/>
                <a:cs typeface="Segoe UI"/>
              </a:rPr>
              <a:t> </a:t>
            </a:r>
            <a:r>
              <a:rPr lang="en-US">
                <a:latin typeface="Calibri"/>
                <a:cs typeface="Segoe UI"/>
              </a:rPr>
              <a:t>​</a:t>
            </a:r>
          </a:p>
        </p:txBody>
      </p:sp>
    </p:spTree>
    <p:custDataLst>
      <p:tags r:id="rId1"/>
    </p:custDataLst>
    <p:extLst>
      <p:ext uri="{BB962C8B-B14F-4D97-AF65-F5344CB8AC3E}">
        <p14:creationId xmlns:p14="http://schemas.microsoft.com/office/powerpoint/2010/main" val="2043515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54D84CA5-7CEE-DFCB-362D-3C1F3D19C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185" y="2922387"/>
            <a:ext cx="3804661" cy="3286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tsikko 1"/>
          <p:cNvSpPr>
            <a:spLocks noGrp="1"/>
          </p:cNvSpPr>
          <p:nvPr>
            <p:ph type="title"/>
          </p:nvPr>
        </p:nvSpPr>
        <p:spPr>
          <a:xfrm>
            <a:off x="838200" y="768983"/>
            <a:ext cx="10515600" cy="907482"/>
          </a:xfrm>
        </p:spPr>
        <p:txBody>
          <a:bodyPr>
            <a:normAutofit/>
          </a:bodyPr>
          <a:lstStyle/>
          <a:p>
            <a:pPr algn="ctr"/>
            <a:r>
              <a:rPr lang="fi-FI" sz="3600">
                <a:latin typeface="Roboto"/>
                <a:ea typeface="Roboto"/>
                <a:cs typeface="Roboto"/>
              </a:rPr>
              <a:t>Erikoisilmaisimien toimintaperiaatteita</a:t>
            </a:r>
            <a:endParaRPr lang="fi-FI"/>
          </a:p>
        </p:txBody>
      </p:sp>
      <p:cxnSp>
        <p:nvCxnSpPr>
          <p:cNvPr id="9" name="Suora yhdysviiva 8">
            <a:extLst>
              <a:ext uri="{FF2B5EF4-FFF2-40B4-BE49-F238E27FC236}">
                <a16:creationId xmlns:a16="http://schemas.microsoft.com/office/drawing/2014/main" id="{F8F0C872-8D30-4B9E-EF83-89FEC20149BA}"/>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47BCB07E-8764-6259-BD36-972E6EF3E853}"/>
              </a:ext>
            </a:extLst>
          </p:cNvPr>
          <p:cNvCxnSpPr>
            <a:cxnSpLocks/>
          </p:cNvCxnSpPr>
          <p:nvPr/>
        </p:nvCxnSpPr>
        <p:spPr>
          <a:xfrm>
            <a:off x="7017249" y="370681"/>
            <a:ext cx="4468073"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11" name="Vapaamuotoinen: Muoto 10">
            <a:extLst>
              <a:ext uri="{FF2B5EF4-FFF2-40B4-BE49-F238E27FC236}">
                <a16:creationId xmlns:a16="http://schemas.microsoft.com/office/drawing/2014/main" id="{DB841318-41D6-FC02-71FE-3A85097561D8}"/>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12" name="Vapaamuotoinen: Muoto 11">
            <a:extLst>
              <a:ext uri="{FF2B5EF4-FFF2-40B4-BE49-F238E27FC236}">
                <a16:creationId xmlns:a16="http://schemas.microsoft.com/office/drawing/2014/main" id="{1BD884FE-BF9B-9414-3EFF-8B72A5965D1B}"/>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13" name="Vapaamuotoinen: Muoto 12">
            <a:extLst>
              <a:ext uri="{FF2B5EF4-FFF2-40B4-BE49-F238E27FC236}">
                <a16:creationId xmlns:a16="http://schemas.microsoft.com/office/drawing/2014/main" id="{C4503E73-1C62-30BC-9978-EBC40A0D932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14" name="Ellipsi 13">
            <a:extLst>
              <a:ext uri="{FF2B5EF4-FFF2-40B4-BE49-F238E27FC236}">
                <a16:creationId xmlns:a16="http://schemas.microsoft.com/office/drawing/2014/main" id="{8DF02B2C-5C6D-DA44-3688-70E9F4A849CA}"/>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Vapaamuotoinen: Muoto 14">
            <a:extLst>
              <a:ext uri="{FF2B5EF4-FFF2-40B4-BE49-F238E27FC236}">
                <a16:creationId xmlns:a16="http://schemas.microsoft.com/office/drawing/2014/main" id="{CE25FF44-524B-3F50-1D4A-FF29E6B30DD0}"/>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16" name="Tekstiruutu 15">
            <a:extLst>
              <a:ext uri="{FF2B5EF4-FFF2-40B4-BE49-F238E27FC236}">
                <a16:creationId xmlns:a16="http://schemas.microsoft.com/office/drawing/2014/main" id="{A7C6001C-6ECA-B335-DDD2-7572B7A5628A}"/>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3" name="Kuva 2">
            <a:extLst>
              <a:ext uri="{FF2B5EF4-FFF2-40B4-BE49-F238E27FC236}">
                <a16:creationId xmlns:a16="http://schemas.microsoft.com/office/drawing/2014/main" id="{D5784AD3-7F7C-B1C8-324E-DB9D24DE5733}"/>
              </a:ext>
            </a:extLst>
          </p:cNvPr>
          <p:cNvPicPr>
            <a:picLocks noChangeAspect="1"/>
          </p:cNvPicPr>
          <p:nvPr/>
        </p:nvPicPr>
        <p:blipFill>
          <a:blip r:embed="rId5"/>
          <a:stretch>
            <a:fillRect/>
          </a:stretch>
        </p:blipFill>
        <p:spPr>
          <a:xfrm>
            <a:off x="-433" y="1"/>
            <a:ext cx="12192000" cy="6857999"/>
          </a:xfrm>
          <a:prstGeom prst="rect">
            <a:avLst/>
          </a:prstGeom>
        </p:spPr>
      </p:pic>
      <p:sp>
        <p:nvSpPr>
          <p:cNvPr id="6" name="Rectangle 5">
            <a:extLst>
              <a:ext uri="{FF2B5EF4-FFF2-40B4-BE49-F238E27FC236}">
                <a16:creationId xmlns:a16="http://schemas.microsoft.com/office/drawing/2014/main" id="{98144568-2E0D-7AAD-D5A9-0B0835C780C1}"/>
              </a:ext>
            </a:extLst>
          </p:cNvPr>
          <p:cNvSpPr/>
          <p:nvPr/>
        </p:nvSpPr>
        <p:spPr>
          <a:xfrm>
            <a:off x="7531015" y="2547140"/>
            <a:ext cx="1500732" cy="369332"/>
          </a:xfrm>
          <a:prstGeom prst="rect">
            <a:avLst/>
          </a:prstGeom>
        </p:spPr>
        <p:txBody>
          <a:bodyPr wrap="non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Liekki-ilmaisin</a:t>
            </a:r>
          </a:p>
        </p:txBody>
      </p:sp>
      <p:sp>
        <p:nvSpPr>
          <p:cNvPr id="4" name="Tekstiruutu 4">
            <a:extLst>
              <a:ext uri="{FF2B5EF4-FFF2-40B4-BE49-F238E27FC236}">
                <a16:creationId xmlns:a16="http://schemas.microsoft.com/office/drawing/2014/main" id="{170AC496-7060-F5DC-EF47-458461EEAC79}"/>
              </a:ext>
            </a:extLst>
          </p:cNvPr>
          <p:cNvSpPr txBox="1"/>
          <p:nvPr/>
        </p:nvSpPr>
        <p:spPr>
          <a:xfrm>
            <a:off x="1764921" y="2153658"/>
            <a:ext cx="4505080" cy="4247317"/>
          </a:xfrm>
          <a:prstGeom prst="rect">
            <a:avLst/>
          </a:prstGeom>
          <a:noFill/>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fi-FI" sz="1800" b="0" i="0" u="none" strike="noStrike" baseline="0">
              <a:solidFill>
                <a:srgbClr val="000000"/>
              </a:solidFill>
            </a:endParaRPr>
          </a:p>
          <a:p>
            <a:r>
              <a:rPr lang="fi-FI" sz="1800" b="1" i="0" u="none" strike="noStrike" baseline="0">
                <a:solidFill>
                  <a:srgbClr val="000000"/>
                </a:solidFill>
              </a:rPr>
              <a:t>Liekki-ilmaisimet (SFS-EN 54-10)</a:t>
            </a:r>
          </a:p>
          <a:p>
            <a:endParaRPr lang="fi-FI">
              <a:solidFill>
                <a:srgbClr val="000000"/>
              </a:solidFill>
            </a:endParaRPr>
          </a:p>
          <a:p>
            <a:r>
              <a:rPr lang="fi-FI" sz="1800" b="0" i="0" u="none" strike="noStrike" baseline="0">
                <a:solidFill>
                  <a:srgbClr val="000000"/>
                </a:solidFill>
                <a:latin typeface="Helvetica" panose="020B0604020202020204" pitchFamily="34" charset="0"/>
              </a:rPr>
              <a:t>Liekki-ilmaisimina käytetään ultravioletti- tai infrapunailmaisimia tai näiden yhdistelmiä.</a:t>
            </a:r>
          </a:p>
          <a:p>
            <a:pPr algn="l"/>
            <a:endParaRPr lang="fi-FI" sz="1800" b="0" i="0" u="none" strike="noStrike" baseline="0">
              <a:solidFill>
                <a:srgbClr val="000000"/>
              </a:solidFill>
              <a:latin typeface="Helvetica" panose="020B0604020202020204" pitchFamily="34" charset="0"/>
            </a:endParaRPr>
          </a:p>
          <a:p>
            <a:r>
              <a:rPr lang="fi-FI" sz="1800" b="0" i="0" u="none" strike="noStrike" baseline="0">
                <a:solidFill>
                  <a:srgbClr val="000000"/>
                </a:solidFill>
                <a:latin typeface="Helvetica" panose="020B0604020202020204" pitchFamily="34" charset="0"/>
              </a:rPr>
              <a:t>Paloilmoituksen luotettavuutta voi lisätä, kun ilmaisimessa käytetään kahta tai useampaa liekki-ilmaisinanturia, jotka mittaavat kahta tai useampaa valon eri aallonpituutta. </a:t>
            </a:r>
          </a:p>
          <a:p>
            <a:endParaRPr lang="fi-FI" sz="1800" b="0" i="0" u="none" strike="noStrike" baseline="0">
              <a:solidFill>
                <a:srgbClr val="000000"/>
              </a:solidFill>
              <a:latin typeface="Helvetica" panose="020B0604020202020204" pitchFamily="34" charset="0"/>
            </a:endParaRPr>
          </a:p>
          <a:p>
            <a:r>
              <a:rPr lang="fi-FI" sz="1800" b="0" i="0" u="none" strike="noStrike" baseline="0">
                <a:solidFill>
                  <a:srgbClr val="000000"/>
                </a:solidFill>
                <a:latin typeface="Helvetica" panose="020B0604020202020204" pitchFamily="34" charset="0"/>
              </a:rPr>
              <a:t> </a:t>
            </a:r>
          </a:p>
          <a:p>
            <a:r>
              <a:rPr lang="fi-FI" sz="1800" b="0" i="0" u="none" strike="noStrike" baseline="0">
                <a:solidFill>
                  <a:srgbClr val="000000"/>
                </a:solidFill>
              </a:rPr>
              <a:t> </a:t>
            </a:r>
          </a:p>
        </p:txBody>
      </p:sp>
    </p:spTree>
    <p:custDataLst>
      <p:tags r:id="rId1"/>
    </p:custDataLst>
    <p:extLst>
      <p:ext uri="{BB962C8B-B14F-4D97-AF65-F5344CB8AC3E}">
        <p14:creationId xmlns:p14="http://schemas.microsoft.com/office/powerpoint/2010/main" val="4157828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747014E9-9935-19D6-E48A-31CDD3569305}"/>
              </a:ext>
            </a:extLst>
          </p:cNvPr>
          <p:cNvPicPr>
            <a:picLocks noChangeAspect="1"/>
          </p:cNvPicPr>
          <p:nvPr/>
        </p:nvPicPr>
        <p:blipFill>
          <a:blip r:embed="rId4"/>
          <a:stretch>
            <a:fillRect/>
          </a:stretch>
        </p:blipFill>
        <p:spPr>
          <a:xfrm>
            <a:off x="0" y="0"/>
            <a:ext cx="12192000" cy="6857999"/>
          </a:xfrm>
          <a:prstGeom prst="rect">
            <a:avLst/>
          </a:prstGeom>
        </p:spPr>
      </p:pic>
      <p:sp>
        <p:nvSpPr>
          <p:cNvPr id="2" name="Otsikko 1"/>
          <p:cNvSpPr>
            <a:spLocks noGrp="1"/>
          </p:cNvSpPr>
          <p:nvPr>
            <p:ph type="title"/>
          </p:nvPr>
        </p:nvSpPr>
        <p:spPr>
          <a:xfrm>
            <a:off x="838200" y="924673"/>
            <a:ext cx="10515600" cy="1130157"/>
          </a:xfrm>
        </p:spPr>
        <p:txBody>
          <a:bodyPr>
            <a:normAutofit fontScale="90000"/>
          </a:bodyPr>
          <a:lstStyle/>
          <a:p>
            <a:pPr>
              <a:lnSpc>
                <a:spcPct val="100000"/>
              </a:lnSpc>
            </a:pPr>
            <a:r>
              <a:rPr kumimoji="0" lang="fi-FI" sz="25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t>Taukotehtävä:</a:t>
            </a:r>
            <a:br>
              <a:rPr kumimoji="0" lang="fi-FI" sz="25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br>
            <a:r>
              <a:rPr kumimoji="0" lang="fi-FI" sz="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t> </a:t>
            </a:r>
            <a:br>
              <a:rPr lang="fi-FI" sz="3600" b="1">
                <a:solidFill>
                  <a:srgbClr val="E95123"/>
                </a:solidFill>
                <a:latin typeface="Roboto" panose="02000000000000000000" pitchFamily="2" charset="0"/>
                <a:ea typeface="Roboto" panose="02000000000000000000" pitchFamily="2" charset="0"/>
              </a:rPr>
            </a:br>
            <a:r>
              <a:rPr lang="fi-FI" sz="3600" b="1">
                <a:solidFill>
                  <a:srgbClr val="E95123"/>
                </a:solidFill>
                <a:latin typeface="Roboto" panose="02000000000000000000" pitchFamily="2" charset="0"/>
                <a:ea typeface="Roboto" panose="02000000000000000000" pitchFamily="2" charset="0"/>
              </a:rPr>
              <a:t>Sopivan paloilmaisimen valinta</a:t>
            </a:r>
          </a:p>
        </p:txBody>
      </p:sp>
      <p:sp>
        <p:nvSpPr>
          <p:cNvPr id="6" name="Sisällön paikkamerkki 2">
            <a:extLst>
              <a:ext uri="{FF2B5EF4-FFF2-40B4-BE49-F238E27FC236}">
                <a16:creationId xmlns:a16="http://schemas.microsoft.com/office/drawing/2014/main" id="{11D61C7C-ED48-0BD4-2E68-F7DBACCEFBFD}"/>
              </a:ext>
            </a:extLst>
          </p:cNvPr>
          <p:cNvSpPr>
            <a:spLocks noGrp="1"/>
          </p:cNvSpPr>
          <p:nvPr>
            <p:ph idx="1"/>
          </p:nvPr>
        </p:nvSpPr>
        <p:spPr>
          <a:xfrm>
            <a:off x="958953" y="2466474"/>
            <a:ext cx="5911078" cy="2917807"/>
          </a:xfrm>
        </p:spPr>
        <p:txBody>
          <a:bodyPr>
            <a:normAutofit/>
          </a:bodyPr>
          <a:lstStyle/>
          <a:p>
            <a:pPr marL="0" indent="0">
              <a:buNone/>
            </a:pPr>
            <a:r>
              <a:rPr lang="fi-FI" sz="2400">
                <a:latin typeface="Roboto" panose="02000000000000000000" pitchFamily="2" charset="0"/>
                <a:ea typeface="Roboto" panose="02000000000000000000" pitchFamily="2" charset="0"/>
              </a:rPr>
              <a:t>Tutustu tauon aikana koulutusympäristön eri tiloihin. </a:t>
            </a:r>
          </a:p>
          <a:p>
            <a:pPr marL="0" indent="0">
              <a:buNone/>
            </a:pPr>
            <a:endParaRPr lang="fi-FI" sz="2400">
              <a:latin typeface="Roboto" panose="02000000000000000000" pitchFamily="2" charset="0"/>
              <a:ea typeface="Roboto" panose="02000000000000000000" pitchFamily="2" charset="0"/>
            </a:endParaRPr>
          </a:p>
          <a:p>
            <a:pPr marL="0" indent="0">
              <a:buNone/>
            </a:pPr>
            <a:r>
              <a:rPr lang="fi-FI" sz="2400">
                <a:latin typeface="Roboto" panose="02000000000000000000" pitchFamily="2" charset="0"/>
                <a:ea typeface="Roboto" panose="02000000000000000000" pitchFamily="2" charset="0"/>
              </a:rPr>
              <a:t>Pohdi, mitä eri tiloissa tulisi ottaa huomioon sopivaa paloilmaisinta valitessa.</a:t>
            </a:r>
          </a:p>
        </p:txBody>
      </p:sp>
      <p:pic>
        <p:nvPicPr>
          <p:cNvPr id="17" name="Kuva 16" descr="Yhdistelmäilmaisi kattoon kiinnitettynä">
            <a:extLst>
              <a:ext uri="{FF2B5EF4-FFF2-40B4-BE49-F238E27FC236}">
                <a16:creationId xmlns:a16="http://schemas.microsoft.com/office/drawing/2014/main" id="{E6AF2473-BC63-E1C3-FA02-EE116E2324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63" t="-148" r="11093" b="7185"/>
          <a:stretch/>
        </p:blipFill>
        <p:spPr>
          <a:xfrm>
            <a:off x="9036336" y="543881"/>
            <a:ext cx="2685145" cy="2452375"/>
          </a:xfrm>
          <a:custGeom>
            <a:avLst/>
            <a:gdLst>
              <a:gd name="connsiteX0" fmla="*/ 1668207 w 3336414"/>
              <a:gd name="connsiteY0" fmla="*/ 0 h 3354784"/>
              <a:gd name="connsiteX1" fmla="*/ 3336414 w 3336414"/>
              <a:gd name="connsiteY1" fmla="*/ 1677392 h 3354784"/>
              <a:gd name="connsiteX2" fmla="*/ 1668207 w 3336414"/>
              <a:gd name="connsiteY2" fmla="*/ 3354784 h 3354784"/>
              <a:gd name="connsiteX3" fmla="*/ 0 w 3336414"/>
              <a:gd name="connsiteY3" fmla="*/ 1677392 h 3354784"/>
              <a:gd name="connsiteX4" fmla="*/ 1668207 w 3336414"/>
              <a:gd name="connsiteY4" fmla="*/ 0 h 335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414" h="3354784">
                <a:moveTo>
                  <a:pt x="1668207" y="0"/>
                </a:moveTo>
                <a:cubicBezTo>
                  <a:pt x="2589532" y="0"/>
                  <a:pt x="3336414" y="750994"/>
                  <a:pt x="3336414" y="1677392"/>
                </a:cubicBezTo>
                <a:cubicBezTo>
                  <a:pt x="3336414" y="2603790"/>
                  <a:pt x="2589532" y="3354784"/>
                  <a:pt x="1668207" y="3354784"/>
                </a:cubicBezTo>
                <a:cubicBezTo>
                  <a:pt x="746882" y="3354784"/>
                  <a:pt x="0" y="2603790"/>
                  <a:pt x="0" y="1677392"/>
                </a:cubicBezTo>
                <a:cubicBezTo>
                  <a:pt x="0" y="750994"/>
                  <a:pt x="746882" y="0"/>
                  <a:pt x="1668207" y="0"/>
                </a:cubicBezTo>
                <a:close/>
              </a:path>
            </a:pathLst>
          </a:custGeom>
          <a:effectLst>
            <a:softEdge rad="254000"/>
          </a:effectLst>
        </p:spPr>
      </p:pic>
      <p:cxnSp>
        <p:nvCxnSpPr>
          <p:cNvPr id="20" name="Suora yhdysviiva 19">
            <a:extLst>
              <a:ext uri="{FF2B5EF4-FFF2-40B4-BE49-F238E27FC236}">
                <a16:creationId xmlns:a16="http://schemas.microsoft.com/office/drawing/2014/main" id="{F284C664-C431-6A84-F3B6-7348D81910F0}"/>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21" name="Suora yhdysviiva 20">
            <a:extLst>
              <a:ext uri="{FF2B5EF4-FFF2-40B4-BE49-F238E27FC236}">
                <a16:creationId xmlns:a16="http://schemas.microsoft.com/office/drawing/2014/main" id="{00E69BE5-1F64-F505-1F1B-02FB362AA7A2}"/>
              </a:ext>
            </a:extLst>
          </p:cNvPr>
          <p:cNvCxnSpPr>
            <a:cxnSpLocks/>
          </p:cNvCxnSpPr>
          <p:nvPr/>
        </p:nvCxnSpPr>
        <p:spPr>
          <a:xfrm>
            <a:off x="9565240" y="366561"/>
            <a:ext cx="1920082" cy="412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22" name="Vapaamuotoinen: Muoto 21">
            <a:extLst>
              <a:ext uri="{FF2B5EF4-FFF2-40B4-BE49-F238E27FC236}">
                <a16:creationId xmlns:a16="http://schemas.microsoft.com/office/drawing/2014/main" id="{E8CD11B4-B499-0A1B-A760-0A3ECBA4A4F6}"/>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3" name="Vapaamuotoinen: Muoto 22">
            <a:extLst>
              <a:ext uri="{FF2B5EF4-FFF2-40B4-BE49-F238E27FC236}">
                <a16:creationId xmlns:a16="http://schemas.microsoft.com/office/drawing/2014/main" id="{57346A88-606B-A3B0-4832-0AFE79C776CD}"/>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24" name="Vapaamuotoinen: Muoto 23">
            <a:extLst>
              <a:ext uri="{FF2B5EF4-FFF2-40B4-BE49-F238E27FC236}">
                <a16:creationId xmlns:a16="http://schemas.microsoft.com/office/drawing/2014/main" id="{983C7CA2-C7E9-6128-79EF-38FE72D7EF71}"/>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5" name="Ellipsi 24">
            <a:extLst>
              <a:ext uri="{FF2B5EF4-FFF2-40B4-BE49-F238E27FC236}">
                <a16:creationId xmlns:a16="http://schemas.microsoft.com/office/drawing/2014/main" id="{F4C944A3-398E-74F2-30BF-D0526A656317}"/>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Vapaamuotoinen: Muoto 25">
            <a:extLst>
              <a:ext uri="{FF2B5EF4-FFF2-40B4-BE49-F238E27FC236}">
                <a16:creationId xmlns:a16="http://schemas.microsoft.com/office/drawing/2014/main" id="{4A0FE6F0-4B47-13E8-45BD-B1936A9FD706}"/>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27" name="Tekstiruutu 26">
            <a:extLst>
              <a:ext uri="{FF2B5EF4-FFF2-40B4-BE49-F238E27FC236}">
                <a16:creationId xmlns:a16="http://schemas.microsoft.com/office/drawing/2014/main" id="{F1E26339-0C71-5C42-A1ED-ED0B76B99F71}"/>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15" name="Kuva 14" descr="Kuva, joka sisältää kohteen henkilö, vaate, sisä-, kannettava tietokone&#10;&#10;Kuvaus luotu automaattisesti">
            <a:extLst>
              <a:ext uri="{FF2B5EF4-FFF2-40B4-BE49-F238E27FC236}">
                <a16:creationId xmlns:a16="http://schemas.microsoft.com/office/drawing/2014/main" id="{ECE152B3-B1A9-1341-EB29-F17A8C69DF0D}"/>
              </a:ext>
            </a:extLst>
          </p:cNvPr>
          <p:cNvPicPr>
            <a:picLocks noChangeAspect="1"/>
          </p:cNvPicPr>
          <p:nvPr/>
        </p:nvPicPr>
        <p:blipFill>
          <a:blip r:embed="rId6" cstate="print">
            <a:extLst>
              <a:ext uri="{28A0092B-C50C-407E-A947-70E740481C1C}">
                <a14:useLocalDpi xmlns:a14="http://schemas.microsoft.com/office/drawing/2010/main" val="0"/>
              </a:ext>
            </a:extLst>
          </a:blip>
          <a:srcRect l="34965" r="10980"/>
          <a:stretch>
            <a:fillRect/>
          </a:stretch>
        </p:blipFill>
        <p:spPr>
          <a:xfrm>
            <a:off x="6508080" y="2117071"/>
            <a:ext cx="3403073" cy="4197048"/>
          </a:xfrm>
          <a:custGeom>
            <a:avLst/>
            <a:gdLst>
              <a:gd name="connsiteX0" fmla="*/ 2759225 w 3139449"/>
              <a:gd name="connsiteY0" fmla="*/ 892485 h 3871917"/>
              <a:gd name="connsiteX1" fmla="*/ 2929612 w 3139449"/>
              <a:gd name="connsiteY1" fmla="*/ 892485 h 3871917"/>
              <a:gd name="connsiteX2" fmla="*/ 3139449 w 3139449"/>
              <a:gd name="connsiteY2" fmla="*/ 1102322 h 3871917"/>
              <a:gd name="connsiteX3" fmla="*/ 3139449 w 3139449"/>
              <a:gd name="connsiteY3" fmla="*/ 2914416 h 3871917"/>
              <a:gd name="connsiteX4" fmla="*/ 2929612 w 3139449"/>
              <a:gd name="connsiteY4" fmla="*/ 3124253 h 3871917"/>
              <a:gd name="connsiteX5" fmla="*/ 2759225 w 3139449"/>
              <a:gd name="connsiteY5" fmla="*/ 3124253 h 3871917"/>
              <a:gd name="connsiteX6" fmla="*/ 2549388 w 3139449"/>
              <a:gd name="connsiteY6" fmla="*/ 2914416 h 3871917"/>
              <a:gd name="connsiteX7" fmla="*/ 2549388 w 3139449"/>
              <a:gd name="connsiteY7" fmla="*/ 1102322 h 3871917"/>
              <a:gd name="connsiteX8" fmla="*/ 2759225 w 3139449"/>
              <a:gd name="connsiteY8" fmla="*/ 892485 h 3871917"/>
              <a:gd name="connsiteX9" fmla="*/ 209837 w 3139449"/>
              <a:gd name="connsiteY9" fmla="*/ 892485 h 3871917"/>
              <a:gd name="connsiteX10" fmla="*/ 380224 w 3139449"/>
              <a:gd name="connsiteY10" fmla="*/ 892485 h 3871917"/>
              <a:gd name="connsiteX11" fmla="*/ 590061 w 3139449"/>
              <a:gd name="connsiteY11" fmla="*/ 1102322 h 3871917"/>
              <a:gd name="connsiteX12" fmla="*/ 590061 w 3139449"/>
              <a:gd name="connsiteY12" fmla="*/ 2914416 h 3871917"/>
              <a:gd name="connsiteX13" fmla="*/ 380224 w 3139449"/>
              <a:gd name="connsiteY13" fmla="*/ 3124253 h 3871917"/>
              <a:gd name="connsiteX14" fmla="*/ 209837 w 3139449"/>
              <a:gd name="connsiteY14" fmla="*/ 3124253 h 3871917"/>
              <a:gd name="connsiteX15" fmla="*/ 0 w 3139449"/>
              <a:gd name="connsiteY15" fmla="*/ 2914416 h 3871917"/>
              <a:gd name="connsiteX16" fmla="*/ 0 w 3139449"/>
              <a:gd name="connsiteY16" fmla="*/ 1102322 h 3871917"/>
              <a:gd name="connsiteX17" fmla="*/ 209837 w 3139449"/>
              <a:gd name="connsiteY17" fmla="*/ 892485 h 3871917"/>
              <a:gd name="connsiteX18" fmla="*/ 2117159 w 3139449"/>
              <a:gd name="connsiteY18" fmla="*/ 443408 h 3871917"/>
              <a:gd name="connsiteX19" fmla="*/ 2287546 w 3139449"/>
              <a:gd name="connsiteY19" fmla="*/ 443408 h 3871917"/>
              <a:gd name="connsiteX20" fmla="*/ 2497383 w 3139449"/>
              <a:gd name="connsiteY20" fmla="*/ 653245 h 3871917"/>
              <a:gd name="connsiteX21" fmla="*/ 2497383 w 3139449"/>
              <a:gd name="connsiteY21" fmla="*/ 3323586 h 3871917"/>
              <a:gd name="connsiteX22" fmla="*/ 2287546 w 3139449"/>
              <a:gd name="connsiteY22" fmla="*/ 3533423 h 3871917"/>
              <a:gd name="connsiteX23" fmla="*/ 2117159 w 3139449"/>
              <a:gd name="connsiteY23" fmla="*/ 3533423 h 3871917"/>
              <a:gd name="connsiteX24" fmla="*/ 1907322 w 3139449"/>
              <a:gd name="connsiteY24" fmla="*/ 3323586 h 3871917"/>
              <a:gd name="connsiteX25" fmla="*/ 1907322 w 3139449"/>
              <a:gd name="connsiteY25" fmla="*/ 653245 h 3871917"/>
              <a:gd name="connsiteX26" fmla="*/ 2117159 w 3139449"/>
              <a:gd name="connsiteY26" fmla="*/ 443408 h 3871917"/>
              <a:gd name="connsiteX27" fmla="*/ 839925 w 3139449"/>
              <a:gd name="connsiteY27" fmla="*/ 443408 h 3871917"/>
              <a:gd name="connsiteX28" fmla="*/ 1010312 w 3139449"/>
              <a:gd name="connsiteY28" fmla="*/ 443408 h 3871917"/>
              <a:gd name="connsiteX29" fmla="*/ 1220149 w 3139449"/>
              <a:gd name="connsiteY29" fmla="*/ 653245 h 3871917"/>
              <a:gd name="connsiteX30" fmla="*/ 1220149 w 3139449"/>
              <a:gd name="connsiteY30" fmla="*/ 3323586 h 3871917"/>
              <a:gd name="connsiteX31" fmla="*/ 1010312 w 3139449"/>
              <a:gd name="connsiteY31" fmla="*/ 3533423 h 3871917"/>
              <a:gd name="connsiteX32" fmla="*/ 839925 w 3139449"/>
              <a:gd name="connsiteY32" fmla="*/ 3533423 h 3871917"/>
              <a:gd name="connsiteX33" fmla="*/ 630088 w 3139449"/>
              <a:gd name="connsiteY33" fmla="*/ 3323586 h 3871917"/>
              <a:gd name="connsiteX34" fmla="*/ 630088 w 3139449"/>
              <a:gd name="connsiteY34" fmla="*/ 653245 h 3871917"/>
              <a:gd name="connsiteX35" fmla="*/ 839925 w 3139449"/>
              <a:gd name="connsiteY35" fmla="*/ 443408 h 3871917"/>
              <a:gd name="connsiteX36" fmla="*/ 1483068 w 3139449"/>
              <a:gd name="connsiteY36" fmla="*/ 0 h 3871917"/>
              <a:gd name="connsiteX37" fmla="*/ 1653455 w 3139449"/>
              <a:gd name="connsiteY37" fmla="*/ 0 h 3871917"/>
              <a:gd name="connsiteX38" fmla="*/ 1863292 w 3139449"/>
              <a:gd name="connsiteY38" fmla="*/ 209837 h 3871917"/>
              <a:gd name="connsiteX39" fmla="*/ 1863292 w 3139449"/>
              <a:gd name="connsiteY39" fmla="*/ 3662080 h 3871917"/>
              <a:gd name="connsiteX40" fmla="*/ 1653455 w 3139449"/>
              <a:gd name="connsiteY40" fmla="*/ 3871917 h 3871917"/>
              <a:gd name="connsiteX41" fmla="*/ 1483068 w 3139449"/>
              <a:gd name="connsiteY41" fmla="*/ 3871917 h 3871917"/>
              <a:gd name="connsiteX42" fmla="*/ 1273231 w 3139449"/>
              <a:gd name="connsiteY42" fmla="*/ 3662080 h 3871917"/>
              <a:gd name="connsiteX43" fmla="*/ 1273231 w 3139449"/>
              <a:gd name="connsiteY43" fmla="*/ 209837 h 3871917"/>
              <a:gd name="connsiteX44" fmla="*/ 1483068 w 3139449"/>
              <a:gd name="connsiteY44" fmla="*/ 0 h 387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39449" h="3871917">
                <a:moveTo>
                  <a:pt x="2759225" y="892485"/>
                </a:moveTo>
                <a:lnTo>
                  <a:pt x="2929612" y="892485"/>
                </a:lnTo>
                <a:cubicBezTo>
                  <a:pt x="3045502" y="892485"/>
                  <a:pt x="3139449" y="986432"/>
                  <a:pt x="3139449" y="1102322"/>
                </a:cubicBezTo>
                <a:lnTo>
                  <a:pt x="3139449" y="2914416"/>
                </a:lnTo>
                <a:cubicBezTo>
                  <a:pt x="3139449" y="3030306"/>
                  <a:pt x="3045502" y="3124253"/>
                  <a:pt x="2929612" y="3124253"/>
                </a:cubicBezTo>
                <a:lnTo>
                  <a:pt x="2759225" y="3124253"/>
                </a:lnTo>
                <a:cubicBezTo>
                  <a:pt x="2643335" y="3124253"/>
                  <a:pt x="2549388" y="3030306"/>
                  <a:pt x="2549388" y="2914416"/>
                </a:cubicBezTo>
                <a:lnTo>
                  <a:pt x="2549388" y="1102322"/>
                </a:lnTo>
                <a:cubicBezTo>
                  <a:pt x="2549388" y="986432"/>
                  <a:pt x="2643335" y="892485"/>
                  <a:pt x="2759225" y="892485"/>
                </a:cubicBezTo>
                <a:close/>
                <a:moveTo>
                  <a:pt x="209837" y="892485"/>
                </a:moveTo>
                <a:lnTo>
                  <a:pt x="380224" y="892485"/>
                </a:lnTo>
                <a:cubicBezTo>
                  <a:pt x="496114" y="892485"/>
                  <a:pt x="590061" y="986432"/>
                  <a:pt x="590061" y="1102322"/>
                </a:cubicBezTo>
                <a:lnTo>
                  <a:pt x="590061" y="2914416"/>
                </a:lnTo>
                <a:cubicBezTo>
                  <a:pt x="590061" y="3030306"/>
                  <a:pt x="496114" y="3124253"/>
                  <a:pt x="380224" y="3124253"/>
                </a:cubicBezTo>
                <a:lnTo>
                  <a:pt x="209837" y="3124253"/>
                </a:lnTo>
                <a:cubicBezTo>
                  <a:pt x="93947" y="3124253"/>
                  <a:pt x="0" y="3030306"/>
                  <a:pt x="0" y="2914416"/>
                </a:cubicBezTo>
                <a:lnTo>
                  <a:pt x="0" y="1102322"/>
                </a:lnTo>
                <a:cubicBezTo>
                  <a:pt x="0" y="986432"/>
                  <a:pt x="93947" y="892485"/>
                  <a:pt x="209837" y="892485"/>
                </a:cubicBezTo>
                <a:close/>
                <a:moveTo>
                  <a:pt x="2117159" y="443408"/>
                </a:moveTo>
                <a:lnTo>
                  <a:pt x="2287546" y="443408"/>
                </a:lnTo>
                <a:cubicBezTo>
                  <a:pt x="2403436" y="443408"/>
                  <a:pt x="2497383" y="537355"/>
                  <a:pt x="2497383" y="653245"/>
                </a:cubicBezTo>
                <a:lnTo>
                  <a:pt x="2497383" y="3323586"/>
                </a:lnTo>
                <a:cubicBezTo>
                  <a:pt x="2497383" y="3439476"/>
                  <a:pt x="2403436" y="3533423"/>
                  <a:pt x="2287546" y="3533423"/>
                </a:cubicBezTo>
                <a:lnTo>
                  <a:pt x="2117159" y="3533423"/>
                </a:lnTo>
                <a:cubicBezTo>
                  <a:pt x="2001269" y="3533423"/>
                  <a:pt x="1907322" y="3439476"/>
                  <a:pt x="1907322" y="3323586"/>
                </a:cubicBezTo>
                <a:lnTo>
                  <a:pt x="1907322" y="653245"/>
                </a:lnTo>
                <a:cubicBezTo>
                  <a:pt x="1907322" y="537355"/>
                  <a:pt x="2001269" y="443408"/>
                  <a:pt x="2117159" y="443408"/>
                </a:cubicBezTo>
                <a:close/>
                <a:moveTo>
                  <a:pt x="839925" y="443408"/>
                </a:moveTo>
                <a:lnTo>
                  <a:pt x="1010312" y="443408"/>
                </a:lnTo>
                <a:cubicBezTo>
                  <a:pt x="1126202" y="443408"/>
                  <a:pt x="1220149" y="537355"/>
                  <a:pt x="1220149" y="653245"/>
                </a:cubicBezTo>
                <a:lnTo>
                  <a:pt x="1220149" y="3323586"/>
                </a:lnTo>
                <a:cubicBezTo>
                  <a:pt x="1220149" y="3439476"/>
                  <a:pt x="1126202" y="3533423"/>
                  <a:pt x="1010312" y="3533423"/>
                </a:cubicBezTo>
                <a:lnTo>
                  <a:pt x="839925" y="3533423"/>
                </a:lnTo>
                <a:cubicBezTo>
                  <a:pt x="724035" y="3533423"/>
                  <a:pt x="630088" y="3439476"/>
                  <a:pt x="630088" y="3323586"/>
                </a:cubicBezTo>
                <a:lnTo>
                  <a:pt x="630088" y="653245"/>
                </a:lnTo>
                <a:cubicBezTo>
                  <a:pt x="630088" y="537355"/>
                  <a:pt x="724035" y="443408"/>
                  <a:pt x="839925" y="443408"/>
                </a:cubicBezTo>
                <a:close/>
                <a:moveTo>
                  <a:pt x="1483068" y="0"/>
                </a:moveTo>
                <a:lnTo>
                  <a:pt x="1653455" y="0"/>
                </a:lnTo>
                <a:cubicBezTo>
                  <a:pt x="1769345" y="0"/>
                  <a:pt x="1863292" y="93947"/>
                  <a:pt x="1863292" y="209837"/>
                </a:cubicBezTo>
                <a:lnTo>
                  <a:pt x="1863292" y="3662080"/>
                </a:lnTo>
                <a:cubicBezTo>
                  <a:pt x="1863292" y="3777970"/>
                  <a:pt x="1769345" y="3871917"/>
                  <a:pt x="1653455" y="3871917"/>
                </a:cubicBezTo>
                <a:lnTo>
                  <a:pt x="1483068" y="3871917"/>
                </a:lnTo>
                <a:cubicBezTo>
                  <a:pt x="1367178" y="3871917"/>
                  <a:pt x="1273231" y="3777970"/>
                  <a:pt x="1273231" y="3662080"/>
                </a:cubicBezTo>
                <a:lnTo>
                  <a:pt x="1273231" y="209837"/>
                </a:lnTo>
                <a:cubicBezTo>
                  <a:pt x="1273231" y="93947"/>
                  <a:pt x="1367178" y="0"/>
                  <a:pt x="1483068" y="0"/>
                </a:cubicBezTo>
                <a:close/>
              </a:path>
            </a:pathLst>
          </a:custGeom>
        </p:spPr>
      </p:pic>
    </p:spTree>
    <p:custDataLst>
      <p:tags r:id="rId1"/>
    </p:custDataLst>
    <p:extLst>
      <p:ext uri="{BB962C8B-B14F-4D97-AF65-F5344CB8AC3E}">
        <p14:creationId xmlns:p14="http://schemas.microsoft.com/office/powerpoint/2010/main" val="740918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409C406-03C2-F92E-D43C-82762AB41147}"/>
              </a:ext>
            </a:extLst>
          </p:cNvPr>
          <p:cNvPicPr>
            <a:picLocks noChangeAspect="1"/>
          </p:cNvPicPr>
          <p:nvPr/>
        </p:nvPicPr>
        <p:blipFill rotWithShape="1">
          <a:blip r:embed="rId3"/>
          <a:srcRect t="27817" r="25923" b="9667"/>
          <a:stretch/>
        </p:blipFill>
        <p:spPr>
          <a:xfrm>
            <a:off x="2931" y="0"/>
            <a:ext cx="12192000" cy="6858000"/>
          </a:xfrm>
          <a:prstGeom prst="rect">
            <a:avLst/>
          </a:prstGeom>
        </p:spPr>
      </p:pic>
      <p:sp>
        <p:nvSpPr>
          <p:cNvPr id="5" name="Rectangle 3">
            <a:extLst>
              <a:ext uri="{FF2B5EF4-FFF2-40B4-BE49-F238E27FC236}">
                <a16:creationId xmlns:a16="http://schemas.microsoft.com/office/drawing/2014/main" id="{6CFB84DB-65DA-4BA2-E2F5-096410028D22}"/>
              </a:ext>
            </a:extLst>
          </p:cNvPr>
          <p:cNvSpPr/>
          <p:nvPr/>
        </p:nvSpPr>
        <p:spPr>
          <a:xfrm>
            <a:off x="0" y="0"/>
            <a:ext cx="12192000" cy="6858000"/>
          </a:xfrm>
          <a:prstGeom prst="rect">
            <a:avLst/>
          </a:prstGeom>
          <a:solidFill>
            <a:srgbClr val="0A257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Roboto Regular" pitchFamily="2" charset="0"/>
            </a:endParaRPr>
          </a:p>
        </p:txBody>
      </p:sp>
      <p:sp>
        <p:nvSpPr>
          <p:cNvPr id="2" name="Otsikko 1">
            <a:extLst>
              <a:ext uri="{FF2B5EF4-FFF2-40B4-BE49-F238E27FC236}">
                <a16:creationId xmlns:a16="http://schemas.microsoft.com/office/drawing/2014/main" id="{40C5A243-9D81-5D34-2A13-0EFB3795C925}"/>
              </a:ext>
            </a:extLst>
          </p:cNvPr>
          <p:cNvSpPr>
            <a:spLocks noGrp="1"/>
          </p:cNvSpPr>
          <p:nvPr>
            <p:ph type="title"/>
          </p:nvPr>
        </p:nvSpPr>
        <p:spPr>
          <a:xfrm>
            <a:off x="894328" y="1254889"/>
            <a:ext cx="10515600" cy="1325563"/>
          </a:xfrm>
        </p:spPr>
        <p:txBody>
          <a:bodyPr>
            <a:normAutofit fontScale="90000"/>
          </a:bodyPr>
          <a:lstStyle/>
          <a:p>
            <a:r>
              <a:rPr lang="fi-FI" sz="4000"/>
              <a:t>OSA 2 </a:t>
            </a:r>
            <a:br>
              <a:rPr lang="fi-FI" sz="4000"/>
            </a:br>
            <a:r>
              <a:rPr lang="fi-FI" sz="1400"/>
              <a:t> </a:t>
            </a:r>
            <a:br>
              <a:rPr lang="fi-FI" sz="4000"/>
            </a:br>
            <a:r>
              <a:rPr lang="fi-FI" sz="3600"/>
              <a:t>Palotorjuntatekniikan toimintaketju ja hälytyksen paikantaminen</a:t>
            </a:r>
            <a:endParaRPr lang="fi-FI" sz="4000"/>
          </a:p>
        </p:txBody>
      </p:sp>
      <p:cxnSp>
        <p:nvCxnSpPr>
          <p:cNvPr id="18" name="Suora yhdysviiva 17">
            <a:extLst>
              <a:ext uri="{FF2B5EF4-FFF2-40B4-BE49-F238E27FC236}">
                <a16:creationId xmlns:a16="http://schemas.microsoft.com/office/drawing/2014/main" id="{07A5ADB0-2DD6-55FB-51ED-0AF7F0AE69BF}"/>
              </a:ext>
            </a:extLst>
          </p:cNvPr>
          <p:cNvCxnSpPr>
            <a:cxnSpLocks/>
          </p:cNvCxnSpPr>
          <p:nvPr/>
        </p:nvCxnSpPr>
        <p:spPr>
          <a:xfrm>
            <a:off x="838200" y="359304"/>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sp>
        <p:nvSpPr>
          <p:cNvPr id="19" name="Vapaamuotoinen: Muoto 18">
            <a:extLst>
              <a:ext uri="{FF2B5EF4-FFF2-40B4-BE49-F238E27FC236}">
                <a16:creationId xmlns:a16="http://schemas.microsoft.com/office/drawing/2014/main" id="{FA80CB26-E415-D9AF-C330-E11405A3D33F}"/>
              </a:ext>
            </a:extLst>
          </p:cNvPr>
          <p:cNvSpPr/>
          <p:nvPr/>
        </p:nvSpPr>
        <p:spPr>
          <a:xfrm>
            <a:off x="3721709" y="3275514"/>
            <a:ext cx="2651381" cy="559827"/>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29A7E"/>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fi-FI" sz="1400" b="1"/>
              <a:t>Laitteistoyhteydet</a:t>
            </a:r>
            <a:endParaRPr lang="fi-FI" sz="1400" b="1">
              <a:ea typeface="Roboto"/>
              <a:cs typeface="Roboto"/>
            </a:endParaRPr>
          </a:p>
        </p:txBody>
      </p:sp>
      <p:sp>
        <p:nvSpPr>
          <p:cNvPr id="20" name="Vapaamuotoinen: Muoto 19">
            <a:extLst>
              <a:ext uri="{FF2B5EF4-FFF2-40B4-BE49-F238E27FC236}">
                <a16:creationId xmlns:a16="http://schemas.microsoft.com/office/drawing/2014/main" id="{4290AB63-9E18-AC2A-F777-DD3E842CD87B}"/>
              </a:ext>
            </a:extLst>
          </p:cNvPr>
          <p:cNvSpPr/>
          <p:nvPr/>
        </p:nvSpPr>
        <p:spPr>
          <a:xfrm>
            <a:off x="3721708" y="4668696"/>
            <a:ext cx="2651379" cy="559826"/>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D7049"/>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fi-FI" sz="1400" b="1"/>
              <a:t>Paikantamiskaavioiden käyttö</a:t>
            </a:r>
            <a:endParaRPr lang="fi-FI" sz="1400" b="1">
              <a:ea typeface="Roboto"/>
              <a:cs typeface="Roboto"/>
            </a:endParaRPr>
          </a:p>
        </p:txBody>
      </p:sp>
      <p:sp>
        <p:nvSpPr>
          <p:cNvPr id="21" name="Vapaamuotoinen: Muoto 20">
            <a:extLst>
              <a:ext uri="{FF2B5EF4-FFF2-40B4-BE49-F238E27FC236}">
                <a16:creationId xmlns:a16="http://schemas.microsoft.com/office/drawing/2014/main" id="{30444830-1774-D11E-B0C6-CBF251A8B868}"/>
              </a:ext>
            </a:extLst>
          </p:cNvPr>
          <p:cNvSpPr/>
          <p:nvPr/>
        </p:nvSpPr>
        <p:spPr>
          <a:xfrm>
            <a:off x="3721705" y="5363757"/>
            <a:ext cx="2651381" cy="559825"/>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B6035"/>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fi-FI" sz="1400" b="1"/>
              <a:t>Hälytyksen paikantamisharjoitus</a:t>
            </a:r>
            <a:endParaRPr lang="fi-FI" sz="1400" b="1">
              <a:ea typeface="Roboto"/>
              <a:cs typeface="Roboto"/>
            </a:endParaRPr>
          </a:p>
        </p:txBody>
      </p:sp>
      <p:sp>
        <p:nvSpPr>
          <p:cNvPr id="22" name="Vapaamuotoinen: Muoto 21">
            <a:extLst>
              <a:ext uri="{FF2B5EF4-FFF2-40B4-BE49-F238E27FC236}">
                <a16:creationId xmlns:a16="http://schemas.microsoft.com/office/drawing/2014/main" id="{5BC4DD2E-B97A-621C-B2FB-E7C0A0E778BE}"/>
              </a:ext>
            </a:extLst>
          </p:cNvPr>
          <p:cNvSpPr/>
          <p:nvPr/>
        </p:nvSpPr>
        <p:spPr>
          <a:xfrm>
            <a:off x="3721704" y="6060657"/>
            <a:ext cx="2651381" cy="49508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fi-FI" sz="1400" b="1"/>
              <a:t>Kertaus &amp; arviointi</a:t>
            </a:r>
            <a:endParaRPr lang="fi-FI" sz="1400" b="1">
              <a:ea typeface="Roboto"/>
              <a:cs typeface="Roboto"/>
            </a:endParaRPr>
          </a:p>
        </p:txBody>
      </p:sp>
      <p:sp>
        <p:nvSpPr>
          <p:cNvPr id="23" name="Ellipsi 22">
            <a:extLst>
              <a:ext uri="{FF2B5EF4-FFF2-40B4-BE49-F238E27FC236}">
                <a16:creationId xmlns:a16="http://schemas.microsoft.com/office/drawing/2014/main" id="{D3073826-4C94-4C10-C70D-591C5A0A51EC}"/>
              </a:ext>
            </a:extLst>
          </p:cNvPr>
          <p:cNvSpPr/>
          <p:nvPr/>
        </p:nvSpPr>
        <p:spPr>
          <a:xfrm flipH="1">
            <a:off x="497806" y="149781"/>
            <a:ext cx="396522" cy="402422"/>
          </a:xfrm>
          <a:prstGeom prst="ellipse">
            <a:avLst/>
          </a:pr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Tekstiruutu 23">
            <a:extLst>
              <a:ext uri="{FF2B5EF4-FFF2-40B4-BE49-F238E27FC236}">
                <a16:creationId xmlns:a16="http://schemas.microsoft.com/office/drawing/2014/main" id="{E083E5A8-D5D6-D1DE-984F-9255139379FD}"/>
              </a:ext>
            </a:extLst>
          </p:cNvPr>
          <p:cNvSpPr txBox="1"/>
          <p:nvPr/>
        </p:nvSpPr>
        <p:spPr>
          <a:xfrm>
            <a:off x="562955" y="197103"/>
            <a:ext cx="133112" cy="307777"/>
          </a:xfrm>
          <a:prstGeom prst="rect">
            <a:avLst/>
          </a:prstGeom>
          <a:noFill/>
        </p:spPr>
        <p:txBody>
          <a:bodyPr wrap="square" rtlCol="0">
            <a:spAutoFit/>
          </a:bodyPr>
          <a:lstStyle/>
          <a:p>
            <a:r>
              <a:rPr lang="fi-FI" sz="1400" b="1">
                <a:solidFill>
                  <a:schemeClr val="bg1"/>
                </a:solidFill>
              </a:rPr>
              <a:t>2</a:t>
            </a:r>
            <a:endParaRPr lang="fi-FI" sz="1100" b="1">
              <a:solidFill>
                <a:schemeClr val="bg1"/>
              </a:solidFill>
            </a:endParaRPr>
          </a:p>
        </p:txBody>
      </p:sp>
      <p:sp>
        <p:nvSpPr>
          <p:cNvPr id="25" name="Vapaamuotoinen: Muoto 24">
            <a:extLst>
              <a:ext uri="{FF2B5EF4-FFF2-40B4-BE49-F238E27FC236}">
                <a16:creationId xmlns:a16="http://schemas.microsoft.com/office/drawing/2014/main" id="{148B6102-8B10-8746-EBCC-B51E65DEE1E1}"/>
              </a:ext>
            </a:extLst>
          </p:cNvPr>
          <p:cNvSpPr/>
          <p:nvPr/>
        </p:nvSpPr>
        <p:spPr>
          <a:xfrm>
            <a:off x="3721710" y="3970576"/>
            <a:ext cx="2651380" cy="559827"/>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F815F"/>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fi-FI" sz="1400" b="1"/>
              <a:t>Palontorjuntatekniikan toimintaketju</a:t>
            </a:r>
            <a:endParaRPr lang="fi-FI" sz="1400" b="1">
              <a:ea typeface="Roboto"/>
              <a:cs typeface="Roboto"/>
            </a:endParaRPr>
          </a:p>
        </p:txBody>
      </p:sp>
      <p:sp>
        <p:nvSpPr>
          <p:cNvPr id="3" name="Tekstiruutu 2">
            <a:extLst>
              <a:ext uri="{FF2B5EF4-FFF2-40B4-BE49-F238E27FC236}">
                <a16:creationId xmlns:a16="http://schemas.microsoft.com/office/drawing/2014/main" id="{340BA96E-9E3B-FDD9-E14E-97CD36317E0D}"/>
              </a:ext>
            </a:extLst>
          </p:cNvPr>
          <p:cNvSpPr txBox="1"/>
          <p:nvPr/>
        </p:nvSpPr>
        <p:spPr>
          <a:xfrm>
            <a:off x="1487300" y="3241956"/>
            <a:ext cx="1572866" cy="584775"/>
          </a:xfrm>
          <a:prstGeom prst="rect">
            <a:avLst/>
          </a:prstGeom>
          <a:noFill/>
        </p:spPr>
        <p:txBody>
          <a:bodyPr wrap="none" rtlCol="0">
            <a:spAutoFit/>
          </a:bodyPr>
          <a:lstStyle/>
          <a:p>
            <a:r>
              <a:rPr lang="fi-FI" sz="3200" b="1">
                <a:solidFill>
                  <a:srgbClr val="E95123"/>
                </a:solidFill>
              </a:rPr>
              <a:t>Sisältö:</a:t>
            </a:r>
            <a:endParaRPr lang="fi-FI" b="1">
              <a:solidFill>
                <a:srgbClr val="E95123"/>
              </a:solidFill>
            </a:endParaRPr>
          </a:p>
        </p:txBody>
      </p:sp>
      <p:sp>
        <p:nvSpPr>
          <p:cNvPr id="6" name="Vapaamuotoinen: Muoto 5">
            <a:extLst>
              <a:ext uri="{FF2B5EF4-FFF2-40B4-BE49-F238E27FC236}">
                <a16:creationId xmlns:a16="http://schemas.microsoft.com/office/drawing/2014/main" id="{F7CDBDF8-8730-1F6E-427D-39A77C7FA31B}"/>
              </a:ext>
            </a:extLst>
          </p:cNvPr>
          <p:cNvSpPr/>
          <p:nvPr/>
        </p:nvSpPr>
        <p:spPr>
          <a:xfrm rot="5400000">
            <a:off x="3329971" y="6136307"/>
            <a:ext cx="326612" cy="336468"/>
          </a:xfrm>
          <a:custGeom>
            <a:avLst/>
            <a:gdLst>
              <a:gd name="connsiteX0" fmla="*/ 0 w 516881"/>
              <a:gd name="connsiteY0" fmla="*/ 528438 h 532478"/>
              <a:gd name="connsiteX1" fmla="*/ 257457 w 516881"/>
              <a:gd name="connsiteY1" fmla="*/ 0 h 532478"/>
              <a:gd name="connsiteX2" fmla="*/ 516881 w 516881"/>
              <a:gd name="connsiteY2" fmla="*/ 532478 h 532478"/>
              <a:gd name="connsiteX3" fmla="*/ 515671 w 516881"/>
              <a:gd name="connsiteY3" fmla="*/ 532478 h 532478"/>
              <a:gd name="connsiteX4" fmla="*/ 255865 w 516881"/>
              <a:gd name="connsiteY4" fmla="*/ 266239 h 5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1" h="532478">
                <a:moveTo>
                  <a:pt x="0" y="528438"/>
                </a:moveTo>
                <a:lnTo>
                  <a:pt x="257457" y="0"/>
                </a:lnTo>
                <a:lnTo>
                  <a:pt x="516881" y="532478"/>
                </a:lnTo>
                <a:lnTo>
                  <a:pt x="515671" y="532478"/>
                </a:lnTo>
                <a:lnTo>
                  <a:pt x="255865" y="266239"/>
                </a:lnTo>
                <a:close/>
              </a:path>
            </a:pathLst>
          </a:custGeom>
          <a:solidFill>
            <a:srgbClr val="E95123"/>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 name="Vapaamuotoinen: Muoto 6">
            <a:extLst>
              <a:ext uri="{FF2B5EF4-FFF2-40B4-BE49-F238E27FC236}">
                <a16:creationId xmlns:a16="http://schemas.microsoft.com/office/drawing/2014/main" id="{83211390-1541-7996-64AA-EDD46E7BB42B}"/>
              </a:ext>
            </a:extLst>
          </p:cNvPr>
          <p:cNvSpPr/>
          <p:nvPr/>
        </p:nvSpPr>
        <p:spPr>
          <a:xfrm rot="5400000">
            <a:off x="3335485" y="5475435"/>
            <a:ext cx="326612" cy="336468"/>
          </a:xfrm>
          <a:custGeom>
            <a:avLst/>
            <a:gdLst>
              <a:gd name="connsiteX0" fmla="*/ 0 w 516881"/>
              <a:gd name="connsiteY0" fmla="*/ 528438 h 532478"/>
              <a:gd name="connsiteX1" fmla="*/ 257457 w 516881"/>
              <a:gd name="connsiteY1" fmla="*/ 0 h 532478"/>
              <a:gd name="connsiteX2" fmla="*/ 516881 w 516881"/>
              <a:gd name="connsiteY2" fmla="*/ 532478 h 532478"/>
              <a:gd name="connsiteX3" fmla="*/ 515671 w 516881"/>
              <a:gd name="connsiteY3" fmla="*/ 532478 h 532478"/>
              <a:gd name="connsiteX4" fmla="*/ 255865 w 516881"/>
              <a:gd name="connsiteY4" fmla="*/ 266239 h 5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1" h="532478">
                <a:moveTo>
                  <a:pt x="0" y="528438"/>
                </a:moveTo>
                <a:lnTo>
                  <a:pt x="257457" y="0"/>
                </a:lnTo>
                <a:lnTo>
                  <a:pt x="516881" y="532478"/>
                </a:lnTo>
                <a:lnTo>
                  <a:pt x="515671" y="532478"/>
                </a:lnTo>
                <a:lnTo>
                  <a:pt x="255865" y="266239"/>
                </a:lnTo>
                <a:close/>
              </a:path>
            </a:pathLst>
          </a:custGeom>
          <a:solidFill>
            <a:srgbClr val="EB6035"/>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8" name="Vapaamuotoinen: Muoto 7">
            <a:extLst>
              <a:ext uri="{FF2B5EF4-FFF2-40B4-BE49-F238E27FC236}">
                <a16:creationId xmlns:a16="http://schemas.microsoft.com/office/drawing/2014/main" id="{E61AB851-E576-79EC-5506-B38DAA8FC8A3}"/>
              </a:ext>
            </a:extLst>
          </p:cNvPr>
          <p:cNvSpPr/>
          <p:nvPr/>
        </p:nvSpPr>
        <p:spPr>
          <a:xfrm rot="5400000">
            <a:off x="3342930" y="4780375"/>
            <a:ext cx="326612" cy="336468"/>
          </a:xfrm>
          <a:custGeom>
            <a:avLst/>
            <a:gdLst>
              <a:gd name="connsiteX0" fmla="*/ 0 w 516881"/>
              <a:gd name="connsiteY0" fmla="*/ 528438 h 532478"/>
              <a:gd name="connsiteX1" fmla="*/ 257457 w 516881"/>
              <a:gd name="connsiteY1" fmla="*/ 0 h 532478"/>
              <a:gd name="connsiteX2" fmla="*/ 516881 w 516881"/>
              <a:gd name="connsiteY2" fmla="*/ 532478 h 532478"/>
              <a:gd name="connsiteX3" fmla="*/ 515671 w 516881"/>
              <a:gd name="connsiteY3" fmla="*/ 532478 h 532478"/>
              <a:gd name="connsiteX4" fmla="*/ 255865 w 516881"/>
              <a:gd name="connsiteY4" fmla="*/ 266239 h 5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1" h="532478">
                <a:moveTo>
                  <a:pt x="0" y="528438"/>
                </a:moveTo>
                <a:lnTo>
                  <a:pt x="257457" y="0"/>
                </a:lnTo>
                <a:lnTo>
                  <a:pt x="516881" y="532478"/>
                </a:lnTo>
                <a:lnTo>
                  <a:pt x="515671" y="532478"/>
                </a:lnTo>
                <a:lnTo>
                  <a:pt x="255865" y="266239"/>
                </a:lnTo>
                <a:close/>
              </a:path>
            </a:pathLst>
          </a:custGeom>
          <a:solidFill>
            <a:srgbClr val="ED7049"/>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9" name="Vapaamuotoinen: Muoto 8">
            <a:extLst>
              <a:ext uri="{FF2B5EF4-FFF2-40B4-BE49-F238E27FC236}">
                <a16:creationId xmlns:a16="http://schemas.microsoft.com/office/drawing/2014/main" id="{302A57BA-E525-50AE-1931-1E25C368B72E}"/>
              </a:ext>
            </a:extLst>
          </p:cNvPr>
          <p:cNvSpPr/>
          <p:nvPr/>
        </p:nvSpPr>
        <p:spPr>
          <a:xfrm rot="5400000">
            <a:off x="3329971" y="4087563"/>
            <a:ext cx="326612" cy="336468"/>
          </a:xfrm>
          <a:custGeom>
            <a:avLst/>
            <a:gdLst>
              <a:gd name="connsiteX0" fmla="*/ 0 w 516881"/>
              <a:gd name="connsiteY0" fmla="*/ 528438 h 532478"/>
              <a:gd name="connsiteX1" fmla="*/ 257457 w 516881"/>
              <a:gd name="connsiteY1" fmla="*/ 0 h 532478"/>
              <a:gd name="connsiteX2" fmla="*/ 516881 w 516881"/>
              <a:gd name="connsiteY2" fmla="*/ 532478 h 532478"/>
              <a:gd name="connsiteX3" fmla="*/ 515671 w 516881"/>
              <a:gd name="connsiteY3" fmla="*/ 532478 h 532478"/>
              <a:gd name="connsiteX4" fmla="*/ 255865 w 516881"/>
              <a:gd name="connsiteY4" fmla="*/ 266239 h 5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1" h="532478">
                <a:moveTo>
                  <a:pt x="0" y="528438"/>
                </a:moveTo>
                <a:lnTo>
                  <a:pt x="257457" y="0"/>
                </a:lnTo>
                <a:lnTo>
                  <a:pt x="516881" y="532478"/>
                </a:lnTo>
                <a:lnTo>
                  <a:pt x="515671" y="532478"/>
                </a:lnTo>
                <a:lnTo>
                  <a:pt x="255865" y="266239"/>
                </a:lnTo>
                <a:close/>
              </a:path>
            </a:pathLst>
          </a:custGeom>
          <a:solidFill>
            <a:srgbClr val="EF815F"/>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Vapaamuotoinen: Muoto 9">
            <a:extLst>
              <a:ext uri="{FF2B5EF4-FFF2-40B4-BE49-F238E27FC236}">
                <a16:creationId xmlns:a16="http://schemas.microsoft.com/office/drawing/2014/main" id="{A38EE574-EFB2-D867-FC8A-C45081050C41}"/>
              </a:ext>
            </a:extLst>
          </p:cNvPr>
          <p:cNvSpPr/>
          <p:nvPr/>
        </p:nvSpPr>
        <p:spPr>
          <a:xfrm rot="5400000">
            <a:off x="3329971" y="3366109"/>
            <a:ext cx="326612" cy="336468"/>
          </a:xfrm>
          <a:custGeom>
            <a:avLst/>
            <a:gdLst>
              <a:gd name="connsiteX0" fmla="*/ 0 w 516881"/>
              <a:gd name="connsiteY0" fmla="*/ 528438 h 532478"/>
              <a:gd name="connsiteX1" fmla="*/ 257457 w 516881"/>
              <a:gd name="connsiteY1" fmla="*/ 0 h 532478"/>
              <a:gd name="connsiteX2" fmla="*/ 516881 w 516881"/>
              <a:gd name="connsiteY2" fmla="*/ 532478 h 532478"/>
              <a:gd name="connsiteX3" fmla="*/ 515671 w 516881"/>
              <a:gd name="connsiteY3" fmla="*/ 532478 h 532478"/>
              <a:gd name="connsiteX4" fmla="*/ 255865 w 516881"/>
              <a:gd name="connsiteY4" fmla="*/ 266239 h 5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1" h="532478">
                <a:moveTo>
                  <a:pt x="0" y="528438"/>
                </a:moveTo>
                <a:lnTo>
                  <a:pt x="257457" y="0"/>
                </a:lnTo>
                <a:lnTo>
                  <a:pt x="516881" y="532478"/>
                </a:lnTo>
                <a:lnTo>
                  <a:pt x="515671" y="532478"/>
                </a:lnTo>
                <a:lnTo>
                  <a:pt x="255865" y="266239"/>
                </a:lnTo>
                <a:close/>
              </a:path>
            </a:pathLst>
          </a:custGeom>
          <a:solidFill>
            <a:srgbClr val="F4AC96"/>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Tree>
    <p:custDataLst>
      <p:tags r:id="rId1"/>
    </p:custDataLst>
    <p:extLst>
      <p:ext uri="{BB962C8B-B14F-4D97-AF65-F5344CB8AC3E}">
        <p14:creationId xmlns:p14="http://schemas.microsoft.com/office/powerpoint/2010/main" val="3348125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409C406-03C2-F92E-D43C-82762AB41147}"/>
              </a:ext>
            </a:extLst>
          </p:cNvPr>
          <p:cNvPicPr>
            <a:picLocks noChangeAspect="1"/>
          </p:cNvPicPr>
          <p:nvPr/>
        </p:nvPicPr>
        <p:blipFill rotWithShape="1">
          <a:blip r:embed="rId2"/>
          <a:srcRect t="27817" r="25923" b="9667"/>
          <a:stretch/>
        </p:blipFill>
        <p:spPr>
          <a:xfrm>
            <a:off x="2931" y="0"/>
            <a:ext cx="12192000" cy="6858000"/>
          </a:xfrm>
          <a:prstGeom prst="rect">
            <a:avLst/>
          </a:prstGeom>
        </p:spPr>
      </p:pic>
      <p:sp>
        <p:nvSpPr>
          <p:cNvPr id="5" name="Rectangle 3">
            <a:extLst>
              <a:ext uri="{FF2B5EF4-FFF2-40B4-BE49-F238E27FC236}">
                <a16:creationId xmlns:a16="http://schemas.microsoft.com/office/drawing/2014/main" id="{6CFB84DB-65DA-4BA2-E2F5-096410028D22}"/>
              </a:ext>
            </a:extLst>
          </p:cNvPr>
          <p:cNvSpPr/>
          <p:nvPr/>
        </p:nvSpPr>
        <p:spPr>
          <a:xfrm>
            <a:off x="0" y="0"/>
            <a:ext cx="12192000" cy="6858000"/>
          </a:xfrm>
          <a:prstGeom prst="rect">
            <a:avLst/>
          </a:prstGeom>
          <a:solidFill>
            <a:srgbClr val="0A257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Roboto Regular" pitchFamily="2" charset="0"/>
            </a:endParaRPr>
          </a:p>
        </p:txBody>
      </p:sp>
      <p:sp>
        <p:nvSpPr>
          <p:cNvPr id="2" name="Otsikko 1">
            <a:extLst>
              <a:ext uri="{FF2B5EF4-FFF2-40B4-BE49-F238E27FC236}">
                <a16:creationId xmlns:a16="http://schemas.microsoft.com/office/drawing/2014/main" id="{40C5A243-9D81-5D34-2A13-0EFB3795C925}"/>
              </a:ext>
            </a:extLst>
          </p:cNvPr>
          <p:cNvSpPr>
            <a:spLocks noGrp="1"/>
          </p:cNvSpPr>
          <p:nvPr>
            <p:ph type="title"/>
          </p:nvPr>
        </p:nvSpPr>
        <p:spPr>
          <a:xfrm>
            <a:off x="996461" y="4418378"/>
            <a:ext cx="10515600" cy="1325563"/>
          </a:xfrm>
        </p:spPr>
        <p:txBody>
          <a:bodyPr>
            <a:normAutofit fontScale="90000"/>
          </a:bodyPr>
          <a:lstStyle/>
          <a:p>
            <a:r>
              <a:rPr lang="fi-FI" sz="4000"/>
              <a:t>OSA 2: </a:t>
            </a:r>
            <a:br>
              <a:rPr lang="fi-FI" sz="4000"/>
            </a:br>
            <a:r>
              <a:rPr lang="fi-FI" sz="1400"/>
              <a:t> </a:t>
            </a:r>
            <a:br>
              <a:rPr lang="fi-FI" sz="4000"/>
            </a:br>
            <a:r>
              <a:rPr lang="fi-FI" sz="3600"/>
              <a:t>Palotorjuntatekniikan toimintaketju ja hälytyksen paikantaminen</a:t>
            </a:r>
            <a:endParaRPr lang="fi-FI" sz="4000"/>
          </a:p>
        </p:txBody>
      </p:sp>
      <p:cxnSp>
        <p:nvCxnSpPr>
          <p:cNvPr id="18" name="Suora yhdysviiva 17">
            <a:extLst>
              <a:ext uri="{FF2B5EF4-FFF2-40B4-BE49-F238E27FC236}">
                <a16:creationId xmlns:a16="http://schemas.microsoft.com/office/drawing/2014/main" id="{07A5ADB0-2DD6-55FB-51ED-0AF7F0AE69BF}"/>
              </a:ext>
            </a:extLst>
          </p:cNvPr>
          <p:cNvCxnSpPr>
            <a:cxnSpLocks/>
          </p:cNvCxnSpPr>
          <p:nvPr/>
        </p:nvCxnSpPr>
        <p:spPr>
          <a:xfrm>
            <a:off x="838200" y="359304"/>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sp>
        <p:nvSpPr>
          <p:cNvPr id="19" name="Vapaamuotoinen: Muoto 18">
            <a:extLst>
              <a:ext uri="{FF2B5EF4-FFF2-40B4-BE49-F238E27FC236}">
                <a16:creationId xmlns:a16="http://schemas.microsoft.com/office/drawing/2014/main" id="{FA80CB26-E415-D9AF-C330-E11405A3D33F}"/>
              </a:ext>
            </a:extLst>
          </p:cNvPr>
          <p:cNvSpPr/>
          <p:nvPr/>
        </p:nvSpPr>
        <p:spPr>
          <a:xfrm>
            <a:off x="1357201" y="174378"/>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20" name="Vapaamuotoinen: Muoto 19">
            <a:extLst>
              <a:ext uri="{FF2B5EF4-FFF2-40B4-BE49-F238E27FC236}">
                <a16:creationId xmlns:a16="http://schemas.microsoft.com/office/drawing/2014/main" id="{4290AB63-9E18-AC2A-F777-DD3E842CD87B}"/>
              </a:ext>
            </a:extLst>
          </p:cNvPr>
          <p:cNvSpPr/>
          <p:nvPr/>
        </p:nvSpPr>
        <p:spPr>
          <a:xfrm>
            <a:off x="5727293"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1" name="Vapaamuotoinen: Muoto 20">
            <a:extLst>
              <a:ext uri="{FF2B5EF4-FFF2-40B4-BE49-F238E27FC236}">
                <a16:creationId xmlns:a16="http://schemas.microsoft.com/office/drawing/2014/main" id="{30444830-1774-D11E-B0C6-CBF251A8B868}"/>
              </a:ext>
            </a:extLst>
          </p:cNvPr>
          <p:cNvSpPr/>
          <p:nvPr/>
        </p:nvSpPr>
        <p:spPr>
          <a:xfrm>
            <a:off x="7912339" y="174378"/>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2" name="Vapaamuotoinen: Muoto 21">
            <a:extLst>
              <a:ext uri="{FF2B5EF4-FFF2-40B4-BE49-F238E27FC236}">
                <a16:creationId xmlns:a16="http://schemas.microsoft.com/office/drawing/2014/main" id="{5BC4DD2E-B97A-621C-B2FB-E7C0A0E778BE}"/>
              </a:ext>
            </a:extLst>
          </p:cNvPr>
          <p:cNvSpPr/>
          <p:nvPr/>
        </p:nvSpPr>
        <p:spPr>
          <a:xfrm>
            <a:off x="10097385"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23" name="Ellipsi 22">
            <a:extLst>
              <a:ext uri="{FF2B5EF4-FFF2-40B4-BE49-F238E27FC236}">
                <a16:creationId xmlns:a16="http://schemas.microsoft.com/office/drawing/2014/main" id="{D3073826-4C94-4C10-C70D-591C5A0A51EC}"/>
              </a:ext>
            </a:extLst>
          </p:cNvPr>
          <p:cNvSpPr/>
          <p:nvPr/>
        </p:nvSpPr>
        <p:spPr>
          <a:xfrm flipH="1">
            <a:off x="497806" y="149781"/>
            <a:ext cx="396522" cy="402422"/>
          </a:xfrm>
          <a:prstGeom prst="ellipse">
            <a:avLst/>
          </a:pr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Tekstiruutu 23">
            <a:extLst>
              <a:ext uri="{FF2B5EF4-FFF2-40B4-BE49-F238E27FC236}">
                <a16:creationId xmlns:a16="http://schemas.microsoft.com/office/drawing/2014/main" id="{E083E5A8-D5D6-D1DE-984F-9255139379FD}"/>
              </a:ext>
            </a:extLst>
          </p:cNvPr>
          <p:cNvSpPr txBox="1"/>
          <p:nvPr/>
        </p:nvSpPr>
        <p:spPr>
          <a:xfrm>
            <a:off x="562955" y="197103"/>
            <a:ext cx="133112" cy="307777"/>
          </a:xfrm>
          <a:prstGeom prst="rect">
            <a:avLst/>
          </a:prstGeom>
          <a:noFill/>
        </p:spPr>
        <p:txBody>
          <a:bodyPr wrap="square" rtlCol="0">
            <a:spAutoFit/>
          </a:bodyPr>
          <a:lstStyle/>
          <a:p>
            <a:r>
              <a:rPr lang="fi-FI" sz="1400" b="1">
                <a:solidFill>
                  <a:schemeClr val="bg1"/>
                </a:solidFill>
              </a:rPr>
              <a:t>2</a:t>
            </a:r>
            <a:endParaRPr lang="fi-FI" sz="1100" b="1">
              <a:solidFill>
                <a:schemeClr val="bg1"/>
              </a:solidFill>
            </a:endParaRPr>
          </a:p>
        </p:txBody>
      </p:sp>
      <p:sp>
        <p:nvSpPr>
          <p:cNvPr id="25" name="Vapaamuotoinen: Muoto 24">
            <a:extLst>
              <a:ext uri="{FF2B5EF4-FFF2-40B4-BE49-F238E27FC236}">
                <a16:creationId xmlns:a16="http://schemas.microsoft.com/office/drawing/2014/main" id="{148B6102-8B10-8746-EBCC-B51E65DEE1E1}"/>
              </a:ext>
            </a:extLst>
          </p:cNvPr>
          <p:cNvSpPr/>
          <p:nvPr/>
        </p:nvSpPr>
        <p:spPr>
          <a:xfrm>
            <a:off x="3542247" y="174378"/>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spTree>
    <p:extLst>
      <p:ext uri="{BB962C8B-B14F-4D97-AF65-F5344CB8AC3E}">
        <p14:creationId xmlns:p14="http://schemas.microsoft.com/office/powerpoint/2010/main" val="8076453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6735" y="973326"/>
            <a:ext cx="7283116" cy="1325563"/>
          </a:xfrm>
        </p:spPr>
        <p:txBody>
          <a:bodyPr>
            <a:normAutofit fontScale="90000"/>
          </a:bodyPr>
          <a:lstStyle/>
          <a:p>
            <a:r>
              <a:rPr lang="fi-FI" sz="3600" b="1">
                <a:solidFill>
                  <a:srgbClr val="E95123"/>
                </a:solidFill>
                <a:latin typeface="Roboto" panose="02000000000000000000" pitchFamily="2" charset="0"/>
                <a:ea typeface="Roboto" panose="02000000000000000000" pitchFamily="2" charset="0"/>
              </a:rPr>
              <a:t>Mitä on tiedettävä paloilmoittimesta ja yhteen sovitetuista laitteistoista </a:t>
            </a:r>
            <a:br>
              <a:rPr lang="fi-FI" sz="3600" b="1">
                <a:solidFill>
                  <a:srgbClr val="E95123"/>
                </a:solidFill>
                <a:latin typeface="Roboto" panose="02000000000000000000" pitchFamily="2" charset="0"/>
                <a:ea typeface="Roboto" panose="02000000000000000000" pitchFamily="2" charset="0"/>
              </a:rPr>
            </a:br>
            <a:r>
              <a:rPr lang="fi-FI" sz="3600" b="1">
                <a:solidFill>
                  <a:srgbClr val="E95123"/>
                </a:solidFill>
                <a:latin typeface="Roboto" panose="02000000000000000000" pitchFamily="2" charset="0"/>
                <a:ea typeface="Roboto" panose="02000000000000000000" pitchFamily="2" charset="0"/>
              </a:rPr>
              <a:t>ja laitteista ennen käyttöä?</a:t>
            </a:r>
          </a:p>
        </p:txBody>
      </p:sp>
      <p:sp>
        <p:nvSpPr>
          <p:cNvPr id="6" name="Sisällön paikkamerkki 2">
            <a:extLst>
              <a:ext uri="{FF2B5EF4-FFF2-40B4-BE49-F238E27FC236}">
                <a16:creationId xmlns:a16="http://schemas.microsoft.com/office/drawing/2014/main" id="{48181C4E-8310-CC85-F4B5-A1C232E6FFF2}"/>
              </a:ext>
            </a:extLst>
          </p:cNvPr>
          <p:cNvSpPr>
            <a:spLocks noGrp="1"/>
          </p:cNvSpPr>
          <p:nvPr>
            <p:ph idx="1"/>
          </p:nvPr>
        </p:nvSpPr>
        <p:spPr>
          <a:xfrm>
            <a:off x="934454" y="2620651"/>
            <a:ext cx="7436548" cy="3868185"/>
          </a:xfrm>
        </p:spPr>
        <p:txBody>
          <a:bodyPr vert="horz" lIns="91440" tIns="45720" rIns="91440" bIns="45720" rtlCol="0" anchor="t">
            <a:noAutofit/>
          </a:bodyPr>
          <a:lstStyle/>
          <a:p>
            <a:pPr fontAlgn="base"/>
            <a:r>
              <a:rPr lang="fi-FI" sz="1800" b="0" i="0" u="none" strike="noStrike">
                <a:solidFill>
                  <a:srgbClr val="000000"/>
                </a:solidFill>
                <a:effectLst/>
                <a:latin typeface="Roboto"/>
                <a:ea typeface="Roboto"/>
                <a:cs typeface="Roboto"/>
              </a:rPr>
              <a:t>Paloilmoittimen </a:t>
            </a:r>
            <a:r>
              <a:rPr lang="fi-FI" sz="1800" b="1" i="0" u="none" strike="noStrike">
                <a:solidFill>
                  <a:srgbClr val="000000"/>
                </a:solidFill>
                <a:effectLst/>
                <a:latin typeface="Roboto"/>
                <a:ea typeface="Roboto"/>
                <a:cs typeface="Roboto"/>
              </a:rPr>
              <a:t>käyttö vaatii aina kohde- ja laitteistokohtaista asiantuntemusta</a:t>
            </a:r>
            <a:r>
              <a:rPr lang="fi-FI" sz="1800" b="0" i="0" u="none" strike="noStrike">
                <a:solidFill>
                  <a:srgbClr val="000000"/>
                </a:solidFill>
                <a:effectLst/>
                <a:latin typeface="Roboto"/>
                <a:ea typeface="Roboto"/>
                <a:cs typeface="Roboto"/>
              </a:rPr>
              <a:t>. Ensisijaisesti sitä käyttää koulutettu hoitaja, joka tuntee laitteistokokonaisuuden</a:t>
            </a:r>
            <a:r>
              <a:rPr lang="fi-FI" sz="1800">
                <a:solidFill>
                  <a:srgbClr val="000000"/>
                </a:solidFill>
                <a:latin typeface="Roboto"/>
                <a:ea typeface="Roboto"/>
                <a:cs typeface="Roboto"/>
              </a:rPr>
              <a:t> </a:t>
            </a:r>
            <a:r>
              <a:rPr lang="fi-FI" sz="1600">
                <a:solidFill>
                  <a:srgbClr val="000000"/>
                </a:solidFill>
                <a:latin typeface="Roboto"/>
                <a:ea typeface="Roboto"/>
                <a:cs typeface="Roboto"/>
              </a:rPr>
              <a:t>(</a:t>
            </a:r>
            <a:r>
              <a:rPr lang="fi-FI" sz="1600" err="1">
                <a:solidFill>
                  <a:srgbClr val="000000"/>
                </a:solidFill>
                <a:latin typeface="Roboto"/>
                <a:ea typeface="Roboto"/>
                <a:cs typeface="Roboto"/>
              </a:rPr>
              <a:t>Huom</a:t>
            </a:r>
            <a:r>
              <a:rPr lang="fi-FI" sz="1600">
                <a:solidFill>
                  <a:srgbClr val="000000"/>
                </a:solidFill>
                <a:latin typeface="Roboto"/>
                <a:ea typeface="Roboto"/>
                <a:cs typeface="Roboto"/>
              </a:rPr>
              <a:t>! Muu kuin pelastuslaitos)</a:t>
            </a:r>
            <a:r>
              <a:rPr lang="fi-FI" sz="1800">
                <a:solidFill>
                  <a:srgbClr val="000000"/>
                </a:solidFill>
                <a:latin typeface="Roboto"/>
                <a:ea typeface="Roboto"/>
                <a:cs typeface="Roboto"/>
              </a:rPr>
              <a:t>.</a:t>
            </a:r>
            <a:endParaRPr lang="en-US" sz="1800" b="0" i="0">
              <a:solidFill>
                <a:srgbClr val="000000"/>
              </a:solidFill>
              <a:effectLst/>
              <a:latin typeface="Roboto"/>
              <a:ea typeface="Roboto"/>
              <a:cs typeface="Roboto"/>
            </a:endParaRPr>
          </a:p>
          <a:p>
            <a:pPr algn="l" rtl="0" fontAlgn="base"/>
            <a:endParaRPr lang="en-US" sz="1200" b="0" i="0">
              <a:solidFill>
                <a:srgbClr val="000000"/>
              </a:solidFill>
              <a:effectLst/>
              <a:latin typeface="Segoe UI" panose="020B0502040204020203" pitchFamily="34" charset="0"/>
            </a:endParaRPr>
          </a:p>
          <a:p>
            <a:pPr algn="l" rtl="0" fontAlgn="base"/>
            <a:r>
              <a:rPr lang="fi-FI" sz="1800" b="0" i="0" u="none" strike="noStrike">
                <a:solidFill>
                  <a:srgbClr val="000000"/>
                </a:solidFill>
                <a:effectLst/>
                <a:latin typeface="Roboto"/>
                <a:ea typeface="Roboto"/>
                <a:cs typeface="Roboto"/>
              </a:rPr>
              <a:t>Käytössä on hyvin usein yhteys </a:t>
            </a:r>
            <a:r>
              <a:rPr lang="fi-FI" sz="1800" b="1" i="0" u="none" strike="noStrike">
                <a:solidFill>
                  <a:srgbClr val="000000"/>
                </a:solidFill>
                <a:effectLst/>
                <a:latin typeface="Roboto"/>
                <a:ea typeface="Roboto"/>
                <a:cs typeface="Roboto"/>
              </a:rPr>
              <a:t>automaattiseen vesisammutuslaitteistoon </a:t>
            </a:r>
            <a:r>
              <a:rPr lang="fi-FI" sz="1800" b="0" i="0" u="none" strike="noStrike">
                <a:solidFill>
                  <a:srgbClr val="000000"/>
                </a:solidFill>
                <a:effectLst/>
                <a:latin typeface="Roboto"/>
                <a:ea typeface="Roboto"/>
                <a:cs typeface="Roboto"/>
              </a:rPr>
              <a:t>sekä laitteistojen välillä voi olla erilaisia </a:t>
            </a:r>
            <a:r>
              <a:rPr lang="fi-FI" sz="1800" b="1" i="0" u="none" strike="noStrike">
                <a:solidFill>
                  <a:srgbClr val="000000"/>
                </a:solidFill>
                <a:effectLst/>
                <a:latin typeface="Roboto"/>
                <a:ea typeface="Roboto"/>
                <a:cs typeface="Roboto"/>
              </a:rPr>
              <a:t>ohjaus- ja valvontatoiminteita</a:t>
            </a:r>
            <a:r>
              <a:rPr lang="fi-FI" sz="1800" b="0" i="0" u="none" strike="noStrike">
                <a:solidFill>
                  <a:srgbClr val="000000"/>
                </a:solidFill>
                <a:effectLst/>
                <a:latin typeface="Roboto"/>
                <a:ea typeface="Roboto"/>
                <a:cs typeface="Roboto"/>
              </a:rPr>
              <a:t>, jotka tulee tietää ennen kuin tekee esimerkiksi irtikytkentöjä tai palautuksia paloilmoittimella. </a:t>
            </a:r>
            <a:r>
              <a:rPr lang="en-US" sz="1800" b="0" i="0">
                <a:solidFill>
                  <a:srgbClr val="000000"/>
                </a:solidFill>
                <a:effectLst/>
                <a:latin typeface="Roboto"/>
                <a:ea typeface="Roboto"/>
                <a:cs typeface="Roboto"/>
              </a:rPr>
              <a:t>​</a:t>
            </a:r>
          </a:p>
          <a:p>
            <a:pPr algn="l" rtl="0" fontAlgn="base"/>
            <a:endParaRPr lang="fi-FI" sz="1800" b="1">
              <a:solidFill>
                <a:srgbClr val="000000"/>
              </a:solidFill>
              <a:latin typeface="Roboto" panose="02000000000000000000" pitchFamily="2" charset="0"/>
              <a:ea typeface="Roboto" panose="02000000000000000000" pitchFamily="2" charset="0"/>
            </a:endParaRPr>
          </a:p>
          <a:p>
            <a:pPr fontAlgn="base"/>
            <a:r>
              <a:rPr lang="fi-FI" sz="1800" b="0" i="0" u="none" strike="noStrike">
                <a:solidFill>
                  <a:srgbClr val="000000"/>
                </a:solidFill>
                <a:effectLst/>
                <a:latin typeface="Roboto"/>
                <a:ea typeface="Roboto"/>
                <a:cs typeface="Roboto"/>
              </a:rPr>
              <a:t>Palontorjuntatekniikka on osana muuta </a:t>
            </a:r>
            <a:r>
              <a:rPr lang="fi-FI" sz="1800" b="1" i="0" u="none" strike="noStrike">
                <a:solidFill>
                  <a:srgbClr val="000000"/>
                </a:solidFill>
                <a:effectLst/>
                <a:latin typeface="Roboto"/>
                <a:ea typeface="Roboto"/>
                <a:cs typeface="Roboto"/>
              </a:rPr>
              <a:t>talotekniikkaa </a:t>
            </a:r>
            <a:r>
              <a:rPr lang="fi-FI" sz="1800" b="0" i="0" u="none" strike="noStrike">
                <a:solidFill>
                  <a:srgbClr val="000000"/>
                </a:solidFill>
                <a:effectLst/>
                <a:latin typeface="Roboto"/>
                <a:ea typeface="Roboto"/>
                <a:cs typeface="Roboto"/>
              </a:rPr>
              <a:t>ja käytössä voi olla ohjauksia </a:t>
            </a:r>
            <a:r>
              <a:rPr lang="fi-FI" sz="1800" b="1" i="0" u="none" strike="noStrike">
                <a:solidFill>
                  <a:srgbClr val="000000"/>
                </a:solidFill>
                <a:effectLst/>
                <a:latin typeface="Roboto"/>
                <a:ea typeface="Roboto"/>
                <a:cs typeface="Roboto"/>
              </a:rPr>
              <a:t>ilmanvaihdon, ovien, hissien, liukuportaiden </a:t>
            </a:r>
            <a:r>
              <a:rPr lang="fi-FI" sz="1800" b="0" i="0" u="none" strike="noStrike">
                <a:solidFill>
                  <a:srgbClr val="000000"/>
                </a:solidFill>
                <a:effectLst/>
                <a:latin typeface="Roboto"/>
                <a:ea typeface="Roboto"/>
                <a:cs typeface="Roboto"/>
              </a:rPr>
              <a:t>yms. </a:t>
            </a:r>
            <a:r>
              <a:rPr lang="fi-FI" sz="1800">
                <a:solidFill>
                  <a:srgbClr val="000000"/>
                </a:solidFill>
                <a:latin typeface="Roboto"/>
                <a:ea typeface="Roboto"/>
                <a:cs typeface="Roboto"/>
              </a:rPr>
              <a:t>toimintaan</a:t>
            </a:r>
            <a:r>
              <a:rPr lang="fi-FI" sz="1800" b="0" i="0" u="none" strike="noStrike">
                <a:solidFill>
                  <a:srgbClr val="000000"/>
                </a:solidFill>
                <a:effectLst/>
                <a:latin typeface="Roboto"/>
                <a:ea typeface="Roboto"/>
                <a:cs typeface="Roboto"/>
              </a:rPr>
              <a:t>.</a:t>
            </a:r>
            <a:r>
              <a:rPr lang="fi-FI" sz="1800">
                <a:solidFill>
                  <a:srgbClr val="000000"/>
                </a:solidFill>
                <a:latin typeface="Roboto"/>
                <a:ea typeface="Roboto"/>
                <a:cs typeface="Roboto"/>
              </a:rPr>
              <a:t> Talotekniikan käytöstä vastaa omistaja- ja haltijataho.</a:t>
            </a:r>
            <a:endParaRPr lang="en-US" sz="1200" b="0" i="0">
              <a:solidFill>
                <a:srgbClr val="000000"/>
              </a:solidFill>
              <a:effectLst/>
              <a:latin typeface="Segoe UI" panose="020B0502040204020203" pitchFamily="34" charset="0"/>
            </a:endParaRPr>
          </a:p>
        </p:txBody>
      </p:sp>
      <p:pic>
        <p:nvPicPr>
          <p:cNvPr id="7" name="Kuva 6">
            <a:extLst>
              <a:ext uri="{FF2B5EF4-FFF2-40B4-BE49-F238E27FC236}">
                <a16:creationId xmlns:a16="http://schemas.microsoft.com/office/drawing/2014/main" id="{D05DBD22-3693-2EC6-365A-7518D42395AF}"/>
              </a:ext>
            </a:extLst>
          </p:cNvPr>
          <p:cNvPicPr>
            <a:picLocks noChangeAspect="1"/>
          </p:cNvPicPr>
          <p:nvPr/>
        </p:nvPicPr>
        <p:blipFill rotWithShape="1">
          <a:blip r:embed="rId3"/>
          <a:srcRect t="12403" r="2" b="2"/>
          <a:stretch/>
        </p:blipFill>
        <p:spPr>
          <a:xfrm>
            <a:off x="9144000" y="3923993"/>
            <a:ext cx="3048000" cy="29340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8" name="Kuva 7">
            <a:extLst>
              <a:ext uri="{FF2B5EF4-FFF2-40B4-BE49-F238E27FC236}">
                <a16:creationId xmlns:a16="http://schemas.microsoft.com/office/drawing/2014/main" id="{F657A3E5-4FEB-166C-C644-39973C535E67}"/>
              </a:ext>
            </a:extLst>
          </p:cNvPr>
          <p:cNvPicPr>
            <a:picLocks noChangeAspect="1"/>
          </p:cNvPicPr>
          <p:nvPr/>
        </p:nvPicPr>
        <p:blipFill rotWithShape="1">
          <a:blip r:embed="rId4"/>
          <a:srcRect t="5298" r="-3" b="-3"/>
          <a:stretch/>
        </p:blipFill>
        <p:spPr>
          <a:xfrm>
            <a:off x="8033581" y="369848"/>
            <a:ext cx="4158419" cy="3554145"/>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cxnSp>
        <p:nvCxnSpPr>
          <p:cNvPr id="30" name="Suora yhdysviiva 29">
            <a:extLst>
              <a:ext uri="{FF2B5EF4-FFF2-40B4-BE49-F238E27FC236}">
                <a16:creationId xmlns:a16="http://schemas.microsoft.com/office/drawing/2014/main" id="{76A81F1E-6CE8-4C0E-0756-70D3838C5BE7}"/>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31" name="Vapaamuotoinen: Muoto 30">
            <a:extLst>
              <a:ext uri="{FF2B5EF4-FFF2-40B4-BE49-F238E27FC236}">
                <a16:creationId xmlns:a16="http://schemas.microsoft.com/office/drawing/2014/main" id="{B476EA63-EFA7-9D03-1E82-08C5C1D00B19}"/>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32" name="Vapaamuotoinen: Muoto 31">
            <a:extLst>
              <a:ext uri="{FF2B5EF4-FFF2-40B4-BE49-F238E27FC236}">
                <a16:creationId xmlns:a16="http://schemas.microsoft.com/office/drawing/2014/main" id="{925350E4-1F56-6D72-F78B-963AFA5597C6}"/>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33" name="Vapaamuotoinen: Muoto 32">
            <a:extLst>
              <a:ext uri="{FF2B5EF4-FFF2-40B4-BE49-F238E27FC236}">
                <a16:creationId xmlns:a16="http://schemas.microsoft.com/office/drawing/2014/main" id="{4CB56CD0-A2D9-657D-84AB-F09182F54DCB}"/>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34" name="Vapaamuotoinen: Muoto 33">
            <a:extLst>
              <a:ext uri="{FF2B5EF4-FFF2-40B4-BE49-F238E27FC236}">
                <a16:creationId xmlns:a16="http://schemas.microsoft.com/office/drawing/2014/main" id="{DC93F6E2-3EDA-1B6F-6291-9E425A3EC07B}"/>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5" name="Ellipsi 34">
            <a:extLst>
              <a:ext uri="{FF2B5EF4-FFF2-40B4-BE49-F238E27FC236}">
                <a16:creationId xmlns:a16="http://schemas.microsoft.com/office/drawing/2014/main" id="{8BC8580C-1D39-1403-17DF-14ADBF8317F9}"/>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Tekstiruutu 35">
            <a:extLst>
              <a:ext uri="{FF2B5EF4-FFF2-40B4-BE49-F238E27FC236}">
                <a16:creationId xmlns:a16="http://schemas.microsoft.com/office/drawing/2014/main" id="{C79FBB5D-13D9-3501-FBE0-35A369C433E2}"/>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7" name="Vapaamuotoinen: Muoto 36">
            <a:extLst>
              <a:ext uri="{FF2B5EF4-FFF2-40B4-BE49-F238E27FC236}">
                <a16:creationId xmlns:a16="http://schemas.microsoft.com/office/drawing/2014/main" id="{9644E3A8-0E03-76B4-D6F0-333E15DDD38A}"/>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A27C99D2-5108-7063-58E6-D6208268765B}"/>
              </a:ext>
            </a:extLst>
          </p:cNvPr>
          <p:cNvPicPr>
            <a:picLocks noChangeAspect="1"/>
          </p:cNvPicPr>
          <p:nvPr/>
        </p:nvPicPr>
        <p:blipFill>
          <a:blip r:embed="rId5"/>
          <a:stretch>
            <a:fillRect/>
          </a:stretch>
        </p:blipFill>
        <p:spPr>
          <a:xfrm>
            <a:off x="-2824" y="-1625"/>
            <a:ext cx="12192000" cy="6857999"/>
          </a:xfrm>
          <a:prstGeom prst="rect">
            <a:avLst/>
          </a:prstGeom>
        </p:spPr>
      </p:pic>
    </p:spTree>
    <p:extLst>
      <p:ext uri="{BB962C8B-B14F-4D97-AF65-F5344CB8AC3E}">
        <p14:creationId xmlns:p14="http://schemas.microsoft.com/office/powerpoint/2010/main" val="119799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0992E7BC-C28C-D5B7-103A-CD1324C8CF00}"/>
              </a:ext>
            </a:extLst>
          </p:cNvPr>
          <p:cNvPicPr>
            <a:picLocks noChangeAspect="1"/>
          </p:cNvPicPr>
          <p:nvPr/>
        </p:nvPicPr>
        <p:blipFill rotWithShape="1">
          <a:blip r:embed="rId2"/>
          <a:srcRect t="27817" r="25923" b="9667"/>
          <a:stretch/>
        </p:blipFill>
        <p:spPr>
          <a:xfrm>
            <a:off x="0" y="1"/>
            <a:ext cx="12192000" cy="6858000"/>
          </a:xfrm>
          <a:prstGeom prst="rect">
            <a:avLst/>
          </a:prstGeom>
        </p:spPr>
      </p:pic>
      <p:sp>
        <p:nvSpPr>
          <p:cNvPr id="6" name="Rectangle 3">
            <a:extLst>
              <a:ext uri="{FF2B5EF4-FFF2-40B4-BE49-F238E27FC236}">
                <a16:creationId xmlns:a16="http://schemas.microsoft.com/office/drawing/2014/main" id="{8BC50D49-6AEA-6A2F-6B7A-31396727AA1F}"/>
              </a:ext>
            </a:extLst>
          </p:cNvPr>
          <p:cNvSpPr/>
          <p:nvPr/>
        </p:nvSpPr>
        <p:spPr>
          <a:xfrm>
            <a:off x="0" y="-1"/>
            <a:ext cx="12192000" cy="6858000"/>
          </a:xfrm>
          <a:prstGeom prst="rect">
            <a:avLst/>
          </a:prstGeom>
          <a:solidFill>
            <a:srgbClr val="0A257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Roboto Regular" pitchFamily="2" charset="0"/>
            </a:endParaRPr>
          </a:p>
        </p:txBody>
      </p:sp>
      <p:sp>
        <p:nvSpPr>
          <p:cNvPr id="2" name="Otsikko 1"/>
          <p:cNvSpPr>
            <a:spLocks noGrp="1"/>
          </p:cNvSpPr>
          <p:nvPr>
            <p:ph type="title"/>
          </p:nvPr>
        </p:nvSpPr>
        <p:spPr>
          <a:xfrm>
            <a:off x="838200" y="595714"/>
            <a:ext cx="10515600" cy="1037702"/>
          </a:xfrm>
        </p:spPr>
        <p:txBody>
          <a:bodyPr>
            <a:normAutofit/>
          </a:bodyPr>
          <a:lstStyle/>
          <a:p>
            <a:r>
              <a:rPr lang="fi-FI" sz="3600" b="1">
                <a:solidFill>
                  <a:srgbClr val="E95123"/>
                </a:solidFill>
                <a:latin typeface="Roboto" panose="02000000000000000000" pitchFamily="2" charset="0"/>
                <a:ea typeface="Roboto" panose="02000000000000000000" pitchFamily="2" charset="0"/>
              </a:rPr>
              <a:t>Osaamistavoitteet</a:t>
            </a:r>
          </a:p>
        </p:txBody>
      </p:sp>
      <p:sp>
        <p:nvSpPr>
          <p:cNvPr id="3" name="Sisällön paikkamerkki 2"/>
          <p:cNvSpPr>
            <a:spLocks noGrp="1"/>
          </p:cNvSpPr>
          <p:nvPr>
            <p:ph idx="1"/>
          </p:nvPr>
        </p:nvSpPr>
        <p:spPr>
          <a:xfrm>
            <a:off x="976448" y="1769064"/>
            <a:ext cx="8367663" cy="4351338"/>
          </a:xfrm>
          <a:solidFill>
            <a:srgbClr val="EAEAEA"/>
          </a:solidFill>
        </p:spPr>
        <p:txBody>
          <a:bodyPr vert="horz" lIns="91440" tIns="45720" rIns="91440" bIns="45720" rtlCol="0" anchor="t">
            <a:normAutofit fontScale="92500" lnSpcReduction="10000"/>
          </a:bodyPr>
          <a:lstStyle/>
          <a:p>
            <a:pPr marL="0" indent="0">
              <a:buNone/>
            </a:pPr>
            <a:endParaRPr lang="fi-FI" sz="900" b="1">
              <a:latin typeface="Roboto"/>
              <a:ea typeface="+mn-lt"/>
              <a:cs typeface="+mn-lt"/>
            </a:endParaRPr>
          </a:p>
          <a:p>
            <a:pPr marL="0" indent="0">
              <a:buNone/>
            </a:pPr>
            <a:r>
              <a:rPr lang="fi-FI" sz="2200" b="1">
                <a:latin typeface="Roboto"/>
                <a:ea typeface="+mn-lt"/>
                <a:cs typeface="+mn-lt"/>
              </a:rPr>
              <a:t>Tämän koulutuksen jälkeen osaat…</a:t>
            </a:r>
            <a:endParaRPr lang="fi-FI" sz="2200" b="1">
              <a:latin typeface="Roboto"/>
              <a:ea typeface="Roboto"/>
              <a:cs typeface="Calibri"/>
            </a:endParaRPr>
          </a:p>
          <a:p>
            <a:pPr>
              <a:lnSpc>
                <a:spcPct val="110000"/>
              </a:lnSpc>
            </a:pPr>
            <a:endParaRPr lang="fi-FI" sz="900">
              <a:latin typeface="Roboto"/>
              <a:ea typeface="+mn-lt"/>
              <a:cs typeface="+mn-lt"/>
            </a:endParaRPr>
          </a:p>
          <a:p>
            <a:pPr lvl="1">
              <a:lnSpc>
                <a:spcPct val="110000"/>
              </a:lnSpc>
            </a:pPr>
            <a:r>
              <a:rPr lang="fi-FI" sz="2200">
                <a:latin typeface="Roboto"/>
                <a:ea typeface="+mn-lt"/>
                <a:cs typeface="+mn-lt"/>
              </a:rPr>
              <a:t>selittää paloilmoittimen toimintaperiaatteen:</a:t>
            </a:r>
            <a:endParaRPr lang="fi-FI" sz="2200">
              <a:latin typeface="Roboto"/>
              <a:ea typeface="Roboto"/>
              <a:cs typeface="Calibri"/>
            </a:endParaRPr>
          </a:p>
          <a:p>
            <a:pPr lvl="3">
              <a:lnSpc>
                <a:spcPct val="110000"/>
              </a:lnSpc>
              <a:buFont typeface="Courier New" panose="02070309020205020404" pitchFamily="49" charset="0"/>
              <a:buChar char="o"/>
            </a:pPr>
            <a:r>
              <a:rPr lang="fi-FI" sz="2200">
                <a:latin typeface="Roboto"/>
                <a:ea typeface="+mn-lt"/>
                <a:cs typeface="+mn-lt"/>
              </a:rPr>
              <a:t>paloilmoitinkeskuksen toimintaperiaatteen</a:t>
            </a:r>
            <a:endParaRPr lang="fi-FI" sz="2200">
              <a:latin typeface="Roboto"/>
              <a:ea typeface="Roboto"/>
              <a:cs typeface="Calibri"/>
            </a:endParaRPr>
          </a:p>
          <a:p>
            <a:pPr lvl="3">
              <a:lnSpc>
                <a:spcPct val="110000"/>
              </a:lnSpc>
              <a:buFont typeface="Courier New" panose="02070309020205020404" pitchFamily="49" charset="0"/>
              <a:buChar char="o"/>
            </a:pPr>
            <a:r>
              <a:rPr lang="fi-FI" sz="2200">
                <a:latin typeface="Roboto"/>
                <a:ea typeface="+mn-lt"/>
                <a:cs typeface="+mn-lt"/>
              </a:rPr>
              <a:t>paloilmaisimen toimintaperiaatteen</a:t>
            </a:r>
            <a:endParaRPr lang="fi-FI" sz="2200">
              <a:latin typeface="Roboto"/>
              <a:ea typeface="Roboto"/>
              <a:cs typeface="Calibri"/>
            </a:endParaRPr>
          </a:p>
          <a:p>
            <a:pPr lvl="1">
              <a:lnSpc>
                <a:spcPct val="110000"/>
              </a:lnSpc>
            </a:pPr>
            <a:r>
              <a:rPr lang="fi-FI" sz="2200">
                <a:latin typeface="Roboto"/>
                <a:ea typeface="+mn-lt"/>
                <a:cs typeface="+mn-lt"/>
              </a:rPr>
              <a:t>selittää, miten palontorjuntatekniikka ja talotekniikka ovat sidoksissa keskenään</a:t>
            </a:r>
            <a:endParaRPr lang="fi-FI" sz="2200">
              <a:latin typeface="Roboto"/>
              <a:ea typeface="Roboto"/>
              <a:cs typeface="Calibri"/>
            </a:endParaRPr>
          </a:p>
          <a:p>
            <a:pPr lvl="1">
              <a:lnSpc>
                <a:spcPct val="110000"/>
              </a:lnSpc>
            </a:pPr>
            <a:r>
              <a:rPr lang="fi-FI" sz="2200">
                <a:latin typeface="Roboto"/>
                <a:ea typeface="+mn-lt"/>
                <a:cs typeface="+mn-lt"/>
              </a:rPr>
              <a:t>selittää laitteiston vastuuhenkilön roolin</a:t>
            </a:r>
          </a:p>
          <a:p>
            <a:pPr lvl="1">
              <a:lnSpc>
                <a:spcPct val="110000"/>
              </a:lnSpc>
            </a:pPr>
            <a:r>
              <a:rPr lang="fi-FI" sz="2200">
                <a:latin typeface="Roboto"/>
                <a:ea typeface="+mn-lt"/>
                <a:cs typeface="+mn-lt"/>
              </a:rPr>
              <a:t>selittää toimintaketjun paloilmoittimen hälytystilanteessa</a:t>
            </a:r>
            <a:endParaRPr lang="fi-FI" sz="2200">
              <a:latin typeface="Roboto"/>
              <a:ea typeface="Roboto"/>
              <a:cs typeface="Calibri"/>
            </a:endParaRPr>
          </a:p>
          <a:p>
            <a:pPr lvl="1">
              <a:lnSpc>
                <a:spcPct val="110000"/>
              </a:lnSpc>
            </a:pPr>
            <a:r>
              <a:rPr lang="fi-FI" sz="2200">
                <a:latin typeface="Roboto"/>
                <a:ea typeface="+mn-lt"/>
                <a:cs typeface="+mn-lt"/>
              </a:rPr>
              <a:t>paikantaa hälyttäneen ilmaisimen paikantamiskaavioiden avulla </a:t>
            </a:r>
            <a:endParaRPr lang="fi-FI" sz="2200">
              <a:latin typeface="Roboto"/>
              <a:ea typeface="Roboto"/>
              <a:cs typeface="Calibri"/>
            </a:endParaRPr>
          </a:p>
          <a:p>
            <a:pPr lvl="1">
              <a:lnSpc>
                <a:spcPct val="110000"/>
              </a:lnSpc>
            </a:pPr>
            <a:r>
              <a:rPr lang="fi-FI" sz="2200">
                <a:latin typeface="Roboto"/>
                <a:ea typeface="+mn-lt"/>
                <a:cs typeface="+mn-lt"/>
              </a:rPr>
              <a:t>tunnistaa hälytyksen syyn</a:t>
            </a:r>
          </a:p>
          <a:p>
            <a:pPr marL="457200" lvl="1" indent="0">
              <a:lnSpc>
                <a:spcPct val="110000"/>
              </a:lnSpc>
              <a:buNone/>
            </a:pPr>
            <a:endParaRPr lang="fi-FI" sz="900">
              <a:ea typeface="Roboto"/>
              <a:cs typeface="Roboto"/>
            </a:endParaRPr>
          </a:p>
          <a:p>
            <a:endParaRPr lang="fi-FI"/>
          </a:p>
        </p:txBody>
      </p:sp>
      <p:cxnSp>
        <p:nvCxnSpPr>
          <p:cNvPr id="5" name="Suora yhdysviiva 4">
            <a:extLst>
              <a:ext uri="{FF2B5EF4-FFF2-40B4-BE49-F238E27FC236}">
                <a16:creationId xmlns:a16="http://schemas.microsoft.com/office/drawing/2014/main" id="{FD5BF41E-C092-E0D8-D0EE-BBF76731267D}"/>
              </a:ext>
            </a:extLst>
          </p:cNvPr>
          <p:cNvCxnSpPr>
            <a:cxnSpLocks/>
          </p:cNvCxnSpPr>
          <p:nvPr/>
        </p:nvCxnSpPr>
        <p:spPr>
          <a:xfrm>
            <a:off x="838200" y="367229"/>
            <a:ext cx="10515600"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4473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595713"/>
            <a:ext cx="10515600" cy="1325563"/>
          </a:xfrm>
        </p:spPr>
        <p:txBody>
          <a:bodyPr>
            <a:normAutofit/>
          </a:bodyPr>
          <a:lstStyle/>
          <a:p>
            <a:r>
              <a:rPr lang="fi-FI" sz="3600" b="1">
                <a:solidFill>
                  <a:srgbClr val="E95123"/>
                </a:solidFill>
                <a:latin typeface="Roboto" panose="02000000000000000000" pitchFamily="2" charset="0"/>
                <a:ea typeface="Roboto" panose="02000000000000000000" pitchFamily="2" charset="0"/>
              </a:rPr>
              <a:t>Paloilmoittimeen liitetyt ulkoiset osat ja laitteet</a:t>
            </a:r>
          </a:p>
        </p:txBody>
      </p:sp>
      <p:sp>
        <p:nvSpPr>
          <p:cNvPr id="3" name="Sisällön paikkamerkki 2"/>
          <p:cNvSpPr>
            <a:spLocks noGrp="1"/>
          </p:cNvSpPr>
          <p:nvPr>
            <p:ph idx="1"/>
          </p:nvPr>
        </p:nvSpPr>
        <p:spPr>
          <a:xfrm>
            <a:off x="973556" y="1812692"/>
            <a:ext cx="5732045" cy="1954976"/>
          </a:xfrm>
          <a:solidFill>
            <a:schemeClr val="bg1">
              <a:lumMod val="95000"/>
            </a:schemeClr>
          </a:solidFill>
        </p:spPr>
        <p:txBody>
          <a:bodyPr vert="horz" lIns="91440" tIns="45720" rIns="91440" bIns="45720" rtlCol="0" anchor="t">
            <a:normAutofit/>
          </a:bodyPr>
          <a:lstStyle/>
          <a:p>
            <a:pPr marL="0" indent="0">
              <a:buNone/>
            </a:pPr>
            <a:r>
              <a:rPr lang="fi-FI" sz="2000" b="1"/>
              <a:t>Paloilmoittimen toimintaan ja käyttöön liittyvät keskeiset osat:</a:t>
            </a:r>
          </a:p>
          <a:p>
            <a:r>
              <a:rPr lang="fi-FI" sz="2000"/>
              <a:t>ilmoituksen siirto</a:t>
            </a:r>
            <a:endParaRPr lang="fi-FI" sz="2000">
              <a:ea typeface="Roboto"/>
              <a:cs typeface="Roboto"/>
            </a:endParaRPr>
          </a:p>
          <a:p>
            <a:r>
              <a:rPr lang="fi-FI" sz="2000"/>
              <a:t>kiinteistön valvonta- ja huoltotiedot</a:t>
            </a:r>
            <a:endParaRPr lang="fi-FI" sz="2000">
              <a:ea typeface="Roboto"/>
              <a:cs typeface="Roboto"/>
            </a:endParaRPr>
          </a:p>
          <a:p>
            <a:r>
              <a:rPr lang="fi-FI" sz="2000"/>
              <a:t>etäkäyttö</a:t>
            </a:r>
            <a:endParaRPr lang="fi-FI" sz="2000">
              <a:ea typeface="Roboto"/>
              <a:cs typeface="Roboto"/>
            </a:endParaRPr>
          </a:p>
          <a:p>
            <a:endParaRPr lang="fi-FI"/>
          </a:p>
        </p:txBody>
      </p:sp>
      <p:sp>
        <p:nvSpPr>
          <p:cNvPr id="5" name="Tekstiruutu 4">
            <a:extLst>
              <a:ext uri="{FF2B5EF4-FFF2-40B4-BE49-F238E27FC236}">
                <a16:creationId xmlns:a16="http://schemas.microsoft.com/office/drawing/2014/main" id="{5996E8EB-FCF5-EEFE-B7A2-0100E9E60D28}"/>
              </a:ext>
            </a:extLst>
          </p:cNvPr>
          <p:cNvSpPr txBox="1"/>
          <p:nvPr/>
        </p:nvSpPr>
        <p:spPr>
          <a:xfrm>
            <a:off x="973556" y="4158247"/>
            <a:ext cx="6400911" cy="2477601"/>
          </a:xfrm>
          <a:prstGeom prst="rect">
            <a:avLst/>
          </a:prstGeom>
          <a:solidFill>
            <a:schemeClr val="bg1">
              <a:lumMod val="95000"/>
            </a:schemeClr>
          </a:solidFill>
        </p:spPr>
        <p:txBody>
          <a:bodyPr wrap="square" rtlCol="0">
            <a:spAutoFit/>
          </a:bodyPr>
          <a:lstStyle/>
          <a:p>
            <a:r>
              <a:rPr lang="fi-FI" sz="2000" b="1"/>
              <a:t>Yhteistoiminta muiden ulkoisten järjestelmien kanssa:</a:t>
            </a:r>
          </a:p>
          <a:p>
            <a:endParaRPr lang="fi-FI" sz="900"/>
          </a:p>
          <a:p>
            <a:pPr marL="342900" indent="-342900">
              <a:buFont typeface="Arial" panose="020B0604020202020204" pitchFamily="34" charset="0"/>
              <a:buChar char="•"/>
            </a:pPr>
            <a:r>
              <a:rPr lang="fi-FI"/>
              <a:t>poistumishälytys ja äänikuulutusjärjestelmät</a:t>
            </a:r>
          </a:p>
          <a:p>
            <a:pPr marL="342900" indent="-342900">
              <a:buFont typeface="Arial" panose="020B0604020202020204" pitchFamily="34" charset="0"/>
              <a:buChar char="•"/>
            </a:pPr>
            <a:r>
              <a:rPr lang="fi-FI"/>
              <a:t>kiinteistön keskitetyt valvontajärjestelmät</a:t>
            </a:r>
          </a:p>
          <a:p>
            <a:pPr marL="342900" indent="-342900">
              <a:buFont typeface="Arial" panose="020B0604020202020204" pitchFamily="34" charset="0"/>
              <a:buChar char="•"/>
            </a:pPr>
            <a:r>
              <a:rPr lang="fi-FI"/>
              <a:t>hoitajakutsujärjestelmät</a:t>
            </a:r>
          </a:p>
          <a:p>
            <a:pPr marL="342900" indent="-342900">
              <a:buFont typeface="Arial" panose="020B0604020202020204" pitchFamily="34" charset="0"/>
              <a:buChar char="•"/>
            </a:pPr>
            <a:r>
              <a:rPr lang="fi-FI"/>
              <a:t>muu talotekniikan yhteistoiminta (ovet, hissit jne.)</a:t>
            </a:r>
          </a:p>
          <a:p>
            <a:pPr marL="342900" indent="-342900">
              <a:buFont typeface="Arial" panose="020B0604020202020204" pitchFamily="34" charset="0"/>
              <a:buChar char="•"/>
            </a:pPr>
            <a:r>
              <a:rPr lang="fi-FI"/>
              <a:t>muut hallintalaitteet kuten savunhallinnan laitteet, ilmastoinnin pysäytyspainikkeet, sammutuslaitteiston laukaisulaitteet</a:t>
            </a:r>
          </a:p>
        </p:txBody>
      </p:sp>
      <p:sp>
        <p:nvSpPr>
          <p:cNvPr id="4" name="Tekstiruutu 1">
            <a:extLst>
              <a:ext uri="{FF2B5EF4-FFF2-40B4-BE49-F238E27FC236}">
                <a16:creationId xmlns:a16="http://schemas.microsoft.com/office/drawing/2014/main" id="{7C328FBC-2958-4951-0180-BAF4899D8D0F}"/>
              </a:ext>
            </a:extLst>
          </p:cNvPr>
          <p:cNvSpPr txBox="1"/>
          <p:nvPr/>
        </p:nvSpPr>
        <p:spPr>
          <a:xfrm>
            <a:off x="7665904" y="2242454"/>
            <a:ext cx="4001164" cy="3508653"/>
          </a:xfrm>
          <a:prstGeom prst="rect">
            <a:avLst/>
          </a:prstGeom>
          <a:solidFill>
            <a:schemeClr val="accent4">
              <a:lumMod val="20000"/>
              <a:lumOff val="80000"/>
            </a:schemeClr>
          </a:solidFill>
          <a:ln w="76200">
            <a:solidFill>
              <a:schemeClr val="accent2"/>
            </a:solidFill>
          </a:ln>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fi-FI" b="1"/>
              <a:t>Käytön kannalta palotilanteessa on hyvä pohtia:</a:t>
            </a:r>
          </a:p>
          <a:p>
            <a:pPr marL="0" indent="0">
              <a:buNone/>
            </a:pPr>
            <a:endParaRPr lang="fi-FI" sz="600" b="1"/>
          </a:p>
          <a:p>
            <a:pPr marL="285750" indent="-285750">
              <a:buFont typeface="Arial" panose="020B0604020202020204" pitchFamily="34" charset="0"/>
              <a:buChar char="•"/>
            </a:pPr>
            <a:r>
              <a:rPr lang="fi-FI"/>
              <a:t>Kenelle hälytystietoja välitetään, onko yhteystiedot löydettävissä? </a:t>
            </a:r>
          </a:p>
          <a:p>
            <a:pPr marL="285750" indent="-285750">
              <a:buFont typeface="Arial" panose="020B0604020202020204" pitchFamily="34" charset="0"/>
              <a:buChar char="•"/>
            </a:pPr>
            <a:r>
              <a:rPr lang="fi-FI"/>
              <a:t>Onko etäkäyttö mahdollista, ja voiko huoltoliike tai hoitaja tukea toimintaa etäyhteydellä?</a:t>
            </a:r>
          </a:p>
          <a:p>
            <a:pPr marL="285750" indent="-285750">
              <a:buFontTx/>
              <a:buChar char="-"/>
            </a:pPr>
            <a:endParaRPr lang="fi-FI"/>
          </a:p>
          <a:p>
            <a:r>
              <a:rPr lang="fi-FI"/>
              <a:t>Mahdollisissa ongelmatilanteissa voidaan selvittää, kuka toimii ilmoituksen siirron operaattorina.</a:t>
            </a:r>
          </a:p>
          <a:p>
            <a:endParaRPr lang="fi-FI"/>
          </a:p>
        </p:txBody>
      </p:sp>
      <p:cxnSp>
        <p:nvCxnSpPr>
          <p:cNvPr id="27" name="Suora yhdysviiva 26">
            <a:extLst>
              <a:ext uri="{FF2B5EF4-FFF2-40B4-BE49-F238E27FC236}">
                <a16:creationId xmlns:a16="http://schemas.microsoft.com/office/drawing/2014/main" id="{C9C30030-7CB2-67CF-D128-8ADF4BE44650}"/>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28" name="Vapaamuotoinen: Muoto 27">
            <a:extLst>
              <a:ext uri="{FF2B5EF4-FFF2-40B4-BE49-F238E27FC236}">
                <a16:creationId xmlns:a16="http://schemas.microsoft.com/office/drawing/2014/main" id="{6A7A3795-86B5-8631-C243-9B2EF5D68EDD}"/>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29" name="Vapaamuotoinen: Muoto 28">
            <a:extLst>
              <a:ext uri="{FF2B5EF4-FFF2-40B4-BE49-F238E27FC236}">
                <a16:creationId xmlns:a16="http://schemas.microsoft.com/office/drawing/2014/main" id="{7CD5C1E2-86FE-10CB-4010-BAEBD30CAE03}"/>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30" name="Vapaamuotoinen: Muoto 29">
            <a:extLst>
              <a:ext uri="{FF2B5EF4-FFF2-40B4-BE49-F238E27FC236}">
                <a16:creationId xmlns:a16="http://schemas.microsoft.com/office/drawing/2014/main" id="{04FC86E9-3EE8-C554-8C6E-0EECA48239D6}"/>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31" name="Vapaamuotoinen: Muoto 30">
            <a:extLst>
              <a:ext uri="{FF2B5EF4-FFF2-40B4-BE49-F238E27FC236}">
                <a16:creationId xmlns:a16="http://schemas.microsoft.com/office/drawing/2014/main" id="{FA91A21B-42F0-EAF5-3790-8476AEB20290}"/>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2" name="Ellipsi 31">
            <a:extLst>
              <a:ext uri="{FF2B5EF4-FFF2-40B4-BE49-F238E27FC236}">
                <a16:creationId xmlns:a16="http://schemas.microsoft.com/office/drawing/2014/main" id="{584380BC-9A9B-12ED-D6FD-98D8783045E7}"/>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Tekstiruutu 32">
            <a:extLst>
              <a:ext uri="{FF2B5EF4-FFF2-40B4-BE49-F238E27FC236}">
                <a16:creationId xmlns:a16="http://schemas.microsoft.com/office/drawing/2014/main" id="{9EC0B50E-285C-4605-03F6-5BBA89EEA6C5}"/>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4" name="Vapaamuotoinen: Muoto 33">
            <a:extLst>
              <a:ext uri="{FF2B5EF4-FFF2-40B4-BE49-F238E27FC236}">
                <a16:creationId xmlns:a16="http://schemas.microsoft.com/office/drawing/2014/main" id="{606CDF3B-08AB-F9B9-E575-F1E3A6589CA5}"/>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6" name="Kuva 5">
            <a:extLst>
              <a:ext uri="{FF2B5EF4-FFF2-40B4-BE49-F238E27FC236}">
                <a16:creationId xmlns:a16="http://schemas.microsoft.com/office/drawing/2014/main" id="{7D9CB9A4-FFC5-E461-2697-1D08BE3DC512}"/>
              </a:ext>
            </a:extLst>
          </p:cNvPr>
          <p:cNvPicPr>
            <a:picLocks noChangeAspect="1"/>
          </p:cNvPicPr>
          <p:nvPr/>
        </p:nvPicPr>
        <p:blipFill>
          <a:blip r:embed="rId3"/>
          <a:stretch>
            <a:fillRect/>
          </a:stretch>
        </p:blipFill>
        <p:spPr>
          <a:xfrm>
            <a:off x="0" y="1"/>
            <a:ext cx="12192000" cy="6857999"/>
          </a:xfrm>
          <a:prstGeom prst="rect">
            <a:avLst/>
          </a:prstGeom>
        </p:spPr>
      </p:pic>
    </p:spTree>
    <p:extLst>
      <p:ext uri="{BB962C8B-B14F-4D97-AF65-F5344CB8AC3E}">
        <p14:creationId xmlns:p14="http://schemas.microsoft.com/office/powerpoint/2010/main" val="415366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768913"/>
            <a:ext cx="10515600" cy="1152363"/>
          </a:xfrm>
        </p:spPr>
        <p:txBody>
          <a:bodyPr>
            <a:normAutofit/>
          </a:bodyPr>
          <a:lstStyle/>
          <a:p>
            <a:r>
              <a:rPr lang="fi-FI" sz="3600" b="1">
                <a:solidFill>
                  <a:srgbClr val="E95123"/>
                </a:solidFill>
                <a:latin typeface="Roboto" panose="02000000000000000000" pitchFamily="2" charset="0"/>
                <a:ea typeface="Roboto" panose="02000000000000000000" pitchFamily="2" charset="0"/>
              </a:rPr>
              <a:t>Kuka siis käyttää paloilmoitinta?</a:t>
            </a:r>
          </a:p>
        </p:txBody>
      </p:sp>
      <p:pic>
        <p:nvPicPr>
          <p:cNvPr id="4" name="Kuva 3">
            <a:extLst>
              <a:ext uri="{FF2B5EF4-FFF2-40B4-BE49-F238E27FC236}">
                <a16:creationId xmlns:a16="http://schemas.microsoft.com/office/drawing/2014/main" id="{39A90E6A-AA72-9D42-312D-05FF60FA1443}"/>
              </a:ext>
            </a:extLst>
          </p:cNvPr>
          <p:cNvPicPr>
            <a:picLocks noChangeAspect="1"/>
          </p:cNvPicPr>
          <p:nvPr/>
        </p:nvPicPr>
        <p:blipFill rotWithShape="1">
          <a:blip r:embed="rId3"/>
          <a:srcRect t="5298" r="-3" b="-3"/>
          <a:stretch/>
        </p:blipFill>
        <p:spPr>
          <a:xfrm>
            <a:off x="8606692" y="595713"/>
            <a:ext cx="4158419" cy="3554145"/>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cxnSp>
        <p:nvCxnSpPr>
          <p:cNvPr id="19" name="Suora yhdysviiva 18">
            <a:extLst>
              <a:ext uri="{FF2B5EF4-FFF2-40B4-BE49-F238E27FC236}">
                <a16:creationId xmlns:a16="http://schemas.microsoft.com/office/drawing/2014/main" id="{EA122928-F339-7DE4-2316-3A9D2980B632}"/>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20" name="Vapaamuotoinen: Muoto 19">
            <a:extLst>
              <a:ext uri="{FF2B5EF4-FFF2-40B4-BE49-F238E27FC236}">
                <a16:creationId xmlns:a16="http://schemas.microsoft.com/office/drawing/2014/main" id="{926D5B5A-F7DF-723B-C83F-5D8975528C6A}"/>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21" name="Vapaamuotoinen: Muoto 20">
            <a:extLst>
              <a:ext uri="{FF2B5EF4-FFF2-40B4-BE49-F238E27FC236}">
                <a16:creationId xmlns:a16="http://schemas.microsoft.com/office/drawing/2014/main" id="{9B362DD4-B1D4-F8E6-A006-9D8592D73AD8}"/>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2" name="Vapaamuotoinen: Muoto 21">
            <a:extLst>
              <a:ext uri="{FF2B5EF4-FFF2-40B4-BE49-F238E27FC236}">
                <a16:creationId xmlns:a16="http://schemas.microsoft.com/office/drawing/2014/main" id="{A534B67B-B055-2306-F527-E463EED8EC9B}"/>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3" name="Vapaamuotoinen: Muoto 22">
            <a:extLst>
              <a:ext uri="{FF2B5EF4-FFF2-40B4-BE49-F238E27FC236}">
                <a16:creationId xmlns:a16="http://schemas.microsoft.com/office/drawing/2014/main" id="{A8F0AF97-96E7-C1A4-B01C-ABD49BAAE6F9}"/>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24" name="Ellipsi 23">
            <a:extLst>
              <a:ext uri="{FF2B5EF4-FFF2-40B4-BE49-F238E27FC236}">
                <a16:creationId xmlns:a16="http://schemas.microsoft.com/office/drawing/2014/main" id="{712678F8-FF84-2FC5-2AF3-BFB2520C5C51}"/>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Tekstiruutu 24">
            <a:extLst>
              <a:ext uri="{FF2B5EF4-FFF2-40B4-BE49-F238E27FC236}">
                <a16:creationId xmlns:a16="http://schemas.microsoft.com/office/drawing/2014/main" id="{4C0C45AE-E033-868B-BD48-9C48CBD148F0}"/>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26" name="Vapaamuotoinen: Muoto 25">
            <a:extLst>
              <a:ext uri="{FF2B5EF4-FFF2-40B4-BE49-F238E27FC236}">
                <a16:creationId xmlns:a16="http://schemas.microsoft.com/office/drawing/2014/main" id="{92F6D065-5910-FFD7-C12A-A61E29B4D72B}"/>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5" name="Kuva 4">
            <a:extLst>
              <a:ext uri="{FF2B5EF4-FFF2-40B4-BE49-F238E27FC236}">
                <a16:creationId xmlns:a16="http://schemas.microsoft.com/office/drawing/2014/main" id="{DA0F9BB7-A8B4-7B8E-8760-8B79B2434E3F}"/>
              </a:ext>
            </a:extLst>
          </p:cNvPr>
          <p:cNvPicPr>
            <a:picLocks noChangeAspect="1"/>
          </p:cNvPicPr>
          <p:nvPr/>
        </p:nvPicPr>
        <p:blipFill>
          <a:blip r:embed="rId4"/>
          <a:stretch>
            <a:fillRect/>
          </a:stretch>
        </p:blipFill>
        <p:spPr>
          <a:xfrm>
            <a:off x="0" y="1"/>
            <a:ext cx="12192000" cy="6857999"/>
          </a:xfrm>
          <a:prstGeom prst="rect">
            <a:avLst/>
          </a:prstGeom>
        </p:spPr>
      </p:pic>
      <p:sp>
        <p:nvSpPr>
          <p:cNvPr id="3" name="Tekstiruutu 6">
            <a:extLst>
              <a:ext uri="{FF2B5EF4-FFF2-40B4-BE49-F238E27FC236}">
                <a16:creationId xmlns:a16="http://schemas.microsoft.com/office/drawing/2014/main" id="{5CBF7200-1409-E21C-AB02-F74480382B99}"/>
              </a:ext>
            </a:extLst>
          </p:cNvPr>
          <p:cNvSpPr txBox="1"/>
          <p:nvPr/>
        </p:nvSpPr>
        <p:spPr>
          <a:xfrm>
            <a:off x="794278" y="1887700"/>
            <a:ext cx="7980158" cy="4524315"/>
          </a:xfrm>
          <a:prstGeom prst="rect">
            <a:avLst/>
          </a:prstGeom>
          <a:noFill/>
        </p:spPr>
        <p:txBody>
          <a:bodyPr wrap="square" lIns="91440" tIns="45720" rIns="91440" bIns="4572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i-FI">
                <a:latin typeface="Roboto"/>
                <a:ea typeface="Roboto"/>
                <a:cs typeface="Calibri"/>
              </a:rPr>
              <a:t>Paloilmoitin on osa talotekniikkaa, jonka käytöstä vastaa omistaja- ja haltijataho.</a:t>
            </a:r>
            <a:br>
              <a:rPr lang="fi-FI">
                <a:latin typeface="Roboto"/>
                <a:ea typeface="Roboto"/>
                <a:cs typeface="Calibri"/>
              </a:rPr>
            </a:br>
            <a:endParaRPr lang="fi-FI">
              <a:ea typeface="Roboto"/>
              <a:cs typeface="Roboto"/>
            </a:endParaRPr>
          </a:p>
          <a:p>
            <a:pPr marL="285750" indent="-285750">
              <a:buFont typeface="Arial" panose="020B0604020202020204" pitchFamily="34" charset="0"/>
              <a:buChar char="•"/>
            </a:pPr>
            <a:r>
              <a:rPr lang="fi-FI">
                <a:latin typeface="Roboto"/>
                <a:ea typeface="Roboto"/>
                <a:cs typeface="Calibri"/>
              </a:rPr>
              <a:t>Ensisijaisesti paloilmoitinta ja keskusta käyttää </a:t>
            </a:r>
            <a:r>
              <a:rPr lang="fi-FI" b="1">
                <a:latin typeface="Roboto"/>
                <a:ea typeface="Roboto"/>
                <a:cs typeface="Calibri"/>
              </a:rPr>
              <a:t>ensisijaisesti nimetty ja koulutettu laitteiston hoitaja, joka toimii laitteistokohtaisena asiantuntijana.</a:t>
            </a:r>
          </a:p>
          <a:p>
            <a:pPr marL="285750" indent="-285750">
              <a:buFont typeface="Arial" panose="020B0604020202020204" pitchFamily="34" charset="0"/>
              <a:buChar char="•"/>
            </a:pPr>
            <a:endParaRPr lang="fi-FI" b="1">
              <a:latin typeface="Roboto"/>
              <a:ea typeface="Roboto"/>
              <a:cs typeface="Calibri"/>
            </a:endParaRPr>
          </a:p>
          <a:p>
            <a:pPr marL="285750" indent="-285750">
              <a:buFont typeface="Arial" panose="020B0604020202020204" pitchFamily="34" charset="0"/>
              <a:buChar char="•"/>
            </a:pPr>
            <a:r>
              <a:rPr lang="fi-FI">
                <a:latin typeface="Roboto"/>
                <a:ea typeface="Roboto"/>
                <a:cs typeface="Calibri"/>
              </a:rPr>
              <a:t>Haltija nimeää paloilmoittimen hoitajan ja huolehtii, että laitteistonhoitaja saa tehtävän hoidon kannalta tarpeellisen koulutuksen. </a:t>
            </a:r>
            <a:br>
              <a:rPr lang="fi-FI">
                <a:latin typeface="Roboto"/>
                <a:ea typeface="Roboto"/>
                <a:cs typeface="Calibri"/>
              </a:rPr>
            </a:br>
            <a:endParaRPr lang="fi-FI">
              <a:latin typeface="Roboto"/>
              <a:ea typeface="Roboto"/>
              <a:cs typeface="Calibri"/>
            </a:endParaRPr>
          </a:p>
          <a:p>
            <a:pPr marL="285750" indent="-285750">
              <a:buFont typeface="Arial" panose="020B0604020202020204" pitchFamily="34" charset="0"/>
              <a:buChar char="•"/>
            </a:pPr>
            <a:r>
              <a:rPr lang="fi-FI">
                <a:latin typeface="Roboto"/>
                <a:ea typeface="Roboto"/>
                <a:cs typeface="Calibri"/>
              </a:rPr>
              <a:t>Käyttäjän on tunnettava kohteessa tapahtuva toiminta ja olosuhteet, jotka voivat vaikuttaa laitteiston toiminnan luotettavuuteen.</a:t>
            </a:r>
            <a:br>
              <a:rPr lang="fi-FI">
                <a:latin typeface="Roboto"/>
                <a:ea typeface="Roboto"/>
                <a:cs typeface="Calibri"/>
              </a:rPr>
            </a:br>
            <a:endParaRPr lang="fi-FI">
              <a:latin typeface="Roboto"/>
              <a:ea typeface="Roboto"/>
              <a:cs typeface="Calibri"/>
            </a:endParaRPr>
          </a:p>
          <a:p>
            <a:pPr marL="285750" indent="-285750">
              <a:buFont typeface="Arial" panose="020B0604020202020204" pitchFamily="34" charset="0"/>
              <a:buChar char="•"/>
            </a:pPr>
            <a:r>
              <a:rPr lang="fi-FI">
                <a:latin typeface="Roboto"/>
                <a:ea typeface="Roboto"/>
                <a:cs typeface="Calibri"/>
              </a:rPr>
              <a:t>Käyttäjän on tunnettava laitteisto kokonaisuutena ja yhteensovitetut laitteet kohdekohtaisesti, jotta tiedetään mm. irtikytkentöihin ja palautuksiin liittyvät toimenpiteet.</a:t>
            </a:r>
          </a:p>
        </p:txBody>
      </p:sp>
    </p:spTree>
    <p:extLst>
      <p:ext uri="{BB962C8B-B14F-4D97-AF65-F5344CB8AC3E}">
        <p14:creationId xmlns:p14="http://schemas.microsoft.com/office/powerpoint/2010/main" val="2349196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595713"/>
            <a:ext cx="10515600" cy="1325563"/>
          </a:xfrm>
        </p:spPr>
        <p:txBody>
          <a:bodyPr>
            <a:normAutofit/>
          </a:bodyPr>
          <a:lstStyle/>
          <a:p>
            <a:r>
              <a:rPr lang="fi-FI" sz="3600">
                <a:latin typeface="Roboto"/>
                <a:ea typeface="Roboto"/>
                <a:cs typeface="Roboto"/>
              </a:rPr>
              <a:t>Muu toiminta</a:t>
            </a:r>
            <a:endParaRPr lang="fi-FI" sz="3600" b="1">
              <a:solidFill>
                <a:srgbClr val="E95123"/>
              </a:solidFill>
              <a:latin typeface="Roboto" panose="02000000000000000000" pitchFamily="2" charset="0"/>
              <a:ea typeface="Roboto" panose="02000000000000000000" pitchFamily="2" charset="0"/>
              <a:cs typeface="Roboto"/>
            </a:endParaRPr>
          </a:p>
        </p:txBody>
      </p:sp>
      <p:cxnSp>
        <p:nvCxnSpPr>
          <p:cNvPr id="17" name="Suora yhdysviiva 16">
            <a:extLst>
              <a:ext uri="{FF2B5EF4-FFF2-40B4-BE49-F238E27FC236}">
                <a16:creationId xmlns:a16="http://schemas.microsoft.com/office/drawing/2014/main" id="{B3F90F3D-321A-0B72-68BE-7414415F3E25}"/>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EF0EB978-F420-EF65-7201-CC3708D6D3C0}"/>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19" name="Vapaamuotoinen: Muoto 18">
            <a:extLst>
              <a:ext uri="{FF2B5EF4-FFF2-40B4-BE49-F238E27FC236}">
                <a16:creationId xmlns:a16="http://schemas.microsoft.com/office/drawing/2014/main" id="{A4559CCE-D72B-DCD4-1D1C-11914F0E1BE3}"/>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3" name="Vapaamuotoinen: Muoto 22">
            <a:extLst>
              <a:ext uri="{FF2B5EF4-FFF2-40B4-BE49-F238E27FC236}">
                <a16:creationId xmlns:a16="http://schemas.microsoft.com/office/drawing/2014/main" id="{08666ABD-CDB3-0E4D-4DFF-3EE4B67F80BA}"/>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7" name="Vapaamuotoinen: Muoto 26">
            <a:extLst>
              <a:ext uri="{FF2B5EF4-FFF2-40B4-BE49-F238E27FC236}">
                <a16:creationId xmlns:a16="http://schemas.microsoft.com/office/drawing/2014/main" id="{EB15BCBD-466E-3E1A-1D83-D08AC1389BCA}"/>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0" name="Ellipsi 29">
            <a:extLst>
              <a:ext uri="{FF2B5EF4-FFF2-40B4-BE49-F238E27FC236}">
                <a16:creationId xmlns:a16="http://schemas.microsoft.com/office/drawing/2014/main" id="{D4475057-6904-2E65-7467-16D133C762DB}"/>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Tekstiruutu 30">
            <a:extLst>
              <a:ext uri="{FF2B5EF4-FFF2-40B4-BE49-F238E27FC236}">
                <a16:creationId xmlns:a16="http://schemas.microsoft.com/office/drawing/2014/main" id="{80EA9D6E-D131-3045-E377-EA1F12F36726}"/>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3" name="Vapaamuotoinen: Muoto 32">
            <a:extLst>
              <a:ext uri="{FF2B5EF4-FFF2-40B4-BE49-F238E27FC236}">
                <a16:creationId xmlns:a16="http://schemas.microsoft.com/office/drawing/2014/main" id="{0B2FDF30-6F89-959D-1897-54DE787ACCAB}"/>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5A881924-B0C3-4745-2C40-6EC923909E16}"/>
              </a:ext>
            </a:extLst>
          </p:cNvPr>
          <p:cNvPicPr>
            <a:picLocks noChangeAspect="1"/>
          </p:cNvPicPr>
          <p:nvPr/>
        </p:nvPicPr>
        <p:blipFill>
          <a:blip r:embed="rId3"/>
          <a:stretch>
            <a:fillRect/>
          </a:stretch>
        </p:blipFill>
        <p:spPr>
          <a:xfrm>
            <a:off x="-1099" y="-22140"/>
            <a:ext cx="12192000" cy="6882982"/>
          </a:xfrm>
          <a:prstGeom prst="rect">
            <a:avLst/>
          </a:prstGeom>
        </p:spPr>
      </p:pic>
      <p:sp>
        <p:nvSpPr>
          <p:cNvPr id="7" name="Tekstiruutu 6">
            <a:extLst>
              <a:ext uri="{FF2B5EF4-FFF2-40B4-BE49-F238E27FC236}">
                <a16:creationId xmlns:a16="http://schemas.microsoft.com/office/drawing/2014/main" id="{CF693731-1F9A-F4A8-3CCE-BD82193D953C}"/>
              </a:ext>
            </a:extLst>
          </p:cNvPr>
          <p:cNvSpPr txBox="1"/>
          <p:nvPr/>
        </p:nvSpPr>
        <p:spPr>
          <a:xfrm>
            <a:off x="894269" y="1688831"/>
            <a:ext cx="7753827" cy="18825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fi-FI" b="1">
                <a:latin typeface="Roboto"/>
                <a:ea typeface="Roboto"/>
                <a:cs typeface="Calibri"/>
              </a:rPr>
              <a:t>Muu henkilökunta:</a:t>
            </a:r>
            <a:endParaRPr lang="en-US" b="1">
              <a:latin typeface="Roboto"/>
              <a:ea typeface="Roboto"/>
              <a:cs typeface="Calibri"/>
            </a:endParaRPr>
          </a:p>
          <a:p>
            <a:pPr>
              <a:spcBef>
                <a:spcPts val="1000"/>
              </a:spcBef>
            </a:pPr>
            <a:r>
              <a:rPr lang="fi-FI">
                <a:latin typeface="Roboto"/>
                <a:ea typeface="Roboto"/>
                <a:cs typeface="Calibri"/>
              </a:rPr>
              <a:t>Jokaisen henkilökunnasta tulisi tuntea laitteisto riittävällä tarkkuudella, jotta esimerkiksi hälytyksen sijainti voidaan paikantaa mahdollisimman nopeasti lukemalla hälytystiedot, mutta koskematta keskukseen – tällöin voidaan tehdä mm. alkusammutustoimenpiteet tai pelastaa vaarassa olevat mahdollisimman aikaisin.</a:t>
            </a:r>
            <a:endParaRPr lang="en-US">
              <a:latin typeface="Roboto"/>
              <a:ea typeface="Roboto"/>
              <a:cs typeface="Calibri"/>
            </a:endParaRPr>
          </a:p>
        </p:txBody>
      </p:sp>
      <p:sp>
        <p:nvSpPr>
          <p:cNvPr id="10" name="Tekstiruutu 9">
            <a:extLst>
              <a:ext uri="{FF2B5EF4-FFF2-40B4-BE49-F238E27FC236}">
                <a16:creationId xmlns:a16="http://schemas.microsoft.com/office/drawing/2014/main" id="{321866A6-B26C-9370-4E9D-90FE8127B1B4}"/>
              </a:ext>
            </a:extLst>
          </p:cNvPr>
          <p:cNvSpPr txBox="1"/>
          <p:nvPr/>
        </p:nvSpPr>
        <p:spPr>
          <a:xfrm>
            <a:off x="8648046" y="1206059"/>
            <a:ext cx="2940756" cy="1938992"/>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a:latin typeface="Roboto"/>
                <a:ea typeface="Roboto"/>
                <a:cs typeface="Roboto"/>
              </a:rPr>
              <a:t>Kaikkiin hälytyksiin on aina reagoitava ja kohteella tulisi olla koulutettua henkilökuntaa aina paikalla</a:t>
            </a:r>
            <a:endParaRPr lang="fi-FI" sz="2000" b="1"/>
          </a:p>
        </p:txBody>
      </p:sp>
      <p:sp>
        <p:nvSpPr>
          <p:cNvPr id="5" name="Tekstiruutu 4">
            <a:extLst>
              <a:ext uri="{FF2B5EF4-FFF2-40B4-BE49-F238E27FC236}">
                <a16:creationId xmlns:a16="http://schemas.microsoft.com/office/drawing/2014/main" id="{27018267-D12E-4558-4566-69E3DA1A575D}"/>
              </a:ext>
            </a:extLst>
          </p:cNvPr>
          <p:cNvSpPr txBox="1"/>
          <p:nvPr/>
        </p:nvSpPr>
        <p:spPr>
          <a:xfrm>
            <a:off x="1983841" y="4896799"/>
            <a:ext cx="7777151" cy="1723549"/>
          </a:xfrm>
          <a:prstGeom prst="rect">
            <a:avLst/>
          </a:prstGeom>
          <a:solidFill>
            <a:schemeClr val="bg1">
              <a:lumMod val="95000"/>
            </a:schemeClr>
          </a:solidFill>
          <a:ln>
            <a:solidFill>
              <a:schemeClr val="tx1"/>
            </a:solidFill>
          </a:ln>
        </p:spPr>
        <p:txBody>
          <a:bodyPr wrap="square" lIns="91440" tIns="45720" rIns="91440" bIns="45720" rtlCol="0" anchor="t">
            <a:spAutoFit/>
          </a:bodyPr>
          <a:lstStyle/>
          <a:p>
            <a:pPr algn="ctr"/>
            <a:endParaRPr lang="fi-FI" sz="800">
              <a:latin typeface="Calibri" panose="020F0502020204030204" pitchFamily="34" charset="0"/>
            </a:endParaRPr>
          </a:p>
          <a:p>
            <a:pPr algn="ctr"/>
            <a:r>
              <a:rPr lang="fi-FI">
                <a:latin typeface="Roboto"/>
                <a:ea typeface="Roboto"/>
                <a:cs typeface="Calibri"/>
              </a:rPr>
              <a:t>Laitteistoyhteyksien takia on erityisen tärkeää, että laitteistonhoitaja ja pelastuslaitoksen edustaja ovat molemmat tietoisia laitteen tilasta, hälytyksen syystä ja tarvittavista toimenpiteistä, jotta laitteiston käyttö on turvallista ja se saadaan nopeammin normaaliin käyttötilaan hälytystilanteen jälkeen.</a:t>
            </a:r>
            <a:endParaRPr lang="fi-FI">
              <a:latin typeface="Roboto"/>
              <a:ea typeface="Roboto"/>
            </a:endParaRPr>
          </a:p>
          <a:p>
            <a:endParaRPr lang="fi-FI" sz="800"/>
          </a:p>
        </p:txBody>
      </p:sp>
      <p:sp>
        <p:nvSpPr>
          <p:cNvPr id="6" name="Tekstiruutu 5">
            <a:extLst>
              <a:ext uri="{FF2B5EF4-FFF2-40B4-BE49-F238E27FC236}">
                <a16:creationId xmlns:a16="http://schemas.microsoft.com/office/drawing/2014/main" id="{D3453D17-4D1E-487E-99A4-C94906160238}"/>
              </a:ext>
            </a:extLst>
          </p:cNvPr>
          <p:cNvSpPr txBox="1"/>
          <p:nvPr/>
        </p:nvSpPr>
        <p:spPr>
          <a:xfrm>
            <a:off x="891702" y="3785680"/>
            <a:ext cx="1006812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a:solidFill>
                  <a:srgbClr val="333333"/>
                </a:solidFill>
                <a:ea typeface="Roboto"/>
                <a:cs typeface="Roboto"/>
              </a:rPr>
              <a:t>Huomioitavaa huollosta</a:t>
            </a:r>
            <a:endParaRPr lang="en-US" sz="1600">
              <a:solidFill>
                <a:srgbClr val="333333"/>
              </a:solidFill>
              <a:ea typeface="Roboto"/>
              <a:cs typeface="Roboto"/>
            </a:endParaRPr>
          </a:p>
          <a:p>
            <a:pPr marL="171450" indent="-171450">
              <a:buFont typeface="Arial,Sans-Serif"/>
              <a:buChar char="•"/>
            </a:pPr>
            <a:r>
              <a:rPr lang="fi-FI" sz="1600">
                <a:solidFill>
                  <a:srgbClr val="333333"/>
                </a:solidFill>
                <a:ea typeface="Roboto"/>
                <a:cs typeface="Roboto"/>
              </a:rPr>
              <a:t>Paloilmoitinta on myös huollettava ja korjattava, jonka takia koulutettu henkilökunta tai sopimuksella sovittu ulkopuolinen taho, kuten kiinteistöhuolto käyttää laitteistoa (pelastuslaitos ei tee korjauksia)</a:t>
            </a:r>
            <a:endParaRPr lang="fi-FI"/>
          </a:p>
          <a:p>
            <a:pPr algn="l"/>
            <a:endParaRPr lang="fi-FI">
              <a:ea typeface="Roboto"/>
              <a:cs typeface="Roboto"/>
            </a:endParaRPr>
          </a:p>
        </p:txBody>
      </p:sp>
    </p:spTree>
    <p:extLst>
      <p:ext uri="{BB962C8B-B14F-4D97-AF65-F5344CB8AC3E}">
        <p14:creationId xmlns:p14="http://schemas.microsoft.com/office/powerpoint/2010/main" val="3469992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856107"/>
            <a:ext cx="10515600" cy="679634"/>
          </a:xfrm>
        </p:spPr>
        <p:txBody>
          <a:bodyPr>
            <a:normAutofit/>
          </a:bodyPr>
          <a:lstStyle/>
          <a:p>
            <a:r>
              <a:rPr lang="fi-FI" sz="3200">
                <a:latin typeface="Roboto" panose="02000000000000000000" pitchFamily="2" charset="0"/>
                <a:ea typeface="Roboto" panose="02000000000000000000" pitchFamily="2" charset="0"/>
              </a:rPr>
              <a:t>Laitteistonhoitaja</a:t>
            </a:r>
            <a:endParaRPr lang="fi-FI" sz="3200" b="1">
              <a:solidFill>
                <a:srgbClr val="E95123"/>
              </a:solidFill>
              <a:latin typeface="Roboto" panose="02000000000000000000" pitchFamily="2" charset="0"/>
              <a:ea typeface="Roboto" panose="02000000000000000000" pitchFamily="2" charset="0"/>
            </a:endParaRPr>
          </a:p>
        </p:txBody>
      </p:sp>
      <p:sp>
        <p:nvSpPr>
          <p:cNvPr id="6" name="Sisällön paikkamerkki 2">
            <a:extLst>
              <a:ext uri="{FF2B5EF4-FFF2-40B4-BE49-F238E27FC236}">
                <a16:creationId xmlns:a16="http://schemas.microsoft.com/office/drawing/2014/main" id="{9405692A-8AC6-B223-E8A4-1B59ABA26970}"/>
              </a:ext>
            </a:extLst>
          </p:cNvPr>
          <p:cNvSpPr>
            <a:spLocks noGrp="1"/>
          </p:cNvSpPr>
          <p:nvPr>
            <p:ph idx="1"/>
          </p:nvPr>
        </p:nvSpPr>
        <p:spPr>
          <a:xfrm>
            <a:off x="247456" y="1645263"/>
            <a:ext cx="5910584" cy="5262736"/>
          </a:xfrm>
        </p:spPr>
        <p:txBody>
          <a:bodyPr vert="horz" lIns="91440" tIns="45720" rIns="91440" bIns="45720" rtlCol="0" anchor="t">
            <a:noAutofit/>
          </a:bodyPr>
          <a:lstStyle/>
          <a:p>
            <a:r>
              <a:rPr lang="fi-FI" sz="1600" b="1">
                <a:latin typeface="Roboto"/>
                <a:ea typeface="Roboto"/>
                <a:cs typeface="Roboto"/>
              </a:rPr>
              <a:t>on vastuussa huolehtia säännöllisesti laitteiston asianmukaisesta kunnosta kunnossapito-ohjelman mukaisesti.</a:t>
            </a:r>
            <a:endParaRPr lang="fi-FI" sz="1600" b="1">
              <a:ea typeface="Roboto"/>
              <a:cs typeface="Roboto"/>
            </a:endParaRPr>
          </a:p>
          <a:p>
            <a:r>
              <a:rPr lang="fi-FI" sz="1600">
                <a:latin typeface="Roboto"/>
                <a:ea typeface="Roboto"/>
                <a:cs typeface="Roboto"/>
              </a:rPr>
              <a:t>on laitteistokohtaisesti nimetty henkilö (ei liike), joka on sidoksissa kiinteistöön ja sen turvallisuuteen.</a:t>
            </a:r>
            <a:endParaRPr lang="fi-FI" sz="1600">
              <a:ea typeface="Roboto"/>
              <a:cs typeface="Roboto"/>
            </a:endParaRPr>
          </a:p>
          <a:p>
            <a:r>
              <a:rPr lang="fi-FI" sz="1600">
                <a:latin typeface="Roboto"/>
                <a:ea typeface="Roboto"/>
                <a:cs typeface="Roboto"/>
              </a:rPr>
              <a:t>on koulutettu kyseistä laitteistoa varten.</a:t>
            </a:r>
          </a:p>
          <a:p>
            <a:r>
              <a:rPr lang="fi-FI" sz="1600">
                <a:latin typeface="Roboto"/>
                <a:ea typeface="Roboto"/>
                <a:cs typeface="Roboto"/>
              </a:rPr>
              <a:t>on saanut kohdeperehdytyksen.</a:t>
            </a:r>
          </a:p>
          <a:p>
            <a:r>
              <a:rPr lang="fi-FI" sz="1600">
                <a:latin typeface="Roboto"/>
                <a:ea typeface="Roboto"/>
                <a:cs typeface="Roboto"/>
              </a:rPr>
              <a:t>tuntee muut paloilmoittimeen liitetyt laitteistot ja taloautomaation osat.</a:t>
            </a:r>
          </a:p>
          <a:p>
            <a:r>
              <a:rPr lang="fi-FI" sz="1600">
                <a:latin typeface="Roboto"/>
                <a:ea typeface="Roboto"/>
                <a:cs typeface="Roboto"/>
              </a:rPr>
              <a:t>tietää, missä laitteet sijaitsevat.</a:t>
            </a:r>
          </a:p>
          <a:p>
            <a:r>
              <a:rPr lang="fi-FI" sz="1600">
                <a:latin typeface="Roboto"/>
                <a:ea typeface="Roboto"/>
                <a:cs typeface="Roboto"/>
              </a:rPr>
              <a:t>on aina ajan tasalla laitteiston toimintatilasta (viat, irtikytkennät jne.).</a:t>
            </a:r>
          </a:p>
          <a:p>
            <a:pPr>
              <a:buFont typeface="Arial" panose="020B0604020202020204" pitchFamily="34" charset="0"/>
              <a:buChar char="•"/>
            </a:pPr>
            <a:r>
              <a:rPr lang="fi-FI" sz="1600">
                <a:latin typeface="Roboto"/>
                <a:ea typeface="Roboto"/>
                <a:cs typeface="Roboto"/>
              </a:rPr>
              <a:t>t</a:t>
            </a:r>
            <a:r>
              <a:rPr lang="fi-FI" sz="1600" b="0" i="0">
                <a:effectLst/>
                <a:latin typeface="Roboto"/>
                <a:ea typeface="Roboto"/>
                <a:cs typeface="Roboto"/>
              </a:rPr>
              <a:t>oi­mii laitteen yh­teys­hen­ki­lö­nä ja hänelle on nimetty varahenkilö</a:t>
            </a:r>
            <a:r>
              <a:rPr lang="fi-FI" sz="1600">
                <a:latin typeface="Roboto"/>
                <a:ea typeface="Roboto"/>
                <a:cs typeface="Roboto"/>
              </a:rPr>
              <a:t>.</a:t>
            </a:r>
          </a:p>
          <a:p>
            <a:r>
              <a:rPr lang="fi-FI" sz="1600">
                <a:latin typeface="Roboto"/>
                <a:ea typeface="Roboto"/>
                <a:cs typeface="Roboto"/>
              </a:rPr>
              <a:t>tietää miten ja ketä tulee informoida poikkeavissa tilanteissa.</a:t>
            </a:r>
          </a:p>
        </p:txBody>
      </p:sp>
      <p:pic>
        <p:nvPicPr>
          <p:cNvPr id="7" name="Kuva 6">
            <a:extLst>
              <a:ext uri="{FF2B5EF4-FFF2-40B4-BE49-F238E27FC236}">
                <a16:creationId xmlns:a16="http://schemas.microsoft.com/office/drawing/2014/main" id="{240E66CB-FD6A-9C10-2A52-FA032C7375E9}"/>
              </a:ext>
            </a:extLst>
          </p:cNvPr>
          <p:cNvPicPr>
            <a:picLocks noChangeAspect="1"/>
          </p:cNvPicPr>
          <p:nvPr/>
        </p:nvPicPr>
        <p:blipFill rotWithShape="1">
          <a:blip r:embed="rId3"/>
          <a:srcRect l="11441" t="6610" r="20142"/>
          <a:stretch/>
        </p:blipFill>
        <p:spPr>
          <a:xfrm>
            <a:off x="6044465" y="744036"/>
            <a:ext cx="6147535" cy="6113963"/>
          </a:xfrm>
          <a:prstGeom prst="rect">
            <a:avLst/>
          </a:prstGeom>
        </p:spPr>
      </p:pic>
      <p:cxnSp>
        <p:nvCxnSpPr>
          <p:cNvPr id="18" name="Suora yhdysviiva 17">
            <a:extLst>
              <a:ext uri="{FF2B5EF4-FFF2-40B4-BE49-F238E27FC236}">
                <a16:creationId xmlns:a16="http://schemas.microsoft.com/office/drawing/2014/main" id="{73E9D2B9-CB7D-ED81-E823-44EB2D917702}"/>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9" name="Vapaamuotoinen: Muoto 18">
            <a:extLst>
              <a:ext uri="{FF2B5EF4-FFF2-40B4-BE49-F238E27FC236}">
                <a16:creationId xmlns:a16="http://schemas.microsoft.com/office/drawing/2014/main" id="{8DB40C60-FDCB-3B79-DFB2-AD08416620E5}"/>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20" name="Vapaamuotoinen: Muoto 19">
            <a:extLst>
              <a:ext uri="{FF2B5EF4-FFF2-40B4-BE49-F238E27FC236}">
                <a16:creationId xmlns:a16="http://schemas.microsoft.com/office/drawing/2014/main" id="{13F21ECE-70F1-A98D-AFB5-30C5B93E0823}"/>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1" name="Vapaamuotoinen: Muoto 20">
            <a:extLst>
              <a:ext uri="{FF2B5EF4-FFF2-40B4-BE49-F238E27FC236}">
                <a16:creationId xmlns:a16="http://schemas.microsoft.com/office/drawing/2014/main" id="{765316B1-1450-057D-C0EA-23518BBE3221}"/>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2" name="Vapaamuotoinen: Muoto 21">
            <a:extLst>
              <a:ext uri="{FF2B5EF4-FFF2-40B4-BE49-F238E27FC236}">
                <a16:creationId xmlns:a16="http://schemas.microsoft.com/office/drawing/2014/main" id="{3F36411C-202C-6C6B-DDE0-1417BDAA2DBF}"/>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23" name="Ellipsi 22">
            <a:extLst>
              <a:ext uri="{FF2B5EF4-FFF2-40B4-BE49-F238E27FC236}">
                <a16:creationId xmlns:a16="http://schemas.microsoft.com/office/drawing/2014/main" id="{907CE976-A92E-E02D-79D9-D840D9AE30A8}"/>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Tekstiruutu 23">
            <a:extLst>
              <a:ext uri="{FF2B5EF4-FFF2-40B4-BE49-F238E27FC236}">
                <a16:creationId xmlns:a16="http://schemas.microsoft.com/office/drawing/2014/main" id="{0E35A245-2C51-5C38-B4AC-0D4C2E584195}"/>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25" name="Vapaamuotoinen: Muoto 24">
            <a:extLst>
              <a:ext uri="{FF2B5EF4-FFF2-40B4-BE49-F238E27FC236}">
                <a16:creationId xmlns:a16="http://schemas.microsoft.com/office/drawing/2014/main" id="{3295F97D-A5EF-BD07-94FB-FF3E03BE4185}"/>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2F15B538-1C9E-F9FB-0629-8835824908E6}"/>
              </a:ext>
            </a:extLst>
          </p:cNvPr>
          <p:cNvPicPr>
            <a:picLocks noChangeAspect="1"/>
          </p:cNvPicPr>
          <p:nvPr/>
        </p:nvPicPr>
        <p:blipFill>
          <a:blip r:embed="rId4"/>
          <a:stretch>
            <a:fillRect/>
          </a:stretch>
        </p:blipFill>
        <p:spPr>
          <a:xfrm>
            <a:off x="0" y="0"/>
            <a:ext cx="12192000" cy="6862279"/>
          </a:xfrm>
          <a:prstGeom prst="rect">
            <a:avLst/>
          </a:prstGeom>
        </p:spPr>
      </p:pic>
    </p:spTree>
    <p:extLst>
      <p:ext uri="{BB962C8B-B14F-4D97-AF65-F5344CB8AC3E}">
        <p14:creationId xmlns:p14="http://schemas.microsoft.com/office/powerpoint/2010/main" val="369463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uora yhdysviiva 35">
            <a:extLst>
              <a:ext uri="{FF2B5EF4-FFF2-40B4-BE49-F238E27FC236}">
                <a16:creationId xmlns:a16="http://schemas.microsoft.com/office/drawing/2014/main" id="{B18BF544-CEB2-1141-2135-9251314DB15D}"/>
              </a:ext>
            </a:extLst>
          </p:cNvPr>
          <p:cNvCxnSpPr>
            <a:cxnSpLocks/>
            <a:stCxn id="28" idx="1"/>
          </p:cNvCxnSpPr>
          <p:nvPr/>
        </p:nvCxnSpPr>
        <p:spPr>
          <a:xfrm flipH="1">
            <a:off x="6064470" y="3777234"/>
            <a:ext cx="2388293" cy="251412"/>
          </a:xfrm>
          <a:prstGeom prst="line">
            <a:avLst/>
          </a:prstGeom>
          <a:ln w="31750"/>
        </p:spPr>
        <p:style>
          <a:lnRef idx="1">
            <a:schemeClr val="dk1"/>
          </a:lnRef>
          <a:fillRef idx="0">
            <a:schemeClr val="dk1"/>
          </a:fillRef>
          <a:effectRef idx="0">
            <a:schemeClr val="dk1"/>
          </a:effectRef>
          <a:fontRef idx="minor">
            <a:schemeClr val="tx1"/>
          </a:fontRef>
        </p:style>
      </p:cxnSp>
      <p:cxnSp>
        <p:nvCxnSpPr>
          <p:cNvPr id="52" name="Suora yhdysviiva 51">
            <a:extLst>
              <a:ext uri="{FF2B5EF4-FFF2-40B4-BE49-F238E27FC236}">
                <a16:creationId xmlns:a16="http://schemas.microsoft.com/office/drawing/2014/main" id="{5E9730AD-3E8D-9F99-DE45-451416C6EB70}"/>
              </a:ext>
            </a:extLst>
          </p:cNvPr>
          <p:cNvCxnSpPr>
            <a:cxnSpLocks/>
            <a:stCxn id="25" idx="1"/>
          </p:cNvCxnSpPr>
          <p:nvPr/>
        </p:nvCxnSpPr>
        <p:spPr>
          <a:xfrm flipH="1" flipV="1">
            <a:off x="6342634" y="4134173"/>
            <a:ext cx="1781595" cy="1099433"/>
          </a:xfrm>
          <a:prstGeom prst="line">
            <a:avLst/>
          </a:prstGeom>
          <a:ln w="31750"/>
        </p:spPr>
        <p:style>
          <a:lnRef idx="1">
            <a:schemeClr val="dk1"/>
          </a:lnRef>
          <a:fillRef idx="0">
            <a:schemeClr val="dk1"/>
          </a:fillRef>
          <a:effectRef idx="0">
            <a:schemeClr val="dk1"/>
          </a:effectRef>
          <a:fontRef idx="minor">
            <a:schemeClr val="tx1"/>
          </a:fontRef>
        </p:style>
      </p:cxnSp>
      <p:cxnSp>
        <p:nvCxnSpPr>
          <p:cNvPr id="35" name="Suora yhdysviiva 34">
            <a:extLst>
              <a:ext uri="{FF2B5EF4-FFF2-40B4-BE49-F238E27FC236}">
                <a16:creationId xmlns:a16="http://schemas.microsoft.com/office/drawing/2014/main" id="{B753237E-EF3D-1AE8-9B4C-45414E054235}"/>
              </a:ext>
            </a:extLst>
          </p:cNvPr>
          <p:cNvCxnSpPr>
            <a:cxnSpLocks/>
            <a:stCxn id="6" idx="0"/>
          </p:cNvCxnSpPr>
          <p:nvPr/>
        </p:nvCxnSpPr>
        <p:spPr>
          <a:xfrm flipH="1" flipV="1">
            <a:off x="6127532" y="4145069"/>
            <a:ext cx="215102" cy="1578609"/>
          </a:xfrm>
          <a:prstGeom prst="line">
            <a:avLst/>
          </a:prstGeom>
          <a:ln w="31750"/>
        </p:spPr>
        <p:style>
          <a:lnRef idx="1">
            <a:schemeClr val="dk1"/>
          </a:lnRef>
          <a:fillRef idx="0">
            <a:schemeClr val="dk1"/>
          </a:fillRef>
          <a:effectRef idx="0">
            <a:schemeClr val="dk1"/>
          </a:effectRef>
          <a:fontRef idx="minor">
            <a:schemeClr val="tx1"/>
          </a:fontRef>
        </p:style>
      </p:cxnSp>
      <p:cxnSp>
        <p:nvCxnSpPr>
          <p:cNvPr id="34" name="Suora yhdysviiva 33">
            <a:extLst>
              <a:ext uri="{FF2B5EF4-FFF2-40B4-BE49-F238E27FC236}">
                <a16:creationId xmlns:a16="http://schemas.microsoft.com/office/drawing/2014/main" id="{D6F604DA-64FF-9165-8C6C-43DEE0F78C35}"/>
              </a:ext>
            </a:extLst>
          </p:cNvPr>
          <p:cNvCxnSpPr>
            <a:cxnSpLocks/>
          </p:cNvCxnSpPr>
          <p:nvPr/>
        </p:nvCxnSpPr>
        <p:spPr>
          <a:xfrm flipH="1">
            <a:off x="4193744" y="4120568"/>
            <a:ext cx="1870726" cy="1287832"/>
          </a:xfrm>
          <a:prstGeom prst="line">
            <a:avLst/>
          </a:prstGeom>
          <a:ln w="31750"/>
        </p:spPr>
        <p:style>
          <a:lnRef idx="1">
            <a:schemeClr val="dk1"/>
          </a:lnRef>
          <a:fillRef idx="0">
            <a:schemeClr val="dk1"/>
          </a:fillRef>
          <a:effectRef idx="0">
            <a:schemeClr val="dk1"/>
          </a:effectRef>
          <a:fontRef idx="minor">
            <a:schemeClr val="tx1"/>
          </a:fontRef>
        </p:style>
      </p:cxnSp>
      <p:cxnSp>
        <p:nvCxnSpPr>
          <p:cNvPr id="38" name="Suora yhdysviiva 37">
            <a:extLst>
              <a:ext uri="{FF2B5EF4-FFF2-40B4-BE49-F238E27FC236}">
                <a16:creationId xmlns:a16="http://schemas.microsoft.com/office/drawing/2014/main" id="{046290C8-AE7F-EAD8-7D6D-5EBC36C6F9F1}"/>
              </a:ext>
            </a:extLst>
          </p:cNvPr>
          <p:cNvCxnSpPr>
            <a:cxnSpLocks/>
          </p:cNvCxnSpPr>
          <p:nvPr/>
        </p:nvCxnSpPr>
        <p:spPr>
          <a:xfrm flipH="1">
            <a:off x="3583200" y="4096067"/>
            <a:ext cx="2512800" cy="49002"/>
          </a:xfrm>
          <a:prstGeom prst="line">
            <a:avLst/>
          </a:prstGeom>
          <a:ln w="31750"/>
        </p:spPr>
        <p:style>
          <a:lnRef idx="1">
            <a:schemeClr val="dk1"/>
          </a:lnRef>
          <a:fillRef idx="0">
            <a:schemeClr val="dk1"/>
          </a:fillRef>
          <a:effectRef idx="0">
            <a:schemeClr val="dk1"/>
          </a:effectRef>
          <a:fontRef idx="minor">
            <a:schemeClr val="tx1"/>
          </a:fontRef>
        </p:style>
      </p:cxnSp>
      <p:cxnSp>
        <p:nvCxnSpPr>
          <p:cNvPr id="39" name="Suora yhdysviiva 38">
            <a:extLst>
              <a:ext uri="{FF2B5EF4-FFF2-40B4-BE49-F238E27FC236}">
                <a16:creationId xmlns:a16="http://schemas.microsoft.com/office/drawing/2014/main" id="{8ADDA0B5-1F90-DE1E-DD21-F5BE39C823E7}"/>
              </a:ext>
            </a:extLst>
          </p:cNvPr>
          <p:cNvCxnSpPr>
            <a:cxnSpLocks/>
          </p:cNvCxnSpPr>
          <p:nvPr/>
        </p:nvCxnSpPr>
        <p:spPr>
          <a:xfrm flipH="1" flipV="1">
            <a:off x="3987485" y="2972181"/>
            <a:ext cx="2129117" cy="1123886"/>
          </a:xfrm>
          <a:prstGeom prst="line">
            <a:avLst/>
          </a:prstGeom>
          <a:ln w="31750"/>
        </p:spPr>
        <p:style>
          <a:lnRef idx="1">
            <a:schemeClr val="dk1"/>
          </a:lnRef>
          <a:fillRef idx="0">
            <a:schemeClr val="dk1"/>
          </a:fillRef>
          <a:effectRef idx="0">
            <a:schemeClr val="dk1"/>
          </a:effectRef>
          <a:fontRef idx="minor">
            <a:schemeClr val="tx1"/>
          </a:fontRef>
        </p:style>
      </p:cxnSp>
      <p:cxnSp>
        <p:nvCxnSpPr>
          <p:cNvPr id="37" name="Suora yhdysviiva 36">
            <a:extLst>
              <a:ext uri="{FF2B5EF4-FFF2-40B4-BE49-F238E27FC236}">
                <a16:creationId xmlns:a16="http://schemas.microsoft.com/office/drawing/2014/main" id="{40715A66-7773-0098-82F6-C66A2E0BA0DA}"/>
              </a:ext>
            </a:extLst>
          </p:cNvPr>
          <p:cNvCxnSpPr>
            <a:cxnSpLocks/>
          </p:cNvCxnSpPr>
          <p:nvPr/>
        </p:nvCxnSpPr>
        <p:spPr>
          <a:xfrm flipV="1">
            <a:off x="6163329" y="2340468"/>
            <a:ext cx="2087913" cy="1706070"/>
          </a:xfrm>
          <a:prstGeom prst="line">
            <a:avLst/>
          </a:prstGeom>
          <a:ln w="31750"/>
        </p:spPr>
        <p:style>
          <a:lnRef idx="1">
            <a:schemeClr val="dk1"/>
          </a:lnRef>
          <a:fillRef idx="0">
            <a:schemeClr val="dk1"/>
          </a:fillRef>
          <a:effectRef idx="0">
            <a:schemeClr val="dk1"/>
          </a:effectRef>
          <a:fontRef idx="minor">
            <a:schemeClr val="tx1"/>
          </a:fontRef>
        </p:style>
      </p:cxnSp>
      <p:cxnSp>
        <p:nvCxnSpPr>
          <p:cNvPr id="32" name="Suora yhdysviiva 31">
            <a:extLst>
              <a:ext uri="{FF2B5EF4-FFF2-40B4-BE49-F238E27FC236}">
                <a16:creationId xmlns:a16="http://schemas.microsoft.com/office/drawing/2014/main" id="{E683DB18-E2FA-41A4-1D9A-5AB346156669}"/>
              </a:ext>
            </a:extLst>
          </p:cNvPr>
          <p:cNvCxnSpPr>
            <a:cxnSpLocks/>
            <a:endCxn id="21" idx="2"/>
          </p:cNvCxnSpPr>
          <p:nvPr/>
        </p:nvCxnSpPr>
        <p:spPr>
          <a:xfrm flipH="1" flipV="1">
            <a:off x="5674632" y="2253539"/>
            <a:ext cx="364406" cy="1618954"/>
          </a:xfrm>
          <a:prstGeom prst="line">
            <a:avLst/>
          </a:prstGeom>
          <a:ln w="31750"/>
        </p:spPr>
        <p:style>
          <a:lnRef idx="1">
            <a:schemeClr val="dk1"/>
          </a:lnRef>
          <a:fillRef idx="0">
            <a:schemeClr val="dk1"/>
          </a:fillRef>
          <a:effectRef idx="0">
            <a:schemeClr val="dk1"/>
          </a:effectRef>
          <a:fontRef idx="minor">
            <a:schemeClr val="tx1"/>
          </a:fontRef>
        </p:style>
      </p:cxnSp>
      <p:sp>
        <p:nvSpPr>
          <p:cNvPr id="2" name="Otsikko 1"/>
          <p:cNvSpPr>
            <a:spLocks noGrp="1"/>
          </p:cNvSpPr>
          <p:nvPr>
            <p:ph type="title"/>
          </p:nvPr>
        </p:nvSpPr>
        <p:spPr>
          <a:xfrm>
            <a:off x="838200" y="595713"/>
            <a:ext cx="10515600" cy="1325563"/>
          </a:xfrm>
        </p:spPr>
        <p:txBody>
          <a:bodyPr>
            <a:normAutofit/>
          </a:bodyPr>
          <a:lstStyle/>
          <a:p>
            <a:r>
              <a:rPr lang="fi-FI" sz="3600" b="1">
                <a:solidFill>
                  <a:srgbClr val="E95123"/>
                </a:solidFill>
                <a:latin typeface="Roboto" panose="02000000000000000000" pitchFamily="2" charset="0"/>
                <a:ea typeface="Roboto" panose="02000000000000000000" pitchFamily="2" charset="0"/>
              </a:rPr>
              <a:t>Laitteiston jatkuvan toimintavalmiuden ylläpito edellyttää:</a:t>
            </a:r>
          </a:p>
        </p:txBody>
      </p:sp>
      <p:sp>
        <p:nvSpPr>
          <p:cNvPr id="6" name="Sisällön paikkamerkki 2">
            <a:extLst>
              <a:ext uri="{FF2B5EF4-FFF2-40B4-BE49-F238E27FC236}">
                <a16:creationId xmlns:a16="http://schemas.microsoft.com/office/drawing/2014/main" id="{5774EE0E-DE1D-36F1-2B38-012216E16335}"/>
              </a:ext>
            </a:extLst>
          </p:cNvPr>
          <p:cNvSpPr>
            <a:spLocks noGrp="1"/>
          </p:cNvSpPr>
          <p:nvPr>
            <p:ph idx="1"/>
          </p:nvPr>
        </p:nvSpPr>
        <p:spPr>
          <a:xfrm>
            <a:off x="4796659" y="5723678"/>
            <a:ext cx="3091950" cy="1077218"/>
          </a:xfrm>
          <a:solidFill>
            <a:schemeClr val="bg1">
              <a:lumMod val="95000"/>
            </a:schemeClr>
          </a:solidFill>
        </p:spPr>
        <p:txBody>
          <a:bodyPr>
            <a:noAutofit/>
          </a:bodyPr>
          <a:lstStyle/>
          <a:p>
            <a:pPr marL="0" indent="0">
              <a:buNone/>
            </a:pPr>
            <a:r>
              <a:rPr lang="fi-FI" sz="1600">
                <a:latin typeface="Roboto" panose="02000000000000000000" pitchFamily="2" charset="0"/>
                <a:ea typeface="Roboto" panose="02000000000000000000" pitchFamily="2" charset="0"/>
              </a:rPr>
              <a:t>Kykyä toimia hälytystilanteessa toimintaohjeiden ja pelastussuunnitelman mukaisesti</a:t>
            </a:r>
          </a:p>
        </p:txBody>
      </p:sp>
      <p:pic>
        <p:nvPicPr>
          <p:cNvPr id="20" name="Kuva 19" descr="Kuva, joka sisältää kohteen teksti, mies, henkilö, sisä-&#10;&#10;Kuvaus luotu automaattisesti">
            <a:extLst>
              <a:ext uri="{FF2B5EF4-FFF2-40B4-BE49-F238E27FC236}">
                <a16:creationId xmlns:a16="http://schemas.microsoft.com/office/drawing/2014/main" id="{94D87174-023C-50BD-5773-FA80C8D609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6" r="2" b="27848"/>
          <a:stretch/>
        </p:blipFill>
        <p:spPr>
          <a:xfrm>
            <a:off x="4883495" y="2639918"/>
            <a:ext cx="2425010" cy="2605111"/>
          </a:xfrm>
          <a:prstGeom prst="ellipse">
            <a:avLst/>
          </a:prstGeom>
          <a:ln>
            <a:noFill/>
          </a:ln>
          <a:effectLst>
            <a:softEdge rad="112500"/>
          </a:effectLst>
        </p:spPr>
      </p:pic>
      <p:sp>
        <p:nvSpPr>
          <p:cNvPr id="21" name="Tekstiruutu 20">
            <a:extLst>
              <a:ext uri="{FF2B5EF4-FFF2-40B4-BE49-F238E27FC236}">
                <a16:creationId xmlns:a16="http://schemas.microsoft.com/office/drawing/2014/main" id="{91CBAE6C-AD3B-EF8B-BC50-361A221FD422}"/>
              </a:ext>
            </a:extLst>
          </p:cNvPr>
          <p:cNvSpPr txBox="1"/>
          <p:nvPr/>
        </p:nvSpPr>
        <p:spPr>
          <a:xfrm>
            <a:off x="4796659" y="1422542"/>
            <a:ext cx="1755946" cy="830997"/>
          </a:xfrm>
          <a:prstGeom prst="rect">
            <a:avLst/>
          </a:prstGeom>
          <a:solidFill>
            <a:schemeClr val="bg1">
              <a:lumMod val="95000"/>
            </a:schemeClr>
          </a:solidFill>
        </p:spPr>
        <p:txBody>
          <a:bodyPr wrap="square" rtlCol="0">
            <a:spAutoFit/>
          </a:bodyPr>
          <a:lstStyle/>
          <a:p>
            <a:r>
              <a:rPr lang="fi-FI" sz="1600"/>
              <a:t>Säännöllistä seurantaa sekä </a:t>
            </a:r>
          </a:p>
          <a:p>
            <a:r>
              <a:rPr lang="fi-FI" sz="1600"/>
              <a:t>hoitoa ja huoltoa</a:t>
            </a:r>
          </a:p>
        </p:txBody>
      </p:sp>
      <p:sp>
        <p:nvSpPr>
          <p:cNvPr id="22" name="Tekstiruutu 21">
            <a:extLst>
              <a:ext uri="{FF2B5EF4-FFF2-40B4-BE49-F238E27FC236}">
                <a16:creationId xmlns:a16="http://schemas.microsoft.com/office/drawing/2014/main" id="{CC8AD112-7525-79DD-B13C-07540A3D0927}"/>
              </a:ext>
            </a:extLst>
          </p:cNvPr>
          <p:cNvSpPr txBox="1"/>
          <p:nvPr/>
        </p:nvSpPr>
        <p:spPr>
          <a:xfrm>
            <a:off x="7622257" y="1626602"/>
            <a:ext cx="2659117" cy="830997"/>
          </a:xfrm>
          <a:prstGeom prst="rect">
            <a:avLst/>
          </a:prstGeom>
          <a:solidFill>
            <a:schemeClr val="bg1">
              <a:lumMod val="95000"/>
            </a:schemeClr>
          </a:solidFill>
        </p:spPr>
        <p:txBody>
          <a:bodyPr wrap="square" rtlCol="0">
            <a:spAutoFit/>
          </a:bodyPr>
          <a:lstStyle/>
          <a:p>
            <a:r>
              <a:rPr lang="fi-FI" sz="1600">
                <a:latin typeface="Roboto" panose="02000000000000000000" pitchFamily="2" charset="0"/>
                <a:ea typeface="Roboto" panose="02000000000000000000" pitchFamily="2" charset="0"/>
              </a:rPr>
              <a:t>Laitteistojen välisten yhteyksien ja laitetekniikan riittävää ymmärtämistä</a:t>
            </a:r>
          </a:p>
        </p:txBody>
      </p:sp>
      <p:sp>
        <p:nvSpPr>
          <p:cNvPr id="24" name="Tekstiruutu 23">
            <a:extLst>
              <a:ext uri="{FF2B5EF4-FFF2-40B4-BE49-F238E27FC236}">
                <a16:creationId xmlns:a16="http://schemas.microsoft.com/office/drawing/2014/main" id="{38857826-7DDD-8429-7AF9-AE3325C5B9DA}"/>
              </a:ext>
            </a:extLst>
          </p:cNvPr>
          <p:cNvSpPr txBox="1"/>
          <p:nvPr/>
        </p:nvSpPr>
        <p:spPr>
          <a:xfrm>
            <a:off x="1235218" y="5087182"/>
            <a:ext cx="3091950" cy="1077218"/>
          </a:xfrm>
          <a:prstGeom prst="rect">
            <a:avLst/>
          </a:prstGeom>
          <a:solidFill>
            <a:schemeClr val="bg1">
              <a:lumMod val="95000"/>
            </a:schemeClr>
          </a:solidFill>
        </p:spPr>
        <p:txBody>
          <a:bodyPr wrap="square" rtlCol="0">
            <a:spAutoFit/>
          </a:bodyPr>
          <a:lstStyle/>
          <a:p>
            <a:r>
              <a:rPr lang="fi-FI" sz="1600">
                <a:latin typeface="Roboto" panose="02000000000000000000" pitchFamily="2" charset="0"/>
                <a:ea typeface="Roboto" panose="02000000000000000000" pitchFamily="2" charset="0"/>
              </a:rPr>
              <a:t>Laitteiston toiminnan huomiointia poikkeustilanteissa sekä poikkeusjärjestelyiden käyttöönottoa</a:t>
            </a:r>
          </a:p>
        </p:txBody>
      </p:sp>
      <p:sp>
        <p:nvSpPr>
          <p:cNvPr id="25" name="Tekstiruutu 24">
            <a:extLst>
              <a:ext uri="{FF2B5EF4-FFF2-40B4-BE49-F238E27FC236}">
                <a16:creationId xmlns:a16="http://schemas.microsoft.com/office/drawing/2014/main" id="{8FBC9B67-8D03-E4D0-7EC3-B29FFEADD3B0}"/>
              </a:ext>
            </a:extLst>
          </p:cNvPr>
          <p:cNvSpPr txBox="1"/>
          <p:nvPr/>
        </p:nvSpPr>
        <p:spPr>
          <a:xfrm>
            <a:off x="8124229" y="4694997"/>
            <a:ext cx="3530288" cy="1077218"/>
          </a:xfrm>
          <a:prstGeom prst="rect">
            <a:avLst/>
          </a:prstGeom>
          <a:solidFill>
            <a:schemeClr val="bg1">
              <a:lumMod val="95000"/>
            </a:schemeClr>
          </a:solidFill>
        </p:spPr>
        <p:txBody>
          <a:bodyPr wrap="square" rtlCol="0">
            <a:spAutoFit/>
          </a:bodyPr>
          <a:lstStyle/>
          <a:p>
            <a:r>
              <a:rPr lang="fi-FI" sz="1600">
                <a:latin typeface="Roboto" panose="02000000000000000000" pitchFamily="2" charset="0"/>
                <a:ea typeface="Roboto" panose="02000000000000000000" pitchFamily="2" charset="0"/>
              </a:rPr>
              <a:t>Irti- ja takaisinkytkentöjen valvomista tai suorittamista turvallisesti sekä toimintavalmiudesta huolehtimista takaisinkytkentöjen jälkeen</a:t>
            </a:r>
          </a:p>
        </p:txBody>
      </p:sp>
      <p:sp>
        <p:nvSpPr>
          <p:cNvPr id="26" name="Tekstiruutu 25">
            <a:extLst>
              <a:ext uri="{FF2B5EF4-FFF2-40B4-BE49-F238E27FC236}">
                <a16:creationId xmlns:a16="http://schemas.microsoft.com/office/drawing/2014/main" id="{035A8FB4-9135-DE88-F065-145194983F10}"/>
              </a:ext>
            </a:extLst>
          </p:cNvPr>
          <p:cNvSpPr txBox="1"/>
          <p:nvPr/>
        </p:nvSpPr>
        <p:spPr>
          <a:xfrm>
            <a:off x="1866807" y="3737806"/>
            <a:ext cx="1755946" cy="830997"/>
          </a:xfrm>
          <a:prstGeom prst="rect">
            <a:avLst/>
          </a:prstGeom>
          <a:solidFill>
            <a:schemeClr val="bg1">
              <a:lumMod val="95000"/>
            </a:schemeClr>
          </a:solidFill>
        </p:spPr>
        <p:txBody>
          <a:bodyPr wrap="square" rtlCol="0">
            <a:spAutoFit/>
          </a:bodyPr>
          <a:lstStyle/>
          <a:p>
            <a:r>
              <a:rPr lang="fi-FI" sz="1600">
                <a:latin typeface="Roboto" panose="02000000000000000000" pitchFamily="2" charset="0"/>
                <a:ea typeface="Roboto" panose="02000000000000000000" pitchFamily="2" charset="0"/>
              </a:rPr>
              <a:t>Päiväkirjan ja dokumentaation ylläpitoa</a:t>
            </a:r>
          </a:p>
        </p:txBody>
      </p:sp>
      <p:sp>
        <p:nvSpPr>
          <p:cNvPr id="28" name="Tekstiruutu 27">
            <a:extLst>
              <a:ext uri="{FF2B5EF4-FFF2-40B4-BE49-F238E27FC236}">
                <a16:creationId xmlns:a16="http://schemas.microsoft.com/office/drawing/2014/main" id="{99DB16F4-69EC-AD60-F52C-2A4CA83B8378}"/>
              </a:ext>
            </a:extLst>
          </p:cNvPr>
          <p:cNvSpPr txBox="1"/>
          <p:nvPr/>
        </p:nvSpPr>
        <p:spPr>
          <a:xfrm>
            <a:off x="8452763" y="3238625"/>
            <a:ext cx="1933903" cy="1077218"/>
          </a:xfrm>
          <a:prstGeom prst="rect">
            <a:avLst/>
          </a:prstGeom>
          <a:solidFill>
            <a:schemeClr val="bg1">
              <a:lumMod val="95000"/>
            </a:schemeClr>
          </a:solidFill>
        </p:spPr>
        <p:txBody>
          <a:bodyPr wrap="square" rtlCol="0">
            <a:spAutoFit/>
          </a:bodyPr>
          <a:lstStyle/>
          <a:p>
            <a:r>
              <a:rPr lang="fi-FI" sz="1600">
                <a:latin typeface="Roboto" panose="02000000000000000000" pitchFamily="2" charset="0"/>
                <a:ea typeface="Roboto" panose="02000000000000000000" pitchFamily="2" charset="0"/>
              </a:rPr>
              <a:t>Laitteiston ympäristön esteettömyydestä huolehtimista</a:t>
            </a:r>
          </a:p>
        </p:txBody>
      </p:sp>
      <p:sp>
        <p:nvSpPr>
          <p:cNvPr id="29" name="Tekstiruutu 28">
            <a:extLst>
              <a:ext uri="{FF2B5EF4-FFF2-40B4-BE49-F238E27FC236}">
                <a16:creationId xmlns:a16="http://schemas.microsoft.com/office/drawing/2014/main" id="{F91472A3-B3D0-CD8F-2842-1A9FA5885A4E}"/>
              </a:ext>
            </a:extLst>
          </p:cNvPr>
          <p:cNvSpPr txBox="1"/>
          <p:nvPr/>
        </p:nvSpPr>
        <p:spPr>
          <a:xfrm>
            <a:off x="2398084" y="2380195"/>
            <a:ext cx="1755947" cy="830997"/>
          </a:xfrm>
          <a:prstGeom prst="rect">
            <a:avLst/>
          </a:prstGeom>
          <a:solidFill>
            <a:schemeClr val="bg1">
              <a:lumMod val="95000"/>
            </a:schemeClr>
          </a:solidFill>
        </p:spPr>
        <p:txBody>
          <a:bodyPr wrap="square" rtlCol="0">
            <a:spAutoFit/>
          </a:bodyPr>
          <a:lstStyle/>
          <a:p>
            <a:r>
              <a:rPr lang="fi-FI" sz="1600">
                <a:latin typeface="Roboto" panose="02000000000000000000" pitchFamily="2" charset="0"/>
                <a:ea typeface="Roboto" panose="02000000000000000000" pitchFamily="2" charset="0"/>
              </a:rPr>
              <a:t>Korjaus- ja muutostarpeiden arviointia</a:t>
            </a:r>
          </a:p>
        </p:txBody>
      </p:sp>
      <p:cxnSp>
        <p:nvCxnSpPr>
          <p:cNvPr id="17" name="Suora yhdysviiva 16">
            <a:extLst>
              <a:ext uri="{FF2B5EF4-FFF2-40B4-BE49-F238E27FC236}">
                <a16:creationId xmlns:a16="http://schemas.microsoft.com/office/drawing/2014/main" id="{B3F90F3D-321A-0B72-68BE-7414415F3E25}"/>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EF0EB978-F420-EF65-7201-CC3708D6D3C0}"/>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19" name="Vapaamuotoinen: Muoto 18">
            <a:extLst>
              <a:ext uri="{FF2B5EF4-FFF2-40B4-BE49-F238E27FC236}">
                <a16:creationId xmlns:a16="http://schemas.microsoft.com/office/drawing/2014/main" id="{A4559CCE-D72B-DCD4-1D1C-11914F0E1BE3}"/>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3" name="Vapaamuotoinen: Muoto 22">
            <a:extLst>
              <a:ext uri="{FF2B5EF4-FFF2-40B4-BE49-F238E27FC236}">
                <a16:creationId xmlns:a16="http://schemas.microsoft.com/office/drawing/2014/main" id="{08666ABD-CDB3-0E4D-4DFF-3EE4B67F80BA}"/>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7" name="Vapaamuotoinen: Muoto 26">
            <a:extLst>
              <a:ext uri="{FF2B5EF4-FFF2-40B4-BE49-F238E27FC236}">
                <a16:creationId xmlns:a16="http://schemas.microsoft.com/office/drawing/2014/main" id="{EB15BCBD-466E-3E1A-1D83-D08AC1389BCA}"/>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0" name="Ellipsi 29">
            <a:extLst>
              <a:ext uri="{FF2B5EF4-FFF2-40B4-BE49-F238E27FC236}">
                <a16:creationId xmlns:a16="http://schemas.microsoft.com/office/drawing/2014/main" id="{D4475057-6904-2E65-7467-16D133C762DB}"/>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Tekstiruutu 30">
            <a:extLst>
              <a:ext uri="{FF2B5EF4-FFF2-40B4-BE49-F238E27FC236}">
                <a16:creationId xmlns:a16="http://schemas.microsoft.com/office/drawing/2014/main" id="{80EA9D6E-D131-3045-E377-EA1F12F36726}"/>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3" name="Vapaamuotoinen: Muoto 32">
            <a:extLst>
              <a:ext uri="{FF2B5EF4-FFF2-40B4-BE49-F238E27FC236}">
                <a16:creationId xmlns:a16="http://schemas.microsoft.com/office/drawing/2014/main" id="{0B2FDF30-6F89-959D-1897-54DE787ACCAB}"/>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5A881924-B0C3-4745-2C40-6EC923909E16}"/>
              </a:ext>
            </a:extLst>
          </p:cNvPr>
          <p:cNvPicPr>
            <a:picLocks noChangeAspect="1"/>
          </p:cNvPicPr>
          <p:nvPr/>
        </p:nvPicPr>
        <p:blipFill>
          <a:blip r:embed="rId4"/>
          <a:stretch>
            <a:fillRect/>
          </a:stretch>
        </p:blipFill>
        <p:spPr>
          <a:xfrm>
            <a:off x="-7677" y="1639"/>
            <a:ext cx="12192000" cy="6857999"/>
          </a:xfrm>
          <a:prstGeom prst="rect">
            <a:avLst/>
          </a:prstGeom>
        </p:spPr>
      </p:pic>
    </p:spTree>
    <p:extLst>
      <p:ext uri="{BB962C8B-B14F-4D97-AF65-F5344CB8AC3E}">
        <p14:creationId xmlns:p14="http://schemas.microsoft.com/office/powerpoint/2010/main" val="2204920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bg/>
                                          </p:spTgt>
                                        </p:tgtEl>
                                        <p:attrNameLst>
                                          <p:attrName>style.visibility</p:attrName>
                                        </p:attrNameLst>
                                      </p:cBhvr>
                                      <p:to>
                                        <p:strVal val="visible"/>
                                      </p:to>
                                    </p:set>
                                    <p:animEffect transition="in" filter="fade">
                                      <p:cBhvr>
                                        <p:cTn id="42" dur="500"/>
                                        <p:tgtEl>
                                          <p:spTgt spid="6">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fade">
                                      <p:cBhvr>
                                        <p:cTn id="45" dur="500"/>
                                        <p:tgtEl>
                                          <p:spTgt spid="6">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21" grpId="0" animBg="1"/>
      <p:bldP spid="22" grpId="0" animBg="1"/>
      <p:bldP spid="24" grpId="0" animBg="1"/>
      <p:bldP spid="25" grpId="0" animBg="1"/>
      <p:bldP spid="26" grpId="0" animBg="1"/>
      <p:bldP spid="28"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595713"/>
            <a:ext cx="10515600" cy="1325563"/>
          </a:xfrm>
        </p:spPr>
        <p:txBody>
          <a:bodyPr>
            <a:normAutofit/>
          </a:bodyPr>
          <a:lstStyle/>
          <a:p>
            <a:r>
              <a:rPr lang="fi-FI" sz="3600">
                <a:latin typeface="Roboto"/>
                <a:ea typeface="Roboto"/>
                <a:cs typeface="Roboto"/>
              </a:rPr>
              <a:t>Käytössä huomioitavaa</a:t>
            </a:r>
            <a:endParaRPr lang="fi-FI" sz="3600" b="1">
              <a:solidFill>
                <a:srgbClr val="E95123"/>
              </a:solidFill>
              <a:latin typeface="Roboto" panose="02000000000000000000" pitchFamily="2" charset="0"/>
              <a:ea typeface="Roboto" panose="02000000000000000000" pitchFamily="2" charset="0"/>
              <a:cs typeface="Roboto"/>
            </a:endParaRPr>
          </a:p>
        </p:txBody>
      </p:sp>
      <p:cxnSp>
        <p:nvCxnSpPr>
          <p:cNvPr id="17" name="Suora yhdysviiva 16">
            <a:extLst>
              <a:ext uri="{FF2B5EF4-FFF2-40B4-BE49-F238E27FC236}">
                <a16:creationId xmlns:a16="http://schemas.microsoft.com/office/drawing/2014/main" id="{B3F90F3D-321A-0B72-68BE-7414415F3E25}"/>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EF0EB978-F420-EF65-7201-CC3708D6D3C0}"/>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19" name="Vapaamuotoinen: Muoto 18">
            <a:extLst>
              <a:ext uri="{FF2B5EF4-FFF2-40B4-BE49-F238E27FC236}">
                <a16:creationId xmlns:a16="http://schemas.microsoft.com/office/drawing/2014/main" id="{A4559CCE-D72B-DCD4-1D1C-11914F0E1BE3}"/>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3" name="Vapaamuotoinen: Muoto 22">
            <a:extLst>
              <a:ext uri="{FF2B5EF4-FFF2-40B4-BE49-F238E27FC236}">
                <a16:creationId xmlns:a16="http://schemas.microsoft.com/office/drawing/2014/main" id="{08666ABD-CDB3-0E4D-4DFF-3EE4B67F80BA}"/>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7" name="Vapaamuotoinen: Muoto 26">
            <a:extLst>
              <a:ext uri="{FF2B5EF4-FFF2-40B4-BE49-F238E27FC236}">
                <a16:creationId xmlns:a16="http://schemas.microsoft.com/office/drawing/2014/main" id="{EB15BCBD-466E-3E1A-1D83-D08AC1389BCA}"/>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0" name="Ellipsi 29">
            <a:extLst>
              <a:ext uri="{FF2B5EF4-FFF2-40B4-BE49-F238E27FC236}">
                <a16:creationId xmlns:a16="http://schemas.microsoft.com/office/drawing/2014/main" id="{D4475057-6904-2E65-7467-16D133C762DB}"/>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Tekstiruutu 30">
            <a:extLst>
              <a:ext uri="{FF2B5EF4-FFF2-40B4-BE49-F238E27FC236}">
                <a16:creationId xmlns:a16="http://schemas.microsoft.com/office/drawing/2014/main" id="{80EA9D6E-D131-3045-E377-EA1F12F36726}"/>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3" name="Vapaamuotoinen: Muoto 32">
            <a:extLst>
              <a:ext uri="{FF2B5EF4-FFF2-40B4-BE49-F238E27FC236}">
                <a16:creationId xmlns:a16="http://schemas.microsoft.com/office/drawing/2014/main" id="{0B2FDF30-6F89-959D-1897-54DE787ACCAB}"/>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5A881924-B0C3-4745-2C40-6EC923909E16}"/>
              </a:ext>
            </a:extLst>
          </p:cNvPr>
          <p:cNvPicPr>
            <a:picLocks noChangeAspect="1"/>
          </p:cNvPicPr>
          <p:nvPr/>
        </p:nvPicPr>
        <p:blipFill>
          <a:blip r:embed="rId3"/>
          <a:stretch>
            <a:fillRect/>
          </a:stretch>
        </p:blipFill>
        <p:spPr>
          <a:xfrm>
            <a:off x="982" y="1639"/>
            <a:ext cx="12192000" cy="6857999"/>
          </a:xfrm>
          <a:prstGeom prst="rect">
            <a:avLst/>
          </a:prstGeom>
        </p:spPr>
      </p:pic>
      <p:sp>
        <p:nvSpPr>
          <p:cNvPr id="5" name="Sisällön paikkamerkki 4">
            <a:extLst>
              <a:ext uri="{FF2B5EF4-FFF2-40B4-BE49-F238E27FC236}">
                <a16:creationId xmlns:a16="http://schemas.microsoft.com/office/drawing/2014/main" id="{DB1629E0-31C1-0CAE-DE04-FA2619E22ACD}"/>
              </a:ext>
            </a:extLst>
          </p:cNvPr>
          <p:cNvSpPr>
            <a:spLocks noGrp="1"/>
          </p:cNvSpPr>
          <p:nvPr>
            <p:ph idx="1"/>
          </p:nvPr>
        </p:nvSpPr>
        <p:spPr/>
        <p:txBody>
          <a:bodyPr vert="horz" lIns="91440" tIns="45720" rIns="91440" bIns="45720" rtlCol="0" anchor="t">
            <a:normAutofit/>
          </a:bodyPr>
          <a:lstStyle/>
          <a:p>
            <a:pPr marL="0" indent="0">
              <a:buNone/>
            </a:pPr>
            <a:r>
              <a:rPr lang="fi-FI" sz="2000">
                <a:latin typeface="Roboto"/>
                <a:ea typeface="Roboto"/>
                <a:cs typeface="Calibri"/>
              </a:rPr>
              <a:t>Ennen kuin sammutuslaitteiden vesi suljetaan tai paloilmoittimen hälyttimet vaiennetaan tulee varmistaa, että:</a:t>
            </a:r>
            <a:br>
              <a:rPr lang="fi-FI" sz="2000">
                <a:latin typeface="Roboto"/>
                <a:ea typeface="Roboto"/>
                <a:cs typeface="Calibri"/>
              </a:rPr>
            </a:br>
            <a:endParaRPr lang="en-US" sz="2000">
              <a:latin typeface="Roboto"/>
              <a:ea typeface="Roboto"/>
              <a:cs typeface="Calibri"/>
            </a:endParaRPr>
          </a:p>
          <a:p>
            <a:r>
              <a:rPr lang="fi-FI" sz="1800" b="1">
                <a:latin typeface="Roboto"/>
                <a:ea typeface="Roboto"/>
                <a:cs typeface="Calibri"/>
              </a:rPr>
              <a:t>Laitteiston koulutettu käyttäjä </a:t>
            </a:r>
            <a:r>
              <a:rPr lang="fi-FI" sz="1800">
                <a:latin typeface="Roboto"/>
                <a:ea typeface="Roboto"/>
                <a:cs typeface="Calibri"/>
              </a:rPr>
              <a:t>on tietoinen kyseisen kohteen laitteiston ominaisuuksista ja toiminnasta sekä saanut asiaankuuluvan perehdytyksen.</a:t>
            </a:r>
            <a:endParaRPr lang="en-US" sz="1800">
              <a:latin typeface="Roboto"/>
              <a:ea typeface="Roboto"/>
              <a:cs typeface="Calibri"/>
            </a:endParaRPr>
          </a:p>
          <a:p>
            <a:r>
              <a:rPr lang="fi-FI" sz="1800">
                <a:latin typeface="Roboto"/>
                <a:ea typeface="Roboto"/>
                <a:cs typeface="Calibri"/>
              </a:rPr>
              <a:t>Hän tuntee kohteen ja sen toiminnan ja on saanut kohteen perehdytyksen.</a:t>
            </a:r>
            <a:endParaRPr lang="en-US" sz="1800">
              <a:latin typeface="Roboto"/>
              <a:ea typeface="Roboto"/>
              <a:cs typeface="Calibri"/>
            </a:endParaRPr>
          </a:p>
          <a:p>
            <a:r>
              <a:rPr lang="fi-FI" sz="1800">
                <a:latin typeface="Roboto"/>
                <a:ea typeface="Roboto"/>
                <a:cs typeface="Calibri"/>
              </a:rPr>
              <a:t>Hän on selvittänyt mitä on tapahtunut ja tietää mitä on tekemässä.</a:t>
            </a:r>
            <a:endParaRPr lang="en-US" sz="1800">
              <a:latin typeface="Roboto"/>
              <a:ea typeface="Roboto"/>
              <a:cs typeface="Calibri"/>
            </a:endParaRPr>
          </a:p>
          <a:p>
            <a:r>
              <a:rPr lang="fi-FI" sz="1800">
                <a:latin typeface="Roboto"/>
                <a:ea typeface="Roboto"/>
                <a:cs typeface="Calibri"/>
              </a:rPr>
              <a:t>Hän on selvittänyt varmasti hälytyksen syyn ja on varma, että vaara on ohi eikä laitteiston käytöllä aiheuta enää vaaraa.</a:t>
            </a:r>
            <a:endParaRPr lang="en-US" sz="1800">
              <a:latin typeface="Roboto"/>
              <a:ea typeface="Roboto"/>
              <a:cs typeface="Calibri"/>
            </a:endParaRPr>
          </a:p>
          <a:p>
            <a:r>
              <a:rPr lang="fi-FI" sz="1800">
                <a:latin typeface="Roboto"/>
                <a:ea typeface="Roboto"/>
                <a:cs typeface="Calibri"/>
              </a:rPr>
              <a:t>Hän tekee koulutetut toimenpiteet ja varmistaa aina toimenpiteiden päätyttyä ja palautustoimenpiteiden jälkeen laitteiston toimintakunnon.</a:t>
            </a:r>
            <a:endParaRPr lang="en-US" sz="1800">
              <a:latin typeface="Roboto"/>
              <a:ea typeface="Roboto"/>
              <a:cs typeface="Calibri"/>
            </a:endParaRPr>
          </a:p>
          <a:p>
            <a:r>
              <a:rPr lang="fi-FI" sz="1800" b="1">
                <a:latin typeface="Roboto"/>
                <a:ea typeface="Roboto"/>
                <a:cs typeface="Calibri"/>
              </a:rPr>
              <a:t>Hän opastaa kohteen muuta henkilökuntaa ja pelastuslaitosta tilanteesta.</a:t>
            </a:r>
            <a:endParaRPr lang="en-US" sz="1800">
              <a:latin typeface="Roboto"/>
              <a:ea typeface="Roboto"/>
              <a:cs typeface="Calibri"/>
            </a:endParaRPr>
          </a:p>
          <a:p>
            <a:endParaRPr lang="fi-FI">
              <a:ea typeface="Roboto"/>
              <a:cs typeface="Roboto"/>
            </a:endParaRPr>
          </a:p>
        </p:txBody>
      </p:sp>
    </p:spTree>
    <p:extLst>
      <p:ext uri="{BB962C8B-B14F-4D97-AF65-F5344CB8AC3E}">
        <p14:creationId xmlns:p14="http://schemas.microsoft.com/office/powerpoint/2010/main" val="2697818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14F900AC-D843-72E3-FC95-DD7803BC7DC6}"/>
              </a:ext>
            </a:extLst>
          </p:cNvPr>
          <p:cNvSpPr/>
          <p:nvPr/>
        </p:nvSpPr>
        <p:spPr>
          <a:xfrm>
            <a:off x="2242278" y="4322163"/>
            <a:ext cx="6951688" cy="2186064"/>
          </a:xfrm>
          <a:prstGeom prst="rect">
            <a:avLst/>
          </a:prstGeom>
          <a:solidFill>
            <a:srgbClr val="EAEA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a:xfrm>
            <a:off x="838200" y="595713"/>
            <a:ext cx="10515600" cy="1325563"/>
          </a:xfrm>
        </p:spPr>
        <p:txBody>
          <a:bodyPr>
            <a:normAutofit/>
          </a:bodyPr>
          <a:lstStyle/>
          <a:p>
            <a:r>
              <a:rPr lang="fi-FI" sz="3600">
                <a:latin typeface="Roboto"/>
                <a:ea typeface="Roboto"/>
                <a:cs typeface="Roboto"/>
              </a:rPr>
              <a:t>Perusteet erheellisistä hälytyksistä (eli ERHE)</a:t>
            </a:r>
            <a:endParaRPr lang="fi-FI"/>
          </a:p>
        </p:txBody>
      </p:sp>
      <p:cxnSp>
        <p:nvCxnSpPr>
          <p:cNvPr id="17" name="Suora yhdysviiva 16">
            <a:extLst>
              <a:ext uri="{FF2B5EF4-FFF2-40B4-BE49-F238E27FC236}">
                <a16:creationId xmlns:a16="http://schemas.microsoft.com/office/drawing/2014/main" id="{B3F90F3D-321A-0B72-68BE-7414415F3E25}"/>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EF0EB978-F420-EF65-7201-CC3708D6D3C0}"/>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19" name="Vapaamuotoinen: Muoto 18">
            <a:extLst>
              <a:ext uri="{FF2B5EF4-FFF2-40B4-BE49-F238E27FC236}">
                <a16:creationId xmlns:a16="http://schemas.microsoft.com/office/drawing/2014/main" id="{A4559CCE-D72B-DCD4-1D1C-11914F0E1BE3}"/>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3" name="Vapaamuotoinen: Muoto 22">
            <a:extLst>
              <a:ext uri="{FF2B5EF4-FFF2-40B4-BE49-F238E27FC236}">
                <a16:creationId xmlns:a16="http://schemas.microsoft.com/office/drawing/2014/main" id="{08666ABD-CDB3-0E4D-4DFF-3EE4B67F80BA}"/>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7" name="Vapaamuotoinen: Muoto 26">
            <a:extLst>
              <a:ext uri="{FF2B5EF4-FFF2-40B4-BE49-F238E27FC236}">
                <a16:creationId xmlns:a16="http://schemas.microsoft.com/office/drawing/2014/main" id="{EB15BCBD-466E-3E1A-1D83-D08AC1389BCA}"/>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0" name="Ellipsi 29">
            <a:extLst>
              <a:ext uri="{FF2B5EF4-FFF2-40B4-BE49-F238E27FC236}">
                <a16:creationId xmlns:a16="http://schemas.microsoft.com/office/drawing/2014/main" id="{D4475057-6904-2E65-7467-16D133C762DB}"/>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Tekstiruutu 30">
            <a:extLst>
              <a:ext uri="{FF2B5EF4-FFF2-40B4-BE49-F238E27FC236}">
                <a16:creationId xmlns:a16="http://schemas.microsoft.com/office/drawing/2014/main" id="{80EA9D6E-D131-3045-E377-EA1F12F36726}"/>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3" name="Vapaamuotoinen: Muoto 32">
            <a:extLst>
              <a:ext uri="{FF2B5EF4-FFF2-40B4-BE49-F238E27FC236}">
                <a16:creationId xmlns:a16="http://schemas.microsoft.com/office/drawing/2014/main" id="{0B2FDF30-6F89-959D-1897-54DE787ACCAB}"/>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5A881924-B0C3-4745-2C40-6EC923909E16}"/>
              </a:ext>
            </a:extLst>
          </p:cNvPr>
          <p:cNvPicPr>
            <a:picLocks noChangeAspect="1"/>
          </p:cNvPicPr>
          <p:nvPr/>
        </p:nvPicPr>
        <p:blipFill>
          <a:blip r:embed="rId3"/>
          <a:stretch>
            <a:fillRect/>
          </a:stretch>
        </p:blipFill>
        <p:spPr>
          <a:xfrm>
            <a:off x="-709" y="1639"/>
            <a:ext cx="12192000" cy="6857999"/>
          </a:xfrm>
          <a:prstGeom prst="rect">
            <a:avLst/>
          </a:prstGeom>
        </p:spPr>
      </p:pic>
      <p:sp>
        <p:nvSpPr>
          <p:cNvPr id="5" name="Sisällön paikkamerkki 4">
            <a:extLst>
              <a:ext uri="{FF2B5EF4-FFF2-40B4-BE49-F238E27FC236}">
                <a16:creationId xmlns:a16="http://schemas.microsoft.com/office/drawing/2014/main" id="{DB1629E0-31C1-0CAE-DE04-FA2619E22ACD}"/>
              </a:ext>
            </a:extLst>
          </p:cNvPr>
          <p:cNvSpPr>
            <a:spLocks noGrp="1"/>
          </p:cNvSpPr>
          <p:nvPr>
            <p:ph idx="1"/>
          </p:nvPr>
        </p:nvSpPr>
        <p:spPr>
          <a:xfrm>
            <a:off x="838200" y="1825625"/>
            <a:ext cx="10515600" cy="2127798"/>
          </a:xfrm>
        </p:spPr>
        <p:txBody>
          <a:bodyPr vert="horz" lIns="91440" tIns="45720" rIns="91440" bIns="45720" rtlCol="0" anchor="t">
            <a:normAutofit/>
          </a:bodyPr>
          <a:lstStyle/>
          <a:p>
            <a:pPr marL="0" indent="0">
              <a:buNone/>
            </a:pPr>
            <a:r>
              <a:rPr lang="fi-FI" sz="1600">
                <a:latin typeface="Roboto"/>
                <a:ea typeface="Roboto"/>
                <a:cs typeface="Calibri"/>
              </a:rPr>
              <a:t>Kun selviää, että kyseessä on ollut erheellinen hälytys on varmistuttava, että kohteen laitteiston hoitaja ja muu henkilökunta ovat tietoisia syystä.</a:t>
            </a:r>
            <a:endParaRPr lang="en-US" sz="1600">
              <a:latin typeface="Roboto"/>
              <a:ea typeface="Roboto"/>
              <a:cs typeface="Calibri"/>
            </a:endParaRPr>
          </a:p>
          <a:p>
            <a:pPr marL="0" indent="0">
              <a:buNone/>
            </a:pPr>
            <a:r>
              <a:rPr lang="fi-FI" sz="1600">
                <a:latin typeface="Roboto"/>
                <a:ea typeface="Roboto"/>
                <a:cs typeface="Calibri"/>
              </a:rPr>
              <a:t>Joskus syy voi tarkentua vasta myöhemmin, mutta on varmistettava, että työ syyn selvittämiseksi on aloitettu – </a:t>
            </a:r>
            <a:r>
              <a:rPr lang="fi-FI" sz="1600" b="1">
                <a:latin typeface="Roboto"/>
                <a:ea typeface="Roboto"/>
                <a:cs typeface="Calibri"/>
              </a:rPr>
              <a:t>voi olla tarpeen pyytää asiantuntija, eli paloilmoitinliike, arvioimaan tilannetta henkilökunnan tueksi.</a:t>
            </a:r>
            <a:endParaRPr lang="en-US" sz="1600">
              <a:latin typeface="Roboto"/>
              <a:ea typeface="Roboto"/>
              <a:cs typeface="Calibri"/>
            </a:endParaRPr>
          </a:p>
          <a:p>
            <a:pPr marL="0" indent="0">
              <a:buNone/>
            </a:pPr>
            <a:endParaRPr lang="fi-FI" sz="1600" b="1">
              <a:latin typeface="Roboto"/>
              <a:ea typeface="Roboto"/>
              <a:cs typeface="Calibri"/>
            </a:endParaRPr>
          </a:p>
          <a:p>
            <a:pPr marL="0" indent="0">
              <a:buNone/>
            </a:pPr>
            <a:r>
              <a:rPr lang="fi-FI" sz="1600" b="1">
                <a:latin typeface="Roboto"/>
                <a:ea typeface="Roboto"/>
                <a:cs typeface="Calibri"/>
              </a:rPr>
              <a:t>Huom! Päiväkirjamerkinnät ja asianmukainen raportointi auttaa myöhemmin kaikkia osapuolia asian käsittelyssä.</a:t>
            </a:r>
            <a:endParaRPr lang="en-US" sz="1600">
              <a:latin typeface="Roboto"/>
              <a:ea typeface="Roboto"/>
              <a:cs typeface="Calibri"/>
            </a:endParaRPr>
          </a:p>
        </p:txBody>
      </p:sp>
      <p:sp>
        <p:nvSpPr>
          <p:cNvPr id="4" name="Tekstiruutu 3">
            <a:extLst>
              <a:ext uri="{FF2B5EF4-FFF2-40B4-BE49-F238E27FC236}">
                <a16:creationId xmlns:a16="http://schemas.microsoft.com/office/drawing/2014/main" id="{6BF63BF4-8EED-C84A-20FF-994A33AAC3E6}"/>
              </a:ext>
            </a:extLst>
          </p:cNvPr>
          <p:cNvSpPr txBox="1"/>
          <p:nvPr/>
        </p:nvSpPr>
        <p:spPr>
          <a:xfrm>
            <a:off x="2300990" y="4380875"/>
            <a:ext cx="6846757"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a:cs typeface="Segoe UI"/>
              </a:rPr>
              <a:t>Tarvittavat toimenpiteet</a:t>
            </a:r>
            <a:r>
              <a:rPr lang="en-US" sz="1600">
                <a:cs typeface="Segoe UI"/>
              </a:rPr>
              <a:t>​</a:t>
            </a:r>
            <a:br>
              <a:rPr lang="en-US" sz="1600">
                <a:cs typeface="Segoe UI"/>
              </a:rPr>
            </a:br>
            <a:endParaRPr lang="en-US" sz="1600">
              <a:ea typeface="Roboto"/>
              <a:cs typeface="Segoe UI"/>
            </a:endParaRPr>
          </a:p>
          <a:p>
            <a:pPr marL="228600" indent="-228600">
              <a:buChar char="•"/>
            </a:pPr>
            <a:r>
              <a:rPr lang="fi-FI" sz="1600">
                <a:cs typeface="Arial"/>
              </a:rPr>
              <a:t>Kirjataan aina erheellisten ilmoitusten ”keikalla” hälyttänyt ilmaisinlaji/-tyyppi, osoitetunnus ja syy ilmoitukseen.</a:t>
            </a:r>
            <a:r>
              <a:rPr lang="en-US" sz="1600">
                <a:cs typeface="Arial"/>
              </a:rPr>
              <a:t>​</a:t>
            </a:r>
            <a:endParaRPr lang="en-US" sz="1600">
              <a:ea typeface="Roboto"/>
              <a:cs typeface="Arial"/>
            </a:endParaRPr>
          </a:p>
          <a:p>
            <a:pPr marL="228600" indent="-228600">
              <a:buChar char="•"/>
            </a:pPr>
            <a:r>
              <a:rPr lang="fi-FI" sz="1600">
                <a:cs typeface="Arial"/>
              </a:rPr>
              <a:t>Vaaditaan kirjallista selvitystä ja toimenpiteitä erheellisistä ilmoituksista ja annetaan määräaika puutteiden korjaamiseen.</a:t>
            </a:r>
            <a:r>
              <a:rPr lang="en-US" sz="1600">
                <a:cs typeface="Arial"/>
              </a:rPr>
              <a:t>​</a:t>
            </a:r>
            <a:endParaRPr lang="en-US" sz="1600">
              <a:ea typeface="Roboto"/>
              <a:cs typeface="Arial"/>
            </a:endParaRPr>
          </a:p>
          <a:p>
            <a:pPr marL="228600" indent="-228600">
              <a:buChar char="•"/>
            </a:pPr>
            <a:r>
              <a:rPr lang="fi-FI" sz="1600">
                <a:cs typeface="Arial"/>
              </a:rPr>
              <a:t>Valvotaan, että korjaustoimenpiteet tulee suoritettua ajoissa ja että suoritetut korjaustoimenpiteet ovat riittäviä.</a:t>
            </a:r>
            <a:endParaRPr lang="fi-FI" sz="1600">
              <a:ea typeface="Roboto"/>
              <a:cs typeface="Arial"/>
            </a:endParaRPr>
          </a:p>
        </p:txBody>
      </p:sp>
    </p:spTree>
    <p:extLst>
      <p:ext uri="{BB962C8B-B14F-4D97-AF65-F5344CB8AC3E}">
        <p14:creationId xmlns:p14="http://schemas.microsoft.com/office/powerpoint/2010/main" val="4003125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595713"/>
            <a:ext cx="10515600" cy="1325563"/>
          </a:xfrm>
        </p:spPr>
        <p:txBody>
          <a:bodyPr>
            <a:normAutofit/>
          </a:bodyPr>
          <a:lstStyle/>
          <a:p>
            <a:r>
              <a:rPr lang="fi-FI" sz="3600">
                <a:latin typeface="Roboto"/>
                <a:ea typeface="Roboto"/>
                <a:cs typeface="Roboto"/>
              </a:rPr>
              <a:t>Erheellisten hälytysten ehkäiseminen</a:t>
            </a:r>
            <a:endParaRPr lang="fi-FI"/>
          </a:p>
        </p:txBody>
      </p:sp>
      <p:cxnSp>
        <p:nvCxnSpPr>
          <p:cNvPr id="17" name="Suora yhdysviiva 16">
            <a:extLst>
              <a:ext uri="{FF2B5EF4-FFF2-40B4-BE49-F238E27FC236}">
                <a16:creationId xmlns:a16="http://schemas.microsoft.com/office/drawing/2014/main" id="{B3F90F3D-321A-0B72-68BE-7414415F3E25}"/>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EF0EB978-F420-EF65-7201-CC3708D6D3C0}"/>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19" name="Vapaamuotoinen: Muoto 18">
            <a:extLst>
              <a:ext uri="{FF2B5EF4-FFF2-40B4-BE49-F238E27FC236}">
                <a16:creationId xmlns:a16="http://schemas.microsoft.com/office/drawing/2014/main" id="{A4559CCE-D72B-DCD4-1D1C-11914F0E1BE3}"/>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3" name="Vapaamuotoinen: Muoto 22">
            <a:extLst>
              <a:ext uri="{FF2B5EF4-FFF2-40B4-BE49-F238E27FC236}">
                <a16:creationId xmlns:a16="http://schemas.microsoft.com/office/drawing/2014/main" id="{08666ABD-CDB3-0E4D-4DFF-3EE4B67F80BA}"/>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7" name="Vapaamuotoinen: Muoto 26">
            <a:extLst>
              <a:ext uri="{FF2B5EF4-FFF2-40B4-BE49-F238E27FC236}">
                <a16:creationId xmlns:a16="http://schemas.microsoft.com/office/drawing/2014/main" id="{EB15BCBD-466E-3E1A-1D83-D08AC1389BCA}"/>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0" name="Ellipsi 29">
            <a:extLst>
              <a:ext uri="{FF2B5EF4-FFF2-40B4-BE49-F238E27FC236}">
                <a16:creationId xmlns:a16="http://schemas.microsoft.com/office/drawing/2014/main" id="{D4475057-6904-2E65-7467-16D133C762DB}"/>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Tekstiruutu 30">
            <a:extLst>
              <a:ext uri="{FF2B5EF4-FFF2-40B4-BE49-F238E27FC236}">
                <a16:creationId xmlns:a16="http://schemas.microsoft.com/office/drawing/2014/main" id="{80EA9D6E-D131-3045-E377-EA1F12F36726}"/>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3" name="Vapaamuotoinen: Muoto 32">
            <a:extLst>
              <a:ext uri="{FF2B5EF4-FFF2-40B4-BE49-F238E27FC236}">
                <a16:creationId xmlns:a16="http://schemas.microsoft.com/office/drawing/2014/main" id="{0B2FDF30-6F89-959D-1897-54DE787ACCAB}"/>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5A881924-B0C3-4745-2C40-6EC923909E16}"/>
              </a:ext>
            </a:extLst>
          </p:cNvPr>
          <p:cNvPicPr>
            <a:picLocks noChangeAspect="1"/>
          </p:cNvPicPr>
          <p:nvPr/>
        </p:nvPicPr>
        <p:blipFill>
          <a:blip r:embed="rId3"/>
          <a:stretch>
            <a:fillRect/>
          </a:stretch>
        </p:blipFill>
        <p:spPr>
          <a:xfrm>
            <a:off x="-6955" y="1639"/>
            <a:ext cx="12192000" cy="6857999"/>
          </a:xfrm>
          <a:prstGeom prst="rect">
            <a:avLst/>
          </a:prstGeom>
        </p:spPr>
      </p:pic>
      <p:sp>
        <p:nvSpPr>
          <p:cNvPr id="5" name="Sisällön paikkamerkki 4">
            <a:extLst>
              <a:ext uri="{FF2B5EF4-FFF2-40B4-BE49-F238E27FC236}">
                <a16:creationId xmlns:a16="http://schemas.microsoft.com/office/drawing/2014/main" id="{DB1629E0-31C1-0CAE-DE04-FA2619E22ACD}"/>
              </a:ext>
            </a:extLst>
          </p:cNvPr>
          <p:cNvSpPr>
            <a:spLocks noGrp="1"/>
          </p:cNvSpPr>
          <p:nvPr>
            <p:ph idx="1"/>
          </p:nvPr>
        </p:nvSpPr>
        <p:spPr/>
        <p:txBody>
          <a:bodyPr vert="horz" lIns="91440" tIns="45720" rIns="91440" bIns="45720" rtlCol="0" anchor="t">
            <a:normAutofit/>
          </a:bodyPr>
          <a:lstStyle/>
          <a:p>
            <a:pPr marL="0" indent="0">
              <a:buNone/>
            </a:pPr>
            <a:r>
              <a:rPr lang="fi-FI" sz="1800" b="1">
                <a:latin typeface="Roboto"/>
                <a:ea typeface="Roboto"/>
                <a:cs typeface="Calibri"/>
              </a:rPr>
              <a:t>Paljon erheellisistä hälytyksistä aiheutuu seuraavista syistä:</a:t>
            </a:r>
            <a:endParaRPr lang="en-US" sz="1800">
              <a:latin typeface="Roboto"/>
              <a:ea typeface="Roboto"/>
              <a:cs typeface="Calibri"/>
            </a:endParaRPr>
          </a:p>
          <a:p>
            <a:r>
              <a:rPr lang="fi-FI" sz="1800">
                <a:latin typeface="Roboto"/>
                <a:ea typeface="Roboto"/>
                <a:cs typeface="Calibri"/>
              </a:rPr>
              <a:t>Korjaus-, asennus- tai huoltotyön seurauksena, jolloin tarvittavia suojauksia tai irtikytkentöjä ei ole tehty ilmaisimille</a:t>
            </a:r>
            <a:endParaRPr lang="en-US" sz="1800">
              <a:latin typeface="Roboto"/>
              <a:ea typeface="Roboto"/>
              <a:cs typeface="Calibri"/>
            </a:endParaRPr>
          </a:p>
          <a:p>
            <a:r>
              <a:rPr lang="fi-FI" sz="1800">
                <a:latin typeface="Roboto"/>
                <a:ea typeface="Roboto"/>
                <a:cs typeface="Calibri"/>
              </a:rPr>
              <a:t>Ympäristöolosuhteet, kuten höyryt tai muu lämpö, savu tai koneiden pakokaasut, tai suuret ilmanvirtausnopeudet aiheuttavat hälytyksen, jolloin ilmaisutyyppi voi olla väärä</a:t>
            </a:r>
            <a:endParaRPr lang="en-US" sz="1800">
              <a:latin typeface="Roboto"/>
              <a:ea typeface="Roboto"/>
              <a:cs typeface="Calibri"/>
            </a:endParaRPr>
          </a:p>
          <a:p>
            <a:r>
              <a:rPr lang="fi-FI" sz="1800">
                <a:latin typeface="Roboto"/>
                <a:ea typeface="Roboto"/>
                <a:cs typeface="Calibri"/>
              </a:rPr>
              <a:t>Rakennuksen tai sen käytön muutokset, jolloin asennus ei vastaa tilan uutta käyttötarkoitusta, jolloin olosuhteet tai ihmisen normaali toiminta voi aiheuttaa hälytyksen</a:t>
            </a:r>
            <a:endParaRPr lang="en-US" sz="1800">
              <a:latin typeface="Roboto"/>
              <a:ea typeface="Roboto"/>
              <a:cs typeface="Calibri"/>
            </a:endParaRPr>
          </a:p>
          <a:p>
            <a:r>
              <a:rPr lang="fi-FI" sz="1800">
                <a:latin typeface="Roboto"/>
                <a:ea typeface="Roboto"/>
                <a:cs typeface="Calibri"/>
              </a:rPr>
              <a:t>Usein tärinästä, törmäyksestä tai korroosiosta aiheutuvat mekaaniset tai sähköiset viat</a:t>
            </a:r>
            <a:endParaRPr lang="en-US" sz="1800">
              <a:latin typeface="Roboto"/>
              <a:ea typeface="Roboto"/>
              <a:cs typeface="Calibri"/>
            </a:endParaRPr>
          </a:p>
          <a:p>
            <a:r>
              <a:rPr lang="fi-FI" sz="1800">
                <a:latin typeface="Roboto"/>
                <a:ea typeface="Roboto"/>
                <a:cs typeface="Calibri"/>
              </a:rPr>
              <a:t>Ilman hätäkeskukseen tehtyä ennakkoilmoitusta suoritetut huolto tai testaustyöt</a:t>
            </a:r>
            <a:endParaRPr lang="en-US" sz="1800">
              <a:latin typeface="Roboto"/>
              <a:ea typeface="Roboto"/>
              <a:cs typeface="Calibri"/>
            </a:endParaRPr>
          </a:p>
          <a:p>
            <a:pPr marL="0" indent="0">
              <a:buNone/>
            </a:pPr>
            <a:endParaRPr lang="en-US" sz="1800">
              <a:latin typeface="Calibri"/>
              <a:cs typeface="Calibri"/>
            </a:endParaRPr>
          </a:p>
        </p:txBody>
      </p:sp>
    </p:spTree>
    <p:extLst>
      <p:ext uri="{BB962C8B-B14F-4D97-AF65-F5344CB8AC3E}">
        <p14:creationId xmlns:p14="http://schemas.microsoft.com/office/powerpoint/2010/main" val="1805614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595713"/>
            <a:ext cx="10515600" cy="1325563"/>
          </a:xfrm>
        </p:spPr>
        <p:txBody>
          <a:bodyPr>
            <a:normAutofit/>
          </a:bodyPr>
          <a:lstStyle/>
          <a:p>
            <a:r>
              <a:rPr lang="fi-FI" sz="3600">
                <a:latin typeface="Roboto"/>
                <a:ea typeface="Roboto"/>
                <a:cs typeface="Roboto"/>
              </a:rPr>
              <a:t>Erheellisten hälytysten välttäminen</a:t>
            </a:r>
            <a:endParaRPr lang="fi-FI"/>
          </a:p>
        </p:txBody>
      </p:sp>
      <p:cxnSp>
        <p:nvCxnSpPr>
          <p:cNvPr id="17" name="Suora yhdysviiva 16">
            <a:extLst>
              <a:ext uri="{FF2B5EF4-FFF2-40B4-BE49-F238E27FC236}">
                <a16:creationId xmlns:a16="http://schemas.microsoft.com/office/drawing/2014/main" id="{B3F90F3D-321A-0B72-68BE-7414415F3E25}"/>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EF0EB978-F420-EF65-7201-CC3708D6D3C0}"/>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19" name="Vapaamuotoinen: Muoto 18">
            <a:extLst>
              <a:ext uri="{FF2B5EF4-FFF2-40B4-BE49-F238E27FC236}">
                <a16:creationId xmlns:a16="http://schemas.microsoft.com/office/drawing/2014/main" id="{A4559CCE-D72B-DCD4-1D1C-11914F0E1BE3}"/>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3" name="Vapaamuotoinen: Muoto 22">
            <a:extLst>
              <a:ext uri="{FF2B5EF4-FFF2-40B4-BE49-F238E27FC236}">
                <a16:creationId xmlns:a16="http://schemas.microsoft.com/office/drawing/2014/main" id="{08666ABD-CDB3-0E4D-4DFF-3EE4B67F80BA}"/>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7" name="Vapaamuotoinen: Muoto 26">
            <a:extLst>
              <a:ext uri="{FF2B5EF4-FFF2-40B4-BE49-F238E27FC236}">
                <a16:creationId xmlns:a16="http://schemas.microsoft.com/office/drawing/2014/main" id="{EB15BCBD-466E-3E1A-1D83-D08AC1389BCA}"/>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0" name="Ellipsi 29">
            <a:extLst>
              <a:ext uri="{FF2B5EF4-FFF2-40B4-BE49-F238E27FC236}">
                <a16:creationId xmlns:a16="http://schemas.microsoft.com/office/drawing/2014/main" id="{D4475057-6904-2E65-7467-16D133C762DB}"/>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Tekstiruutu 30">
            <a:extLst>
              <a:ext uri="{FF2B5EF4-FFF2-40B4-BE49-F238E27FC236}">
                <a16:creationId xmlns:a16="http://schemas.microsoft.com/office/drawing/2014/main" id="{80EA9D6E-D131-3045-E377-EA1F12F36726}"/>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3" name="Vapaamuotoinen: Muoto 32">
            <a:extLst>
              <a:ext uri="{FF2B5EF4-FFF2-40B4-BE49-F238E27FC236}">
                <a16:creationId xmlns:a16="http://schemas.microsoft.com/office/drawing/2014/main" id="{0B2FDF30-6F89-959D-1897-54DE787ACCAB}"/>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5A881924-B0C3-4745-2C40-6EC923909E16}"/>
              </a:ext>
            </a:extLst>
          </p:cNvPr>
          <p:cNvPicPr>
            <a:picLocks noChangeAspect="1"/>
          </p:cNvPicPr>
          <p:nvPr/>
        </p:nvPicPr>
        <p:blipFill>
          <a:blip r:embed="rId3"/>
          <a:stretch>
            <a:fillRect/>
          </a:stretch>
        </p:blipFill>
        <p:spPr>
          <a:xfrm>
            <a:off x="982" y="1639"/>
            <a:ext cx="12192000" cy="6857999"/>
          </a:xfrm>
          <a:prstGeom prst="rect">
            <a:avLst/>
          </a:prstGeom>
        </p:spPr>
      </p:pic>
      <p:sp>
        <p:nvSpPr>
          <p:cNvPr id="5" name="Sisällön paikkamerkki 4">
            <a:extLst>
              <a:ext uri="{FF2B5EF4-FFF2-40B4-BE49-F238E27FC236}">
                <a16:creationId xmlns:a16="http://schemas.microsoft.com/office/drawing/2014/main" id="{DB1629E0-31C1-0CAE-DE04-FA2619E22ACD}"/>
              </a:ext>
            </a:extLst>
          </p:cNvPr>
          <p:cNvSpPr>
            <a:spLocks noGrp="1"/>
          </p:cNvSpPr>
          <p:nvPr>
            <p:ph idx="1"/>
          </p:nvPr>
        </p:nvSpPr>
        <p:spPr>
          <a:xfrm>
            <a:off x="838200" y="1825625"/>
            <a:ext cx="9372600" cy="4351338"/>
          </a:xfrm>
        </p:spPr>
        <p:txBody>
          <a:bodyPr vert="horz" lIns="91440" tIns="45720" rIns="91440" bIns="45720" rtlCol="0" anchor="t">
            <a:normAutofit/>
          </a:bodyPr>
          <a:lstStyle/>
          <a:p>
            <a:pPr marL="0" indent="0">
              <a:buNone/>
            </a:pPr>
            <a:r>
              <a:rPr lang="fi-FI" sz="1800" b="1">
                <a:latin typeface="Calibri"/>
                <a:ea typeface="Roboto"/>
                <a:cs typeface="Calibri"/>
              </a:rPr>
              <a:t>Eri tapoja vaikuttaa erheellisiin hälytyksiin</a:t>
            </a:r>
            <a:endParaRPr lang="en-US" sz="1800">
              <a:latin typeface="Calibri"/>
              <a:ea typeface="Roboto"/>
              <a:cs typeface="Calibri"/>
            </a:endParaRPr>
          </a:p>
          <a:p>
            <a:pPr>
              <a:buFont typeface="Arial"/>
              <a:buChar char="•"/>
            </a:pPr>
            <a:r>
              <a:rPr lang="fi-FI" sz="1800">
                <a:latin typeface="Calibri"/>
                <a:ea typeface="Roboto"/>
                <a:cs typeface="Calibri"/>
              </a:rPr>
              <a:t>Ilmaisinvalinnat ja olosuhteiden huomiointi</a:t>
            </a:r>
            <a:endParaRPr lang="en-US" sz="1800">
              <a:latin typeface="Calibri"/>
              <a:ea typeface="Roboto"/>
              <a:cs typeface="Calibri"/>
            </a:endParaRPr>
          </a:p>
          <a:p>
            <a:pPr>
              <a:buFont typeface="Arial"/>
              <a:buChar char="•"/>
            </a:pPr>
            <a:r>
              <a:rPr lang="fi-FI" sz="1800">
                <a:latin typeface="Calibri"/>
                <a:ea typeface="Roboto"/>
                <a:cs typeface="Calibri"/>
              </a:rPr>
              <a:t>Ihmisten ohjaaminen ja toimintaohjeet, jotta ihmisen toiminta ei aiheuttaisi hälytyksiä</a:t>
            </a:r>
            <a:endParaRPr lang="en-US" sz="1800">
              <a:latin typeface="Calibri"/>
              <a:ea typeface="Roboto"/>
              <a:cs typeface="Calibri"/>
            </a:endParaRPr>
          </a:p>
          <a:p>
            <a:pPr>
              <a:buFont typeface="Arial"/>
              <a:buChar char="•"/>
            </a:pPr>
            <a:r>
              <a:rPr lang="fi-FI" sz="1800">
                <a:latin typeface="Calibri"/>
                <a:ea typeface="Roboto"/>
                <a:cs typeface="Calibri"/>
              </a:rPr>
              <a:t>Paloilmoittimen lisäominaisuuksien käyttö (ns. päivä- ja </a:t>
            </a:r>
            <a:r>
              <a:rPr lang="fi-FI" sz="1800" err="1">
                <a:latin typeface="Calibri"/>
                <a:ea typeface="Roboto"/>
                <a:cs typeface="Calibri"/>
              </a:rPr>
              <a:t>yökäyttötilat</a:t>
            </a:r>
            <a:r>
              <a:rPr lang="fi-FI" sz="1800">
                <a:latin typeface="Calibri"/>
                <a:ea typeface="Roboto"/>
                <a:cs typeface="Calibri"/>
              </a:rPr>
              <a:t> tai viiveiden ja tai viivelaitteiden käyttö)</a:t>
            </a:r>
            <a:endParaRPr lang="en-US" sz="1800">
              <a:latin typeface="Calibri"/>
              <a:ea typeface="Roboto"/>
              <a:cs typeface="Calibri"/>
            </a:endParaRPr>
          </a:p>
          <a:p>
            <a:pPr marL="0" indent="0">
              <a:buNone/>
            </a:pPr>
            <a:endParaRPr lang="fi-FI" sz="1800">
              <a:latin typeface="Calibri"/>
              <a:ea typeface="Roboto"/>
              <a:cs typeface="Calibri"/>
            </a:endParaRPr>
          </a:p>
          <a:p>
            <a:pPr marL="0" indent="0">
              <a:buNone/>
            </a:pPr>
            <a:r>
              <a:rPr lang="fi-FI" sz="1800" b="1">
                <a:latin typeface="Calibri"/>
                <a:ea typeface="Roboto"/>
                <a:cs typeface="Calibri"/>
              </a:rPr>
              <a:t>Viiveiden käytöstä huomioitavaa:</a:t>
            </a:r>
            <a:endParaRPr lang="en-US" sz="1800">
              <a:latin typeface="Calibri"/>
              <a:ea typeface="Roboto"/>
              <a:cs typeface="Calibri"/>
            </a:endParaRPr>
          </a:p>
          <a:p>
            <a:pPr marL="0" indent="0">
              <a:buNone/>
            </a:pPr>
            <a:r>
              <a:rPr lang="fi-FI" sz="1800">
                <a:latin typeface="Calibri"/>
                <a:ea typeface="Roboto"/>
                <a:cs typeface="Calibri"/>
              </a:rPr>
              <a:t>Käytön pitää perustua asianmukaiseen ja tapauskohtaiseen riskien arviointiin. Viiveiden käyttöön on laadittava perehdytyssuunnitelma, että </a:t>
            </a:r>
            <a:r>
              <a:rPr lang="fi-FI" sz="1800" b="1" i="1">
                <a:latin typeface="Calibri"/>
                <a:ea typeface="Roboto"/>
                <a:cs typeface="Calibri"/>
              </a:rPr>
              <a:t>henkilökunnalla on tosiasiallinen mahdollisuus toimia </a:t>
            </a:r>
            <a:r>
              <a:rPr lang="fi-FI" sz="1800">
                <a:latin typeface="Calibri"/>
                <a:ea typeface="Roboto"/>
                <a:cs typeface="Calibri"/>
              </a:rPr>
              <a:t>hälytystilanteessa ja varmistaa hälytyksen syy.</a:t>
            </a:r>
            <a:endParaRPr lang="en-US" sz="2000">
              <a:latin typeface="Calibri"/>
              <a:ea typeface="Roboto"/>
              <a:cs typeface="Calibri"/>
            </a:endParaRPr>
          </a:p>
          <a:p>
            <a:pPr marL="0" indent="0">
              <a:buNone/>
            </a:pPr>
            <a:endParaRPr lang="fi-FI" sz="2400">
              <a:latin typeface="Calibri"/>
              <a:ea typeface="Roboto"/>
              <a:cs typeface="Calibri"/>
            </a:endParaRPr>
          </a:p>
          <a:p>
            <a:pPr marL="0" indent="0">
              <a:buNone/>
            </a:pPr>
            <a:endParaRPr lang="fi-FI" sz="1500">
              <a:latin typeface="Roboto"/>
              <a:ea typeface="Roboto"/>
              <a:cs typeface="Calibri"/>
            </a:endParaRPr>
          </a:p>
        </p:txBody>
      </p:sp>
    </p:spTree>
    <p:extLst>
      <p:ext uri="{BB962C8B-B14F-4D97-AF65-F5344CB8AC3E}">
        <p14:creationId xmlns:p14="http://schemas.microsoft.com/office/powerpoint/2010/main" val="3329252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595713"/>
            <a:ext cx="10515600" cy="1325563"/>
          </a:xfrm>
        </p:spPr>
        <p:txBody>
          <a:bodyPr>
            <a:normAutofit/>
          </a:bodyPr>
          <a:lstStyle/>
          <a:p>
            <a:r>
              <a:rPr lang="fi-FI" sz="3600">
                <a:latin typeface="Roboto"/>
                <a:ea typeface="Roboto"/>
                <a:cs typeface="Roboto"/>
              </a:rPr>
              <a:t>Esimerkki viiveiden käytöstä </a:t>
            </a:r>
            <a:r>
              <a:rPr lang="fi-FI" sz="3200">
                <a:latin typeface="Roboto"/>
                <a:ea typeface="Roboto"/>
                <a:cs typeface="Roboto"/>
              </a:rPr>
              <a:t>(paloilmoitinsuositustyöryhmä)</a:t>
            </a:r>
            <a:endParaRPr lang="fi-FI" sz="3200"/>
          </a:p>
        </p:txBody>
      </p:sp>
      <p:cxnSp>
        <p:nvCxnSpPr>
          <p:cNvPr id="17" name="Suora yhdysviiva 16">
            <a:extLst>
              <a:ext uri="{FF2B5EF4-FFF2-40B4-BE49-F238E27FC236}">
                <a16:creationId xmlns:a16="http://schemas.microsoft.com/office/drawing/2014/main" id="{B3F90F3D-321A-0B72-68BE-7414415F3E25}"/>
              </a:ext>
            </a:extLst>
          </p:cNvPr>
          <p:cNvCxnSpPr>
            <a:cxnSpLocks/>
          </p:cNvCxnSpPr>
          <p:nvPr/>
        </p:nvCxnSpPr>
        <p:spPr>
          <a:xfrm flipV="1">
            <a:off x="2958132" y="363892"/>
            <a:ext cx="8420572" cy="5272"/>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EF0EB978-F420-EF65-7201-CC3708D6D3C0}"/>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19" name="Vapaamuotoinen: Muoto 18">
            <a:extLst>
              <a:ext uri="{FF2B5EF4-FFF2-40B4-BE49-F238E27FC236}">
                <a16:creationId xmlns:a16="http://schemas.microsoft.com/office/drawing/2014/main" id="{A4559CCE-D72B-DCD4-1D1C-11914F0E1BE3}"/>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3" name="Vapaamuotoinen: Muoto 22">
            <a:extLst>
              <a:ext uri="{FF2B5EF4-FFF2-40B4-BE49-F238E27FC236}">
                <a16:creationId xmlns:a16="http://schemas.microsoft.com/office/drawing/2014/main" id="{08666ABD-CDB3-0E4D-4DFF-3EE4B67F80BA}"/>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7" name="Vapaamuotoinen: Muoto 26">
            <a:extLst>
              <a:ext uri="{FF2B5EF4-FFF2-40B4-BE49-F238E27FC236}">
                <a16:creationId xmlns:a16="http://schemas.microsoft.com/office/drawing/2014/main" id="{EB15BCBD-466E-3E1A-1D83-D08AC1389BCA}"/>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0" name="Ellipsi 29">
            <a:extLst>
              <a:ext uri="{FF2B5EF4-FFF2-40B4-BE49-F238E27FC236}">
                <a16:creationId xmlns:a16="http://schemas.microsoft.com/office/drawing/2014/main" id="{D4475057-6904-2E65-7467-16D133C762DB}"/>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Tekstiruutu 30">
            <a:extLst>
              <a:ext uri="{FF2B5EF4-FFF2-40B4-BE49-F238E27FC236}">
                <a16:creationId xmlns:a16="http://schemas.microsoft.com/office/drawing/2014/main" id="{80EA9D6E-D131-3045-E377-EA1F12F36726}"/>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3" name="Vapaamuotoinen: Muoto 32">
            <a:extLst>
              <a:ext uri="{FF2B5EF4-FFF2-40B4-BE49-F238E27FC236}">
                <a16:creationId xmlns:a16="http://schemas.microsoft.com/office/drawing/2014/main" id="{0B2FDF30-6F89-959D-1897-54DE787ACCAB}"/>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5A881924-B0C3-4745-2C40-6EC923909E16}"/>
              </a:ext>
            </a:extLst>
          </p:cNvPr>
          <p:cNvPicPr>
            <a:picLocks noChangeAspect="1"/>
          </p:cNvPicPr>
          <p:nvPr/>
        </p:nvPicPr>
        <p:blipFill>
          <a:blip r:embed="rId3"/>
          <a:stretch>
            <a:fillRect/>
          </a:stretch>
        </p:blipFill>
        <p:spPr>
          <a:xfrm>
            <a:off x="0" y="1"/>
            <a:ext cx="12192000" cy="6857999"/>
          </a:xfrm>
          <a:prstGeom prst="rect">
            <a:avLst/>
          </a:prstGeom>
        </p:spPr>
      </p:pic>
      <p:pic>
        <p:nvPicPr>
          <p:cNvPr id="7" name="Kuva 6" descr="Kuva, joka sisältää kohteen teksti, kuvakaappaus, Fontti, diagrammi&#10;&#10;Kuvaus luotu automaattisesti">
            <a:extLst>
              <a:ext uri="{FF2B5EF4-FFF2-40B4-BE49-F238E27FC236}">
                <a16:creationId xmlns:a16="http://schemas.microsoft.com/office/drawing/2014/main" id="{24A6BF86-0847-C650-FF40-BDC3DB8223F0}"/>
              </a:ext>
            </a:extLst>
          </p:cNvPr>
          <p:cNvPicPr>
            <a:picLocks noChangeAspect="1"/>
          </p:cNvPicPr>
          <p:nvPr/>
        </p:nvPicPr>
        <p:blipFill>
          <a:blip r:embed="rId4"/>
          <a:stretch>
            <a:fillRect/>
          </a:stretch>
        </p:blipFill>
        <p:spPr>
          <a:xfrm>
            <a:off x="2048801" y="1691819"/>
            <a:ext cx="7519901" cy="4802289"/>
          </a:xfrm>
          <a:prstGeom prst="rect">
            <a:avLst/>
          </a:prstGeom>
        </p:spPr>
      </p:pic>
    </p:spTree>
    <p:extLst>
      <p:ext uri="{BB962C8B-B14F-4D97-AF65-F5344CB8AC3E}">
        <p14:creationId xmlns:p14="http://schemas.microsoft.com/office/powerpoint/2010/main" val="1329100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409C406-03C2-F92E-D43C-82762AB41147}"/>
              </a:ext>
            </a:extLst>
          </p:cNvPr>
          <p:cNvPicPr>
            <a:picLocks noChangeAspect="1"/>
          </p:cNvPicPr>
          <p:nvPr/>
        </p:nvPicPr>
        <p:blipFill rotWithShape="1">
          <a:blip r:embed="rId2"/>
          <a:srcRect t="27817" r="25923" b="9667"/>
          <a:stretch/>
        </p:blipFill>
        <p:spPr>
          <a:xfrm>
            <a:off x="2931" y="0"/>
            <a:ext cx="12192000" cy="6858000"/>
          </a:xfrm>
          <a:prstGeom prst="rect">
            <a:avLst/>
          </a:prstGeom>
        </p:spPr>
      </p:pic>
      <p:sp>
        <p:nvSpPr>
          <p:cNvPr id="5" name="Rectangle 3">
            <a:extLst>
              <a:ext uri="{FF2B5EF4-FFF2-40B4-BE49-F238E27FC236}">
                <a16:creationId xmlns:a16="http://schemas.microsoft.com/office/drawing/2014/main" id="{6CFB84DB-65DA-4BA2-E2F5-096410028D22}"/>
              </a:ext>
            </a:extLst>
          </p:cNvPr>
          <p:cNvSpPr/>
          <p:nvPr/>
        </p:nvSpPr>
        <p:spPr>
          <a:xfrm>
            <a:off x="0" y="0"/>
            <a:ext cx="12192000" cy="6858000"/>
          </a:xfrm>
          <a:prstGeom prst="rect">
            <a:avLst/>
          </a:prstGeom>
          <a:solidFill>
            <a:srgbClr val="0A257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Roboto Regular" pitchFamily="2" charset="0"/>
            </a:endParaRPr>
          </a:p>
        </p:txBody>
      </p:sp>
      <p:sp>
        <p:nvSpPr>
          <p:cNvPr id="2" name="Otsikko 1">
            <a:extLst>
              <a:ext uri="{FF2B5EF4-FFF2-40B4-BE49-F238E27FC236}">
                <a16:creationId xmlns:a16="http://schemas.microsoft.com/office/drawing/2014/main" id="{40C5A243-9D81-5D34-2A13-0EFB3795C925}"/>
              </a:ext>
            </a:extLst>
          </p:cNvPr>
          <p:cNvSpPr>
            <a:spLocks noGrp="1"/>
          </p:cNvSpPr>
          <p:nvPr>
            <p:ph type="title"/>
          </p:nvPr>
        </p:nvSpPr>
        <p:spPr>
          <a:xfrm>
            <a:off x="694311" y="1102687"/>
            <a:ext cx="10515600" cy="1325563"/>
          </a:xfrm>
        </p:spPr>
        <p:txBody>
          <a:bodyPr>
            <a:normAutofit fontScale="90000"/>
          </a:bodyPr>
          <a:lstStyle/>
          <a:p>
            <a:r>
              <a:rPr lang="fi-FI" sz="4000"/>
              <a:t>OSA 1 </a:t>
            </a:r>
            <a:br>
              <a:rPr lang="fi-FI" sz="4000"/>
            </a:br>
            <a:r>
              <a:rPr lang="fi-FI" sz="1400"/>
              <a:t> </a:t>
            </a:r>
            <a:br>
              <a:rPr lang="fi-FI" sz="4000"/>
            </a:br>
            <a:r>
              <a:rPr lang="fi-FI" sz="3600"/>
              <a:t>Paloilmoitin ja vastuuhenkilön rooli</a:t>
            </a:r>
            <a:endParaRPr lang="fi-FI" sz="4000"/>
          </a:p>
        </p:txBody>
      </p:sp>
      <p:sp>
        <p:nvSpPr>
          <p:cNvPr id="11" name="Vapaamuotoinen: Muoto 10">
            <a:extLst>
              <a:ext uri="{FF2B5EF4-FFF2-40B4-BE49-F238E27FC236}">
                <a16:creationId xmlns:a16="http://schemas.microsoft.com/office/drawing/2014/main" id="{E3372ABA-08A4-F64D-9776-B2A386437AE3}"/>
              </a:ext>
            </a:extLst>
          </p:cNvPr>
          <p:cNvSpPr/>
          <p:nvPr/>
        </p:nvSpPr>
        <p:spPr>
          <a:xfrm>
            <a:off x="3805293" y="3235143"/>
            <a:ext cx="2817821" cy="591588"/>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29D82"/>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400" b="1"/>
              <a:t>Paloilmoittimen rakenne </a:t>
            </a:r>
          </a:p>
          <a:p>
            <a:pPr algn="ctr"/>
            <a:r>
              <a:rPr lang="fi-FI" sz="1400" b="1"/>
              <a:t>ja erot</a:t>
            </a:r>
          </a:p>
        </p:txBody>
      </p:sp>
      <p:sp>
        <p:nvSpPr>
          <p:cNvPr id="12" name="Vapaamuotoinen: Muoto 11">
            <a:extLst>
              <a:ext uri="{FF2B5EF4-FFF2-40B4-BE49-F238E27FC236}">
                <a16:creationId xmlns:a16="http://schemas.microsoft.com/office/drawing/2014/main" id="{CDBE9714-E6AE-FAE2-D1FB-6A147FC154CA}"/>
              </a:ext>
            </a:extLst>
          </p:cNvPr>
          <p:cNvSpPr/>
          <p:nvPr/>
        </p:nvSpPr>
        <p:spPr>
          <a:xfrm>
            <a:off x="3805292" y="4030273"/>
            <a:ext cx="2817820" cy="591588"/>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08A6A"/>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400" b="1"/>
              <a:t>Paloilmoittimien käyttö</a:t>
            </a:r>
          </a:p>
        </p:txBody>
      </p:sp>
      <p:sp>
        <p:nvSpPr>
          <p:cNvPr id="13" name="Vapaamuotoinen: Muoto 12">
            <a:extLst>
              <a:ext uri="{FF2B5EF4-FFF2-40B4-BE49-F238E27FC236}">
                <a16:creationId xmlns:a16="http://schemas.microsoft.com/office/drawing/2014/main" id="{47B23971-016E-E6F5-D63A-0485BC17B360}"/>
              </a:ext>
            </a:extLst>
          </p:cNvPr>
          <p:cNvSpPr/>
          <p:nvPr/>
        </p:nvSpPr>
        <p:spPr>
          <a:xfrm>
            <a:off x="3805292" y="4825403"/>
            <a:ext cx="2817820" cy="591588"/>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E7954"/>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400" b="1"/>
              <a:t>Ilmaisintyypit ja erot</a:t>
            </a:r>
          </a:p>
        </p:txBody>
      </p:sp>
      <p:sp>
        <p:nvSpPr>
          <p:cNvPr id="14" name="Vapaamuotoinen: Muoto 13">
            <a:extLst>
              <a:ext uri="{FF2B5EF4-FFF2-40B4-BE49-F238E27FC236}">
                <a16:creationId xmlns:a16="http://schemas.microsoft.com/office/drawing/2014/main" id="{C11BFFCE-5DBF-DCCB-E63B-2617EE65791E}"/>
              </a:ext>
            </a:extLst>
          </p:cNvPr>
          <p:cNvSpPr/>
          <p:nvPr/>
        </p:nvSpPr>
        <p:spPr>
          <a:xfrm>
            <a:off x="3805292" y="5656516"/>
            <a:ext cx="2817820" cy="591588"/>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400" b="1"/>
              <a:t>Tauko</a:t>
            </a:r>
          </a:p>
        </p:txBody>
      </p:sp>
      <p:sp>
        <p:nvSpPr>
          <p:cNvPr id="3" name="Vapaamuotoinen: Muoto 2">
            <a:extLst>
              <a:ext uri="{FF2B5EF4-FFF2-40B4-BE49-F238E27FC236}">
                <a16:creationId xmlns:a16="http://schemas.microsoft.com/office/drawing/2014/main" id="{A692C744-A58E-0E1D-308A-8FA1C1E770F3}"/>
              </a:ext>
            </a:extLst>
          </p:cNvPr>
          <p:cNvSpPr/>
          <p:nvPr/>
        </p:nvSpPr>
        <p:spPr>
          <a:xfrm rot="5400000">
            <a:off x="3304053" y="5784076"/>
            <a:ext cx="326612" cy="336468"/>
          </a:xfrm>
          <a:custGeom>
            <a:avLst/>
            <a:gdLst>
              <a:gd name="connsiteX0" fmla="*/ 0 w 516881"/>
              <a:gd name="connsiteY0" fmla="*/ 528438 h 532478"/>
              <a:gd name="connsiteX1" fmla="*/ 257457 w 516881"/>
              <a:gd name="connsiteY1" fmla="*/ 0 h 532478"/>
              <a:gd name="connsiteX2" fmla="*/ 516881 w 516881"/>
              <a:gd name="connsiteY2" fmla="*/ 532478 h 532478"/>
              <a:gd name="connsiteX3" fmla="*/ 515671 w 516881"/>
              <a:gd name="connsiteY3" fmla="*/ 532478 h 532478"/>
              <a:gd name="connsiteX4" fmla="*/ 255865 w 516881"/>
              <a:gd name="connsiteY4" fmla="*/ 266239 h 5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1" h="532478">
                <a:moveTo>
                  <a:pt x="0" y="528438"/>
                </a:moveTo>
                <a:lnTo>
                  <a:pt x="257457" y="0"/>
                </a:lnTo>
                <a:lnTo>
                  <a:pt x="516881" y="532478"/>
                </a:lnTo>
                <a:lnTo>
                  <a:pt x="515671" y="532478"/>
                </a:lnTo>
                <a:lnTo>
                  <a:pt x="255865" y="266239"/>
                </a:lnTo>
                <a:close/>
              </a:path>
            </a:pathLst>
          </a:custGeom>
          <a:solidFill>
            <a:srgbClr val="E95123"/>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 name="Vapaamuotoinen: Muoto 6">
            <a:extLst>
              <a:ext uri="{FF2B5EF4-FFF2-40B4-BE49-F238E27FC236}">
                <a16:creationId xmlns:a16="http://schemas.microsoft.com/office/drawing/2014/main" id="{E64F103B-4579-B290-39CE-8B5199395EC9}"/>
              </a:ext>
            </a:extLst>
          </p:cNvPr>
          <p:cNvSpPr/>
          <p:nvPr/>
        </p:nvSpPr>
        <p:spPr>
          <a:xfrm rot="5400000">
            <a:off x="3304053" y="4952963"/>
            <a:ext cx="326612" cy="336468"/>
          </a:xfrm>
          <a:custGeom>
            <a:avLst/>
            <a:gdLst>
              <a:gd name="connsiteX0" fmla="*/ 0 w 516881"/>
              <a:gd name="connsiteY0" fmla="*/ 528438 h 532478"/>
              <a:gd name="connsiteX1" fmla="*/ 257457 w 516881"/>
              <a:gd name="connsiteY1" fmla="*/ 0 h 532478"/>
              <a:gd name="connsiteX2" fmla="*/ 516881 w 516881"/>
              <a:gd name="connsiteY2" fmla="*/ 532478 h 532478"/>
              <a:gd name="connsiteX3" fmla="*/ 515671 w 516881"/>
              <a:gd name="connsiteY3" fmla="*/ 532478 h 532478"/>
              <a:gd name="connsiteX4" fmla="*/ 255865 w 516881"/>
              <a:gd name="connsiteY4" fmla="*/ 266239 h 5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1" h="532478">
                <a:moveTo>
                  <a:pt x="0" y="528438"/>
                </a:moveTo>
                <a:lnTo>
                  <a:pt x="257457" y="0"/>
                </a:lnTo>
                <a:lnTo>
                  <a:pt x="516881" y="532478"/>
                </a:lnTo>
                <a:lnTo>
                  <a:pt x="515671" y="532478"/>
                </a:lnTo>
                <a:lnTo>
                  <a:pt x="255865" y="266239"/>
                </a:lnTo>
                <a:close/>
              </a:path>
            </a:pathLst>
          </a:custGeom>
          <a:solidFill>
            <a:srgbClr val="EE7954"/>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8" name="Vapaamuotoinen: Muoto 7">
            <a:extLst>
              <a:ext uri="{FF2B5EF4-FFF2-40B4-BE49-F238E27FC236}">
                <a16:creationId xmlns:a16="http://schemas.microsoft.com/office/drawing/2014/main" id="{EC1EA38B-02AF-F0AE-0D2E-D8236EB5F475}"/>
              </a:ext>
            </a:extLst>
          </p:cNvPr>
          <p:cNvSpPr/>
          <p:nvPr/>
        </p:nvSpPr>
        <p:spPr>
          <a:xfrm rot="5400000">
            <a:off x="3304053" y="4157833"/>
            <a:ext cx="326612" cy="336468"/>
          </a:xfrm>
          <a:custGeom>
            <a:avLst/>
            <a:gdLst>
              <a:gd name="connsiteX0" fmla="*/ 0 w 516881"/>
              <a:gd name="connsiteY0" fmla="*/ 528438 h 532478"/>
              <a:gd name="connsiteX1" fmla="*/ 257457 w 516881"/>
              <a:gd name="connsiteY1" fmla="*/ 0 h 532478"/>
              <a:gd name="connsiteX2" fmla="*/ 516881 w 516881"/>
              <a:gd name="connsiteY2" fmla="*/ 532478 h 532478"/>
              <a:gd name="connsiteX3" fmla="*/ 515671 w 516881"/>
              <a:gd name="connsiteY3" fmla="*/ 532478 h 532478"/>
              <a:gd name="connsiteX4" fmla="*/ 255865 w 516881"/>
              <a:gd name="connsiteY4" fmla="*/ 266239 h 5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1" h="532478">
                <a:moveTo>
                  <a:pt x="0" y="528438"/>
                </a:moveTo>
                <a:lnTo>
                  <a:pt x="257457" y="0"/>
                </a:lnTo>
                <a:lnTo>
                  <a:pt x="516881" y="532478"/>
                </a:lnTo>
                <a:lnTo>
                  <a:pt x="515671" y="532478"/>
                </a:lnTo>
                <a:lnTo>
                  <a:pt x="255865" y="266239"/>
                </a:lnTo>
                <a:close/>
              </a:path>
            </a:pathLst>
          </a:custGeom>
          <a:solidFill>
            <a:srgbClr val="F08A6A"/>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9" name="Vapaamuotoinen: Muoto 8">
            <a:extLst>
              <a:ext uri="{FF2B5EF4-FFF2-40B4-BE49-F238E27FC236}">
                <a16:creationId xmlns:a16="http://schemas.microsoft.com/office/drawing/2014/main" id="{1FD4490A-ADA7-7807-A0BE-956D013E9B8A}"/>
              </a:ext>
            </a:extLst>
          </p:cNvPr>
          <p:cNvSpPr/>
          <p:nvPr/>
        </p:nvSpPr>
        <p:spPr>
          <a:xfrm rot="5400000">
            <a:off x="3304053" y="3362703"/>
            <a:ext cx="326612" cy="336468"/>
          </a:xfrm>
          <a:custGeom>
            <a:avLst/>
            <a:gdLst>
              <a:gd name="connsiteX0" fmla="*/ 0 w 516881"/>
              <a:gd name="connsiteY0" fmla="*/ 528438 h 532478"/>
              <a:gd name="connsiteX1" fmla="*/ 257457 w 516881"/>
              <a:gd name="connsiteY1" fmla="*/ 0 h 532478"/>
              <a:gd name="connsiteX2" fmla="*/ 516881 w 516881"/>
              <a:gd name="connsiteY2" fmla="*/ 532478 h 532478"/>
              <a:gd name="connsiteX3" fmla="*/ 515671 w 516881"/>
              <a:gd name="connsiteY3" fmla="*/ 532478 h 532478"/>
              <a:gd name="connsiteX4" fmla="*/ 255865 w 516881"/>
              <a:gd name="connsiteY4" fmla="*/ 266239 h 5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1" h="532478">
                <a:moveTo>
                  <a:pt x="0" y="528438"/>
                </a:moveTo>
                <a:lnTo>
                  <a:pt x="257457" y="0"/>
                </a:lnTo>
                <a:lnTo>
                  <a:pt x="516881" y="532478"/>
                </a:lnTo>
                <a:lnTo>
                  <a:pt x="515671" y="532478"/>
                </a:lnTo>
                <a:lnTo>
                  <a:pt x="255865" y="266239"/>
                </a:lnTo>
                <a:close/>
              </a:path>
            </a:pathLst>
          </a:custGeom>
          <a:solidFill>
            <a:srgbClr val="F29D82"/>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Tekstiruutu 9">
            <a:extLst>
              <a:ext uri="{FF2B5EF4-FFF2-40B4-BE49-F238E27FC236}">
                <a16:creationId xmlns:a16="http://schemas.microsoft.com/office/drawing/2014/main" id="{CEA5F23B-5BDD-0DED-2179-479AF22F5525}"/>
              </a:ext>
            </a:extLst>
          </p:cNvPr>
          <p:cNvSpPr txBox="1"/>
          <p:nvPr/>
        </p:nvSpPr>
        <p:spPr>
          <a:xfrm>
            <a:off x="1487300" y="3241956"/>
            <a:ext cx="1572866" cy="584775"/>
          </a:xfrm>
          <a:prstGeom prst="rect">
            <a:avLst/>
          </a:prstGeom>
          <a:noFill/>
        </p:spPr>
        <p:txBody>
          <a:bodyPr wrap="none" rtlCol="0">
            <a:spAutoFit/>
          </a:bodyPr>
          <a:lstStyle/>
          <a:p>
            <a:r>
              <a:rPr lang="fi-FI" sz="3200" b="1">
                <a:solidFill>
                  <a:srgbClr val="E95123"/>
                </a:solidFill>
              </a:rPr>
              <a:t>Sisältö:</a:t>
            </a:r>
            <a:endParaRPr lang="fi-FI" b="1">
              <a:solidFill>
                <a:srgbClr val="E95123"/>
              </a:solidFill>
            </a:endParaRPr>
          </a:p>
        </p:txBody>
      </p:sp>
      <p:cxnSp>
        <p:nvCxnSpPr>
          <p:cNvPr id="15" name="Suora yhdysviiva 14">
            <a:extLst>
              <a:ext uri="{FF2B5EF4-FFF2-40B4-BE49-F238E27FC236}">
                <a16:creationId xmlns:a16="http://schemas.microsoft.com/office/drawing/2014/main" id="{14AC6217-94AB-9238-EBAB-FF9E96B45069}"/>
              </a:ext>
            </a:extLst>
          </p:cNvPr>
          <p:cNvCxnSpPr>
            <a:cxnSpLocks/>
          </p:cNvCxnSpPr>
          <p:nvPr/>
        </p:nvCxnSpPr>
        <p:spPr>
          <a:xfrm>
            <a:off x="838200" y="367229"/>
            <a:ext cx="10515600"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077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881254"/>
            <a:ext cx="10515600" cy="1325563"/>
          </a:xfrm>
        </p:spPr>
        <p:txBody>
          <a:bodyPr>
            <a:normAutofit/>
          </a:bodyPr>
          <a:lstStyle/>
          <a:p>
            <a:r>
              <a:rPr kumimoji="0" lang="fi-FI" sz="3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t>Tehtävä:</a:t>
            </a:r>
            <a:br>
              <a:rPr lang="fi-FI" sz="3600" b="1">
                <a:latin typeface="Roboto" panose="02000000000000000000" pitchFamily="2" charset="0"/>
                <a:ea typeface="Roboto" panose="02000000000000000000" pitchFamily="2" charset="0"/>
              </a:rPr>
            </a:br>
            <a:r>
              <a:rPr lang="fi-FI" sz="3600" b="1">
                <a:latin typeface="Roboto" panose="02000000000000000000" pitchFamily="2" charset="0"/>
                <a:ea typeface="Roboto" panose="02000000000000000000" pitchFamily="2" charset="0"/>
              </a:rPr>
              <a:t>Toimintaketju</a:t>
            </a:r>
            <a:endParaRPr lang="fi-FI" sz="3600" b="1">
              <a:solidFill>
                <a:srgbClr val="E95123"/>
              </a:solidFill>
              <a:latin typeface="Roboto" panose="02000000000000000000" pitchFamily="2" charset="0"/>
              <a:ea typeface="Roboto" panose="02000000000000000000" pitchFamily="2" charset="0"/>
            </a:endParaRPr>
          </a:p>
        </p:txBody>
      </p:sp>
      <p:sp>
        <p:nvSpPr>
          <p:cNvPr id="6" name="Sisällön paikkamerkki 2">
            <a:extLst>
              <a:ext uri="{FF2B5EF4-FFF2-40B4-BE49-F238E27FC236}">
                <a16:creationId xmlns:a16="http://schemas.microsoft.com/office/drawing/2014/main" id="{F4488123-3A4E-6522-DA2D-79BA11BD0390}"/>
              </a:ext>
            </a:extLst>
          </p:cNvPr>
          <p:cNvSpPr>
            <a:spLocks noGrp="1"/>
          </p:cNvSpPr>
          <p:nvPr>
            <p:ph idx="1"/>
          </p:nvPr>
        </p:nvSpPr>
        <p:spPr>
          <a:xfrm>
            <a:off x="838200" y="2428874"/>
            <a:ext cx="3961839" cy="3547872"/>
          </a:xfrm>
        </p:spPr>
        <p:txBody>
          <a:bodyPr anchor="t">
            <a:normAutofit/>
          </a:bodyPr>
          <a:lstStyle/>
          <a:p>
            <a:pPr marL="0" indent="0">
              <a:buNone/>
            </a:pPr>
            <a:r>
              <a:rPr lang="fi-FI" b="1">
                <a:latin typeface="Roboto" panose="02000000000000000000" pitchFamily="2" charset="0"/>
                <a:ea typeface="Roboto" panose="02000000000000000000" pitchFamily="2" charset="0"/>
              </a:rPr>
              <a:t>Mitä tapahtuu, kun paloilmoitin havaitsee palon? </a:t>
            </a:r>
          </a:p>
          <a:p>
            <a:endParaRPr lang="fi-FI" sz="2200">
              <a:latin typeface="Roboto" panose="02000000000000000000" pitchFamily="2" charset="0"/>
              <a:ea typeface="Roboto" panose="02000000000000000000" pitchFamily="2" charset="0"/>
            </a:endParaRPr>
          </a:p>
          <a:p>
            <a:pPr marL="0" indent="0">
              <a:buNone/>
            </a:pPr>
            <a:r>
              <a:rPr lang="fi-FI" sz="1800">
                <a:latin typeface="Roboto" panose="02000000000000000000" pitchFamily="2" charset="0"/>
                <a:ea typeface="Roboto" panose="02000000000000000000" pitchFamily="2" charset="0"/>
              </a:rPr>
              <a:t>Kirjaa tapahtumaketjun eri vaiheet alkaen palon havaitsemisesta siihen, kunnes pelastuslaitos saapuu paikalle. Huomioi tehtävässä myös laitteistonhoitajan rooli.</a:t>
            </a:r>
          </a:p>
        </p:txBody>
      </p:sp>
      <p:pic>
        <p:nvPicPr>
          <p:cNvPr id="7" name="Graphic 8" descr="Head with Gears">
            <a:extLst>
              <a:ext uri="{FF2B5EF4-FFF2-40B4-BE49-F238E27FC236}">
                <a16:creationId xmlns:a16="http://schemas.microsoft.com/office/drawing/2014/main" id="{86070277-125F-FB93-F0F6-13664BF3EA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869359" y="926783"/>
            <a:ext cx="1025369" cy="1054809"/>
          </a:xfrm>
          <a:prstGeom prst="rect">
            <a:avLst/>
          </a:prstGeom>
        </p:spPr>
      </p:pic>
      <p:cxnSp>
        <p:nvCxnSpPr>
          <p:cNvPr id="18" name="Suora yhdysviiva 17">
            <a:extLst>
              <a:ext uri="{FF2B5EF4-FFF2-40B4-BE49-F238E27FC236}">
                <a16:creationId xmlns:a16="http://schemas.microsoft.com/office/drawing/2014/main" id="{F7095D87-4C8D-D0D7-AF94-04DEFDDB38AF}"/>
              </a:ext>
            </a:extLst>
          </p:cNvPr>
          <p:cNvCxnSpPr>
            <a:cxnSpLocks/>
          </p:cNvCxnSpPr>
          <p:nvPr/>
        </p:nvCxnSpPr>
        <p:spPr>
          <a:xfrm>
            <a:off x="4657722" y="369164"/>
            <a:ext cx="6900294"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9" name="Vapaamuotoinen: Muoto 18">
            <a:extLst>
              <a:ext uri="{FF2B5EF4-FFF2-40B4-BE49-F238E27FC236}">
                <a16:creationId xmlns:a16="http://schemas.microsoft.com/office/drawing/2014/main" id="{6A22E916-ABCA-BBD8-1F62-3B661741D39F}"/>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20" name="Vapaamuotoinen: Muoto 19">
            <a:extLst>
              <a:ext uri="{FF2B5EF4-FFF2-40B4-BE49-F238E27FC236}">
                <a16:creationId xmlns:a16="http://schemas.microsoft.com/office/drawing/2014/main" id="{F14240A7-65CE-17CD-E44A-1E6D4F984489}"/>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1" name="Vapaamuotoinen: Muoto 20">
            <a:extLst>
              <a:ext uri="{FF2B5EF4-FFF2-40B4-BE49-F238E27FC236}">
                <a16:creationId xmlns:a16="http://schemas.microsoft.com/office/drawing/2014/main" id="{EEF9779C-983A-DD63-7F54-2B475998BAF8}"/>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2" name="Vapaamuotoinen: Muoto 21">
            <a:extLst>
              <a:ext uri="{FF2B5EF4-FFF2-40B4-BE49-F238E27FC236}">
                <a16:creationId xmlns:a16="http://schemas.microsoft.com/office/drawing/2014/main" id="{C5364656-32B8-46BF-D5C5-9467F3CA277F}"/>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23" name="Ellipsi 22">
            <a:extLst>
              <a:ext uri="{FF2B5EF4-FFF2-40B4-BE49-F238E27FC236}">
                <a16:creationId xmlns:a16="http://schemas.microsoft.com/office/drawing/2014/main" id="{02FA256F-C604-3E61-5DC0-19D98A7D1024}"/>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Tekstiruutu 23">
            <a:extLst>
              <a:ext uri="{FF2B5EF4-FFF2-40B4-BE49-F238E27FC236}">
                <a16:creationId xmlns:a16="http://schemas.microsoft.com/office/drawing/2014/main" id="{A0EA5F69-9EC1-7C7C-D6A3-74AC70609544}"/>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25" name="Vapaamuotoinen: Muoto 24">
            <a:extLst>
              <a:ext uri="{FF2B5EF4-FFF2-40B4-BE49-F238E27FC236}">
                <a16:creationId xmlns:a16="http://schemas.microsoft.com/office/drawing/2014/main" id="{E2384713-9195-33A9-818F-25F692B52A12}"/>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descr="Kuva, joka sisältää kohteen vaate, henkilö, Ihmisen kasvot, sisä-&#10;&#10;Kuvaus luotu automaattisesti">
            <a:extLst>
              <a:ext uri="{FF2B5EF4-FFF2-40B4-BE49-F238E27FC236}">
                <a16:creationId xmlns:a16="http://schemas.microsoft.com/office/drawing/2014/main" id="{419EFEFE-7F76-B76E-4205-DAA2179B3A72}"/>
              </a:ext>
            </a:extLst>
          </p:cNvPr>
          <p:cNvPicPr>
            <a:picLocks noChangeAspect="1"/>
          </p:cNvPicPr>
          <p:nvPr/>
        </p:nvPicPr>
        <p:blipFill>
          <a:blip r:embed="rId5"/>
          <a:srcRect l="2259" t="4255" r="1702" b="4034"/>
          <a:stretch>
            <a:fillRect/>
          </a:stretch>
        </p:blipFill>
        <p:spPr>
          <a:xfrm>
            <a:off x="5606584" y="1544035"/>
            <a:ext cx="5958355" cy="3793197"/>
          </a:xfrm>
          <a:custGeom>
            <a:avLst/>
            <a:gdLst>
              <a:gd name="connsiteX0" fmla="*/ 4445726 w 4752147"/>
              <a:gd name="connsiteY0" fmla="*/ 423152 h 3025303"/>
              <a:gd name="connsiteX1" fmla="*/ 4752147 w 4752147"/>
              <a:gd name="connsiteY1" fmla="*/ 729573 h 3025303"/>
              <a:gd name="connsiteX2" fmla="*/ 4752147 w 4752147"/>
              <a:gd name="connsiteY2" fmla="*/ 2295730 h 3025303"/>
              <a:gd name="connsiteX3" fmla="*/ 4445726 w 4752147"/>
              <a:gd name="connsiteY3" fmla="*/ 2602151 h 3025303"/>
              <a:gd name="connsiteX4" fmla="*/ 4139305 w 4752147"/>
              <a:gd name="connsiteY4" fmla="*/ 2295730 h 3025303"/>
              <a:gd name="connsiteX5" fmla="*/ 4139305 w 4752147"/>
              <a:gd name="connsiteY5" fmla="*/ 729573 h 3025303"/>
              <a:gd name="connsiteX6" fmla="*/ 4445726 w 4752147"/>
              <a:gd name="connsiteY6" fmla="*/ 423152 h 3025303"/>
              <a:gd name="connsiteX7" fmla="*/ 2376073 w 4752147"/>
              <a:gd name="connsiteY7" fmla="*/ 423152 h 3025303"/>
              <a:gd name="connsiteX8" fmla="*/ 2682494 w 4752147"/>
              <a:gd name="connsiteY8" fmla="*/ 729573 h 3025303"/>
              <a:gd name="connsiteX9" fmla="*/ 2682494 w 4752147"/>
              <a:gd name="connsiteY9" fmla="*/ 2295730 h 3025303"/>
              <a:gd name="connsiteX10" fmla="*/ 2376073 w 4752147"/>
              <a:gd name="connsiteY10" fmla="*/ 2602151 h 3025303"/>
              <a:gd name="connsiteX11" fmla="*/ 2069652 w 4752147"/>
              <a:gd name="connsiteY11" fmla="*/ 2295730 h 3025303"/>
              <a:gd name="connsiteX12" fmla="*/ 2069652 w 4752147"/>
              <a:gd name="connsiteY12" fmla="*/ 729573 h 3025303"/>
              <a:gd name="connsiteX13" fmla="*/ 2376073 w 4752147"/>
              <a:gd name="connsiteY13" fmla="*/ 423152 h 3025303"/>
              <a:gd name="connsiteX14" fmla="*/ 3065957 w 4752147"/>
              <a:gd name="connsiteY14" fmla="*/ 267509 h 3025303"/>
              <a:gd name="connsiteX15" fmla="*/ 3372378 w 4752147"/>
              <a:gd name="connsiteY15" fmla="*/ 573930 h 3025303"/>
              <a:gd name="connsiteX16" fmla="*/ 3372378 w 4752147"/>
              <a:gd name="connsiteY16" fmla="*/ 2451372 h 3025303"/>
              <a:gd name="connsiteX17" fmla="*/ 3065957 w 4752147"/>
              <a:gd name="connsiteY17" fmla="*/ 2757793 h 3025303"/>
              <a:gd name="connsiteX18" fmla="*/ 2759536 w 4752147"/>
              <a:gd name="connsiteY18" fmla="*/ 2451372 h 3025303"/>
              <a:gd name="connsiteX19" fmla="*/ 2759536 w 4752147"/>
              <a:gd name="connsiteY19" fmla="*/ 573930 h 3025303"/>
              <a:gd name="connsiteX20" fmla="*/ 3065957 w 4752147"/>
              <a:gd name="connsiteY20" fmla="*/ 267509 h 3025303"/>
              <a:gd name="connsiteX21" fmla="*/ 996305 w 4752147"/>
              <a:gd name="connsiteY21" fmla="*/ 267509 h 3025303"/>
              <a:gd name="connsiteX22" fmla="*/ 1302726 w 4752147"/>
              <a:gd name="connsiteY22" fmla="*/ 573930 h 3025303"/>
              <a:gd name="connsiteX23" fmla="*/ 1302726 w 4752147"/>
              <a:gd name="connsiteY23" fmla="*/ 2451372 h 3025303"/>
              <a:gd name="connsiteX24" fmla="*/ 996305 w 4752147"/>
              <a:gd name="connsiteY24" fmla="*/ 2757793 h 3025303"/>
              <a:gd name="connsiteX25" fmla="*/ 689884 w 4752147"/>
              <a:gd name="connsiteY25" fmla="*/ 2451372 h 3025303"/>
              <a:gd name="connsiteX26" fmla="*/ 689884 w 4752147"/>
              <a:gd name="connsiteY26" fmla="*/ 573930 h 3025303"/>
              <a:gd name="connsiteX27" fmla="*/ 996305 w 4752147"/>
              <a:gd name="connsiteY27" fmla="*/ 267509 h 3025303"/>
              <a:gd name="connsiteX28" fmla="*/ 3755841 w 4752147"/>
              <a:gd name="connsiteY28" fmla="*/ 103714 h 3025303"/>
              <a:gd name="connsiteX29" fmla="*/ 4062262 w 4752147"/>
              <a:gd name="connsiteY29" fmla="*/ 410135 h 3025303"/>
              <a:gd name="connsiteX30" fmla="*/ 4062262 w 4752147"/>
              <a:gd name="connsiteY30" fmla="*/ 2615168 h 3025303"/>
              <a:gd name="connsiteX31" fmla="*/ 3755841 w 4752147"/>
              <a:gd name="connsiteY31" fmla="*/ 2921589 h 3025303"/>
              <a:gd name="connsiteX32" fmla="*/ 3449420 w 4752147"/>
              <a:gd name="connsiteY32" fmla="*/ 2615168 h 3025303"/>
              <a:gd name="connsiteX33" fmla="*/ 3449420 w 4752147"/>
              <a:gd name="connsiteY33" fmla="*/ 410135 h 3025303"/>
              <a:gd name="connsiteX34" fmla="*/ 3755841 w 4752147"/>
              <a:gd name="connsiteY34" fmla="*/ 103714 h 3025303"/>
              <a:gd name="connsiteX35" fmla="*/ 306421 w 4752147"/>
              <a:gd name="connsiteY35" fmla="*/ 103714 h 3025303"/>
              <a:gd name="connsiteX36" fmla="*/ 612842 w 4752147"/>
              <a:gd name="connsiteY36" fmla="*/ 410135 h 3025303"/>
              <a:gd name="connsiteX37" fmla="*/ 612842 w 4752147"/>
              <a:gd name="connsiteY37" fmla="*/ 2615168 h 3025303"/>
              <a:gd name="connsiteX38" fmla="*/ 306421 w 4752147"/>
              <a:gd name="connsiteY38" fmla="*/ 2921589 h 3025303"/>
              <a:gd name="connsiteX39" fmla="*/ 0 w 4752147"/>
              <a:gd name="connsiteY39" fmla="*/ 2615168 h 3025303"/>
              <a:gd name="connsiteX40" fmla="*/ 0 w 4752147"/>
              <a:gd name="connsiteY40" fmla="*/ 410135 h 3025303"/>
              <a:gd name="connsiteX41" fmla="*/ 306421 w 4752147"/>
              <a:gd name="connsiteY41" fmla="*/ 103714 h 3025303"/>
              <a:gd name="connsiteX42" fmla="*/ 1686189 w 4752147"/>
              <a:gd name="connsiteY42" fmla="*/ 0 h 3025303"/>
              <a:gd name="connsiteX43" fmla="*/ 1992610 w 4752147"/>
              <a:gd name="connsiteY43" fmla="*/ 306421 h 3025303"/>
              <a:gd name="connsiteX44" fmla="*/ 1992610 w 4752147"/>
              <a:gd name="connsiteY44" fmla="*/ 2718882 h 3025303"/>
              <a:gd name="connsiteX45" fmla="*/ 1686189 w 4752147"/>
              <a:gd name="connsiteY45" fmla="*/ 3025303 h 3025303"/>
              <a:gd name="connsiteX46" fmla="*/ 1379768 w 4752147"/>
              <a:gd name="connsiteY46" fmla="*/ 2718882 h 3025303"/>
              <a:gd name="connsiteX47" fmla="*/ 1379768 w 4752147"/>
              <a:gd name="connsiteY47" fmla="*/ 306421 h 3025303"/>
              <a:gd name="connsiteX48" fmla="*/ 1686189 w 4752147"/>
              <a:gd name="connsiteY48" fmla="*/ 0 h 30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752147" h="3025303">
                <a:moveTo>
                  <a:pt x="4445726" y="423152"/>
                </a:moveTo>
                <a:cubicBezTo>
                  <a:pt x="4614958" y="423152"/>
                  <a:pt x="4752147" y="560341"/>
                  <a:pt x="4752147" y="729573"/>
                </a:cubicBezTo>
                <a:lnTo>
                  <a:pt x="4752147" y="2295730"/>
                </a:lnTo>
                <a:cubicBezTo>
                  <a:pt x="4752147" y="2464962"/>
                  <a:pt x="4614958" y="2602151"/>
                  <a:pt x="4445726" y="2602151"/>
                </a:cubicBezTo>
                <a:cubicBezTo>
                  <a:pt x="4276494" y="2602151"/>
                  <a:pt x="4139305" y="2464962"/>
                  <a:pt x="4139305" y="2295730"/>
                </a:cubicBezTo>
                <a:lnTo>
                  <a:pt x="4139305" y="729573"/>
                </a:lnTo>
                <a:cubicBezTo>
                  <a:pt x="4139305" y="560341"/>
                  <a:pt x="4276494" y="423152"/>
                  <a:pt x="4445726" y="423152"/>
                </a:cubicBezTo>
                <a:close/>
                <a:moveTo>
                  <a:pt x="2376073" y="423152"/>
                </a:moveTo>
                <a:cubicBezTo>
                  <a:pt x="2545305" y="423152"/>
                  <a:pt x="2682494" y="560341"/>
                  <a:pt x="2682494" y="729573"/>
                </a:cubicBezTo>
                <a:lnTo>
                  <a:pt x="2682494" y="2295730"/>
                </a:lnTo>
                <a:cubicBezTo>
                  <a:pt x="2682494" y="2464962"/>
                  <a:pt x="2545305" y="2602151"/>
                  <a:pt x="2376073" y="2602151"/>
                </a:cubicBezTo>
                <a:cubicBezTo>
                  <a:pt x="2206841" y="2602151"/>
                  <a:pt x="2069652" y="2464962"/>
                  <a:pt x="2069652" y="2295730"/>
                </a:cubicBezTo>
                <a:lnTo>
                  <a:pt x="2069652" y="729573"/>
                </a:lnTo>
                <a:cubicBezTo>
                  <a:pt x="2069652" y="560341"/>
                  <a:pt x="2206841" y="423152"/>
                  <a:pt x="2376073" y="423152"/>
                </a:cubicBezTo>
                <a:close/>
                <a:moveTo>
                  <a:pt x="3065957" y="267509"/>
                </a:moveTo>
                <a:cubicBezTo>
                  <a:pt x="3235189" y="267509"/>
                  <a:pt x="3372378" y="404698"/>
                  <a:pt x="3372378" y="573930"/>
                </a:cubicBezTo>
                <a:lnTo>
                  <a:pt x="3372378" y="2451372"/>
                </a:lnTo>
                <a:cubicBezTo>
                  <a:pt x="3372378" y="2620604"/>
                  <a:pt x="3235189" y="2757793"/>
                  <a:pt x="3065957" y="2757793"/>
                </a:cubicBezTo>
                <a:cubicBezTo>
                  <a:pt x="2896725" y="2757793"/>
                  <a:pt x="2759536" y="2620604"/>
                  <a:pt x="2759536" y="2451372"/>
                </a:cubicBezTo>
                <a:lnTo>
                  <a:pt x="2759536" y="573930"/>
                </a:lnTo>
                <a:cubicBezTo>
                  <a:pt x="2759536" y="404698"/>
                  <a:pt x="2896725" y="267509"/>
                  <a:pt x="3065957" y="267509"/>
                </a:cubicBezTo>
                <a:close/>
                <a:moveTo>
                  <a:pt x="996305" y="267509"/>
                </a:moveTo>
                <a:cubicBezTo>
                  <a:pt x="1165537" y="267509"/>
                  <a:pt x="1302726" y="404698"/>
                  <a:pt x="1302726" y="573930"/>
                </a:cubicBezTo>
                <a:lnTo>
                  <a:pt x="1302726" y="2451372"/>
                </a:lnTo>
                <a:cubicBezTo>
                  <a:pt x="1302726" y="2620604"/>
                  <a:pt x="1165537" y="2757793"/>
                  <a:pt x="996305" y="2757793"/>
                </a:cubicBezTo>
                <a:cubicBezTo>
                  <a:pt x="827073" y="2757793"/>
                  <a:pt x="689884" y="2620604"/>
                  <a:pt x="689884" y="2451372"/>
                </a:cubicBezTo>
                <a:lnTo>
                  <a:pt x="689884" y="573930"/>
                </a:lnTo>
                <a:cubicBezTo>
                  <a:pt x="689884" y="404698"/>
                  <a:pt x="827073" y="267509"/>
                  <a:pt x="996305" y="267509"/>
                </a:cubicBezTo>
                <a:close/>
                <a:moveTo>
                  <a:pt x="3755841" y="103714"/>
                </a:moveTo>
                <a:cubicBezTo>
                  <a:pt x="3925073" y="103714"/>
                  <a:pt x="4062262" y="240903"/>
                  <a:pt x="4062262" y="410135"/>
                </a:cubicBezTo>
                <a:lnTo>
                  <a:pt x="4062262" y="2615168"/>
                </a:lnTo>
                <a:cubicBezTo>
                  <a:pt x="4062262" y="2784400"/>
                  <a:pt x="3925073" y="2921589"/>
                  <a:pt x="3755841" y="2921589"/>
                </a:cubicBezTo>
                <a:cubicBezTo>
                  <a:pt x="3586609" y="2921589"/>
                  <a:pt x="3449420" y="2784400"/>
                  <a:pt x="3449420" y="2615168"/>
                </a:cubicBezTo>
                <a:lnTo>
                  <a:pt x="3449420" y="410135"/>
                </a:lnTo>
                <a:cubicBezTo>
                  <a:pt x="3449420" y="240903"/>
                  <a:pt x="3586609" y="103714"/>
                  <a:pt x="3755841" y="103714"/>
                </a:cubicBezTo>
                <a:close/>
                <a:moveTo>
                  <a:pt x="306421" y="103714"/>
                </a:moveTo>
                <a:cubicBezTo>
                  <a:pt x="475653" y="103714"/>
                  <a:pt x="612842" y="240903"/>
                  <a:pt x="612842" y="410135"/>
                </a:cubicBezTo>
                <a:lnTo>
                  <a:pt x="612842" y="2615168"/>
                </a:lnTo>
                <a:cubicBezTo>
                  <a:pt x="612842" y="2784400"/>
                  <a:pt x="475653" y="2921589"/>
                  <a:pt x="306421" y="2921589"/>
                </a:cubicBezTo>
                <a:cubicBezTo>
                  <a:pt x="137189" y="2921589"/>
                  <a:pt x="0" y="2784400"/>
                  <a:pt x="0" y="2615168"/>
                </a:cubicBezTo>
                <a:lnTo>
                  <a:pt x="0" y="410135"/>
                </a:lnTo>
                <a:cubicBezTo>
                  <a:pt x="0" y="240903"/>
                  <a:pt x="137189" y="103714"/>
                  <a:pt x="306421" y="103714"/>
                </a:cubicBezTo>
                <a:close/>
                <a:moveTo>
                  <a:pt x="1686189" y="0"/>
                </a:moveTo>
                <a:cubicBezTo>
                  <a:pt x="1855421" y="0"/>
                  <a:pt x="1992610" y="137189"/>
                  <a:pt x="1992610" y="306421"/>
                </a:cubicBezTo>
                <a:lnTo>
                  <a:pt x="1992610" y="2718882"/>
                </a:lnTo>
                <a:cubicBezTo>
                  <a:pt x="1992610" y="2888114"/>
                  <a:pt x="1855421" y="3025303"/>
                  <a:pt x="1686189" y="3025303"/>
                </a:cubicBezTo>
                <a:cubicBezTo>
                  <a:pt x="1516957" y="3025303"/>
                  <a:pt x="1379768" y="2888114"/>
                  <a:pt x="1379768" y="2718882"/>
                </a:cubicBezTo>
                <a:lnTo>
                  <a:pt x="1379768" y="306421"/>
                </a:lnTo>
                <a:cubicBezTo>
                  <a:pt x="1379768" y="137189"/>
                  <a:pt x="1516957" y="0"/>
                  <a:pt x="1686189" y="0"/>
                </a:cubicBezTo>
                <a:close/>
              </a:path>
            </a:pathLst>
          </a:custGeom>
        </p:spPr>
      </p:pic>
      <p:pic>
        <p:nvPicPr>
          <p:cNvPr id="5" name="Kuva 4">
            <a:extLst>
              <a:ext uri="{FF2B5EF4-FFF2-40B4-BE49-F238E27FC236}">
                <a16:creationId xmlns:a16="http://schemas.microsoft.com/office/drawing/2014/main" id="{57406487-55E2-E41B-070A-491241C3C2ED}"/>
              </a:ext>
            </a:extLst>
          </p:cNvPr>
          <p:cNvPicPr>
            <a:picLocks noChangeAspect="1"/>
          </p:cNvPicPr>
          <p:nvPr/>
        </p:nvPicPr>
        <p:blipFill>
          <a:blip r:embed="rId6"/>
          <a:stretch>
            <a:fillRect/>
          </a:stretch>
        </p:blipFill>
        <p:spPr>
          <a:xfrm>
            <a:off x="0" y="0"/>
            <a:ext cx="12192000" cy="6857999"/>
          </a:xfrm>
          <a:prstGeom prst="rect">
            <a:avLst/>
          </a:prstGeom>
        </p:spPr>
      </p:pic>
    </p:spTree>
    <p:extLst>
      <p:ext uri="{BB962C8B-B14F-4D97-AF65-F5344CB8AC3E}">
        <p14:creationId xmlns:p14="http://schemas.microsoft.com/office/powerpoint/2010/main" val="2784042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Kuva 24" descr="Kuva, joka sisältää kohteen teksti&#10;&#10;Kuvaus luotu automaattisesti">
            <a:extLst>
              <a:ext uri="{FF2B5EF4-FFF2-40B4-BE49-F238E27FC236}">
                <a16:creationId xmlns:a16="http://schemas.microsoft.com/office/drawing/2014/main" id="{8AFAB4E6-E3FD-CA5F-25C1-D7CE6A7A8E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869" y="625077"/>
            <a:ext cx="1703396" cy="2217805"/>
          </a:xfrm>
          <a:prstGeom prst="rect">
            <a:avLst/>
          </a:prstGeom>
        </p:spPr>
      </p:pic>
      <p:cxnSp>
        <p:nvCxnSpPr>
          <p:cNvPr id="11" name="Suora yhdysviiva 10">
            <a:extLst>
              <a:ext uri="{FF2B5EF4-FFF2-40B4-BE49-F238E27FC236}">
                <a16:creationId xmlns:a16="http://schemas.microsoft.com/office/drawing/2014/main" id="{922BC355-AA63-5C79-FCC5-79C7A2DC7EA9}"/>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pic>
        <p:nvPicPr>
          <p:cNvPr id="4" name="Kuva 3">
            <a:extLst>
              <a:ext uri="{FF2B5EF4-FFF2-40B4-BE49-F238E27FC236}">
                <a16:creationId xmlns:a16="http://schemas.microsoft.com/office/drawing/2014/main" id="{908E54B7-021E-75FF-A9C5-29EE4B24F3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424" r="25184" b="26405"/>
          <a:stretch/>
        </p:blipFill>
        <p:spPr>
          <a:xfrm>
            <a:off x="0" y="662044"/>
            <a:ext cx="1909875" cy="2182595"/>
          </a:xfrm>
          <a:prstGeom prst="rect">
            <a:avLst/>
          </a:prstGeom>
        </p:spPr>
      </p:pic>
      <p:pic>
        <p:nvPicPr>
          <p:cNvPr id="8" name="Kuva 7" descr="Kuva, joka sisältää kohteen henkilö, sisä-, katto, seisominen&#10;&#10;Kuvaus luotu automaattisesti">
            <a:extLst>
              <a:ext uri="{FF2B5EF4-FFF2-40B4-BE49-F238E27FC236}">
                <a16:creationId xmlns:a16="http://schemas.microsoft.com/office/drawing/2014/main" id="{51F3EAFA-6BA7-A41E-9F98-31EA0AA5C3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722" b="12690"/>
          <a:stretch/>
        </p:blipFill>
        <p:spPr>
          <a:xfrm>
            <a:off x="6399583" y="651696"/>
            <a:ext cx="2396662" cy="2207046"/>
          </a:xfrm>
          <a:prstGeom prst="rect">
            <a:avLst/>
          </a:prstGeom>
        </p:spPr>
      </p:pic>
      <p:pic>
        <p:nvPicPr>
          <p:cNvPr id="6" name="Sisällön paikkamerkki 5" descr="Kuva, joka sisältää kohteen henkilö, mies, sisä-, tietokone&#10;&#10;Kuvaus luotu automaattisesti">
            <a:extLst>
              <a:ext uri="{FF2B5EF4-FFF2-40B4-BE49-F238E27FC236}">
                <a16:creationId xmlns:a16="http://schemas.microsoft.com/office/drawing/2014/main" id="{2CF1D143-8FFE-83A7-FEDA-6AE9202DF098}"/>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8868144" y="3862606"/>
            <a:ext cx="3325463" cy="2024374"/>
          </a:xfrm>
        </p:spPr>
      </p:pic>
      <p:pic>
        <p:nvPicPr>
          <p:cNvPr id="10" name="Kuva 9" descr="Kuva, joka sisältää kohteen henkilö, sisä-, mies, seisominen&#10;&#10;Kuvaus luotu automaattisesti">
            <a:extLst>
              <a:ext uri="{FF2B5EF4-FFF2-40B4-BE49-F238E27FC236}">
                <a16:creationId xmlns:a16="http://schemas.microsoft.com/office/drawing/2014/main" id="{CA1BBD7C-D3AA-14CD-9435-4F9A6E9B91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3226" b="14539"/>
          <a:stretch/>
        </p:blipFill>
        <p:spPr>
          <a:xfrm>
            <a:off x="1918372" y="654153"/>
            <a:ext cx="2773511" cy="2198327"/>
          </a:xfrm>
          <a:prstGeom prst="rect">
            <a:avLst/>
          </a:prstGeom>
        </p:spPr>
      </p:pic>
      <p:pic>
        <p:nvPicPr>
          <p:cNvPr id="12" name="Kuva 11" descr="Kuva, joka sisältää kohteen rakennus, henkilö, piha-, seisominen&#10;&#10;Kuvaus luotu automaattisesti">
            <a:extLst>
              <a:ext uri="{FF2B5EF4-FFF2-40B4-BE49-F238E27FC236}">
                <a16:creationId xmlns:a16="http://schemas.microsoft.com/office/drawing/2014/main" id="{BA67A247-C93F-4AB0-11C5-E11611ADC7D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8753"/>
          <a:stretch/>
        </p:blipFill>
        <p:spPr>
          <a:xfrm>
            <a:off x="4115844" y="3862606"/>
            <a:ext cx="2462195" cy="2024373"/>
          </a:xfrm>
          <a:prstGeom prst="rect">
            <a:avLst/>
          </a:prstGeom>
        </p:spPr>
      </p:pic>
      <p:pic>
        <p:nvPicPr>
          <p:cNvPr id="14" name="Kuva 13" descr="Kuva, joka sisältää kohteen teksti&#10;&#10;Kuvaus luotu automaattisesti">
            <a:extLst>
              <a:ext uri="{FF2B5EF4-FFF2-40B4-BE49-F238E27FC236}">
                <a16:creationId xmlns:a16="http://schemas.microsoft.com/office/drawing/2014/main" id="{E220EE12-8DEE-6198-5A62-97B7CE34091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858" r="30952"/>
          <a:stretch/>
        </p:blipFill>
        <p:spPr>
          <a:xfrm>
            <a:off x="8796246" y="631667"/>
            <a:ext cx="1885380" cy="2175122"/>
          </a:xfrm>
          <a:prstGeom prst="rect">
            <a:avLst/>
          </a:prstGeom>
        </p:spPr>
      </p:pic>
      <p:pic>
        <p:nvPicPr>
          <p:cNvPr id="16" name="Kuva 15" descr="Kuva, joka sisältää kohteen teksti, henkilö, sisä-, mies&#10;&#10;Kuvaus luotu automaattisesti">
            <a:extLst>
              <a:ext uri="{FF2B5EF4-FFF2-40B4-BE49-F238E27FC236}">
                <a16:creationId xmlns:a16="http://schemas.microsoft.com/office/drawing/2014/main" id="{6CBE1B83-116D-509B-82A2-05E489C057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7" y="3862606"/>
            <a:ext cx="3036561" cy="2024374"/>
          </a:xfrm>
          <a:prstGeom prst="rect">
            <a:avLst/>
          </a:prstGeom>
        </p:spPr>
      </p:pic>
      <p:pic>
        <p:nvPicPr>
          <p:cNvPr id="23" name="Kuva 22" descr="Kuva, joka sisältää kohteen teksti, henkilö&#10;&#10;Kuvaus luotu automaattisesti">
            <a:extLst>
              <a:ext uri="{FF2B5EF4-FFF2-40B4-BE49-F238E27FC236}">
                <a16:creationId xmlns:a16="http://schemas.microsoft.com/office/drawing/2014/main" id="{56E5F186-2B0E-2F9C-B01B-6F445FB38E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62" r="40026"/>
          <a:stretch/>
        </p:blipFill>
        <p:spPr>
          <a:xfrm>
            <a:off x="10674647" y="670195"/>
            <a:ext cx="1703396" cy="2174396"/>
          </a:xfrm>
          <a:prstGeom prst="rect">
            <a:avLst/>
          </a:prstGeom>
        </p:spPr>
      </p:pic>
      <p:cxnSp>
        <p:nvCxnSpPr>
          <p:cNvPr id="27" name="Suora yhdysviiva 26">
            <a:extLst>
              <a:ext uri="{FF2B5EF4-FFF2-40B4-BE49-F238E27FC236}">
                <a16:creationId xmlns:a16="http://schemas.microsoft.com/office/drawing/2014/main" id="{75BAE626-4DE9-7EEB-4F76-15B369522354}"/>
              </a:ext>
            </a:extLst>
          </p:cNvPr>
          <p:cNvCxnSpPr>
            <a:cxnSpLocks/>
          </p:cNvCxnSpPr>
          <p:nvPr/>
        </p:nvCxnSpPr>
        <p:spPr>
          <a:xfrm>
            <a:off x="-152164" y="654154"/>
            <a:ext cx="1243127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uora yhdysviiva 27">
            <a:extLst>
              <a:ext uri="{FF2B5EF4-FFF2-40B4-BE49-F238E27FC236}">
                <a16:creationId xmlns:a16="http://schemas.microsoft.com/office/drawing/2014/main" id="{8D31B448-0908-D41E-F38A-08FA4B2E0D6E}"/>
              </a:ext>
            </a:extLst>
          </p:cNvPr>
          <p:cNvCxnSpPr>
            <a:cxnSpLocks/>
          </p:cNvCxnSpPr>
          <p:nvPr/>
        </p:nvCxnSpPr>
        <p:spPr>
          <a:xfrm>
            <a:off x="-152164" y="2853863"/>
            <a:ext cx="1243127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uora yhdysviiva 28">
            <a:extLst>
              <a:ext uri="{FF2B5EF4-FFF2-40B4-BE49-F238E27FC236}">
                <a16:creationId xmlns:a16="http://schemas.microsoft.com/office/drawing/2014/main" id="{7B5D12AD-77C9-9569-2486-FED5FAA342EC}"/>
              </a:ext>
            </a:extLst>
          </p:cNvPr>
          <p:cNvCxnSpPr/>
          <p:nvPr/>
        </p:nvCxnSpPr>
        <p:spPr>
          <a:xfrm>
            <a:off x="-34860" y="3862606"/>
            <a:ext cx="1226493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uora yhdysviiva 29">
            <a:extLst>
              <a:ext uri="{FF2B5EF4-FFF2-40B4-BE49-F238E27FC236}">
                <a16:creationId xmlns:a16="http://schemas.microsoft.com/office/drawing/2014/main" id="{7831E988-F8A6-2180-F711-33F385FAF6B1}"/>
              </a:ext>
            </a:extLst>
          </p:cNvPr>
          <p:cNvCxnSpPr/>
          <p:nvPr/>
        </p:nvCxnSpPr>
        <p:spPr>
          <a:xfrm>
            <a:off x="-34860" y="5884960"/>
            <a:ext cx="12264934" cy="0"/>
          </a:xfrm>
          <a:prstGeom prst="line">
            <a:avLst/>
          </a:prstGeom>
          <a:ln w="28575"/>
        </p:spPr>
        <p:style>
          <a:lnRef idx="1">
            <a:schemeClr val="dk1"/>
          </a:lnRef>
          <a:fillRef idx="0">
            <a:schemeClr val="dk1"/>
          </a:fillRef>
          <a:effectRef idx="0">
            <a:schemeClr val="dk1"/>
          </a:effectRef>
          <a:fontRef idx="minor">
            <a:schemeClr val="tx1"/>
          </a:fontRef>
        </p:style>
      </p:cxnSp>
      <p:sp>
        <p:nvSpPr>
          <p:cNvPr id="31" name="Nuoli: Oikea 30">
            <a:extLst>
              <a:ext uri="{FF2B5EF4-FFF2-40B4-BE49-F238E27FC236}">
                <a16:creationId xmlns:a16="http://schemas.microsoft.com/office/drawing/2014/main" id="{3D0BE607-A131-2DF1-37C6-CEE5F3720913}"/>
              </a:ext>
            </a:extLst>
          </p:cNvPr>
          <p:cNvSpPr/>
          <p:nvPr/>
        </p:nvSpPr>
        <p:spPr>
          <a:xfrm>
            <a:off x="1497142" y="1530624"/>
            <a:ext cx="411912"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Nuoli: Oikea 32">
            <a:extLst>
              <a:ext uri="{FF2B5EF4-FFF2-40B4-BE49-F238E27FC236}">
                <a16:creationId xmlns:a16="http://schemas.microsoft.com/office/drawing/2014/main" id="{734F45CC-5E47-A0CC-6183-7BDD76343A81}"/>
              </a:ext>
            </a:extLst>
          </p:cNvPr>
          <p:cNvSpPr/>
          <p:nvPr/>
        </p:nvSpPr>
        <p:spPr>
          <a:xfrm>
            <a:off x="4347461" y="1510639"/>
            <a:ext cx="411912"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Nuoli: Oikea 33">
            <a:extLst>
              <a:ext uri="{FF2B5EF4-FFF2-40B4-BE49-F238E27FC236}">
                <a16:creationId xmlns:a16="http://schemas.microsoft.com/office/drawing/2014/main" id="{724C74CD-5741-56DF-4565-0B9A08D4F4F5}"/>
              </a:ext>
            </a:extLst>
          </p:cNvPr>
          <p:cNvSpPr/>
          <p:nvPr/>
        </p:nvSpPr>
        <p:spPr>
          <a:xfrm>
            <a:off x="6151882" y="1547726"/>
            <a:ext cx="411912"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Nuoli: Oikea 34">
            <a:extLst>
              <a:ext uri="{FF2B5EF4-FFF2-40B4-BE49-F238E27FC236}">
                <a16:creationId xmlns:a16="http://schemas.microsoft.com/office/drawing/2014/main" id="{D6D84132-FE7E-2CA9-C8DA-00C48890D08C}"/>
              </a:ext>
            </a:extLst>
          </p:cNvPr>
          <p:cNvSpPr/>
          <p:nvPr/>
        </p:nvSpPr>
        <p:spPr>
          <a:xfrm>
            <a:off x="8694557" y="1530624"/>
            <a:ext cx="411912"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Nuoli: Oikea 35">
            <a:extLst>
              <a:ext uri="{FF2B5EF4-FFF2-40B4-BE49-F238E27FC236}">
                <a16:creationId xmlns:a16="http://schemas.microsoft.com/office/drawing/2014/main" id="{8ADC5F95-DD5B-42F1-61B2-92E0351FE897}"/>
              </a:ext>
            </a:extLst>
          </p:cNvPr>
          <p:cNvSpPr/>
          <p:nvPr/>
        </p:nvSpPr>
        <p:spPr>
          <a:xfrm>
            <a:off x="65547" y="4704158"/>
            <a:ext cx="406400"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Nuoli: Oikea 38">
            <a:extLst>
              <a:ext uri="{FF2B5EF4-FFF2-40B4-BE49-F238E27FC236}">
                <a16:creationId xmlns:a16="http://schemas.microsoft.com/office/drawing/2014/main" id="{14142538-8730-CEBF-E069-B88E3C52BA4E}"/>
              </a:ext>
            </a:extLst>
          </p:cNvPr>
          <p:cNvSpPr/>
          <p:nvPr/>
        </p:nvSpPr>
        <p:spPr>
          <a:xfrm>
            <a:off x="10497997" y="1552341"/>
            <a:ext cx="411912"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Nuoli: Oikea 39">
            <a:extLst>
              <a:ext uri="{FF2B5EF4-FFF2-40B4-BE49-F238E27FC236}">
                <a16:creationId xmlns:a16="http://schemas.microsoft.com/office/drawing/2014/main" id="{E5A99B56-29DC-C8E8-DBFD-DB3BFDD66D5E}"/>
              </a:ext>
            </a:extLst>
          </p:cNvPr>
          <p:cNvSpPr/>
          <p:nvPr/>
        </p:nvSpPr>
        <p:spPr>
          <a:xfrm>
            <a:off x="2834967" y="4682644"/>
            <a:ext cx="406400"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kstiruutu 40">
            <a:extLst>
              <a:ext uri="{FF2B5EF4-FFF2-40B4-BE49-F238E27FC236}">
                <a16:creationId xmlns:a16="http://schemas.microsoft.com/office/drawing/2014/main" id="{DCCFDE50-6508-E033-13D5-DEEFBC8F270A}"/>
              </a:ext>
            </a:extLst>
          </p:cNvPr>
          <p:cNvSpPr txBox="1"/>
          <p:nvPr/>
        </p:nvSpPr>
        <p:spPr>
          <a:xfrm>
            <a:off x="139217" y="2897067"/>
            <a:ext cx="1542737"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Paloilmoitin tunnistaa alkavan palon ja hälyttää.</a:t>
            </a:r>
          </a:p>
        </p:txBody>
      </p:sp>
      <p:sp>
        <p:nvSpPr>
          <p:cNvPr id="42" name="Tekstiruutu 41">
            <a:extLst>
              <a:ext uri="{FF2B5EF4-FFF2-40B4-BE49-F238E27FC236}">
                <a16:creationId xmlns:a16="http://schemas.microsoft.com/office/drawing/2014/main" id="{274B2C2E-5C36-7189-FEFA-438376E48203}"/>
              </a:ext>
            </a:extLst>
          </p:cNvPr>
          <p:cNvSpPr txBox="1"/>
          <p:nvPr/>
        </p:nvSpPr>
        <p:spPr>
          <a:xfrm>
            <a:off x="1968133" y="2895858"/>
            <a:ext cx="181927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Osaava henkilökunta tietää mitä tehdä ja lähtee selvittämään hälytystä ja syytä.</a:t>
            </a:r>
          </a:p>
        </p:txBody>
      </p:sp>
      <p:sp>
        <p:nvSpPr>
          <p:cNvPr id="43" name="Tekstiruutu 42">
            <a:extLst>
              <a:ext uri="{FF2B5EF4-FFF2-40B4-BE49-F238E27FC236}">
                <a16:creationId xmlns:a16="http://schemas.microsoft.com/office/drawing/2014/main" id="{015FF9E2-5662-610C-0C97-68885C685317}"/>
              </a:ext>
            </a:extLst>
          </p:cNvPr>
          <p:cNvSpPr txBox="1"/>
          <p:nvPr/>
        </p:nvSpPr>
        <p:spPr>
          <a:xfrm>
            <a:off x="5015155" y="2900938"/>
            <a:ext cx="247417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Hälytys paikannetaan ja syy selvitetään mahdollisimman nopeasti.</a:t>
            </a:r>
          </a:p>
        </p:txBody>
      </p:sp>
      <p:sp>
        <p:nvSpPr>
          <p:cNvPr id="44" name="Tekstiruutu 43">
            <a:extLst>
              <a:ext uri="{FF2B5EF4-FFF2-40B4-BE49-F238E27FC236}">
                <a16:creationId xmlns:a16="http://schemas.microsoft.com/office/drawing/2014/main" id="{EB655E10-E638-CA9B-6AD0-B177D07333D1}"/>
              </a:ext>
            </a:extLst>
          </p:cNvPr>
          <p:cNvSpPr txBox="1"/>
          <p:nvPr/>
        </p:nvSpPr>
        <p:spPr>
          <a:xfrm>
            <a:off x="8717076" y="2900938"/>
            <a:ext cx="195757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Tehdään tarpeen mukaan alkusammutus harjoitellusti ja autetaan välittömässä vaarassa olevat turvaan.</a:t>
            </a:r>
          </a:p>
        </p:txBody>
      </p:sp>
      <p:sp>
        <p:nvSpPr>
          <p:cNvPr id="45" name="Tekstiruutu 44">
            <a:extLst>
              <a:ext uri="{FF2B5EF4-FFF2-40B4-BE49-F238E27FC236}">
                <a16:creationId xmlns:a16="http://schemas.microsoft.com/office/drawing/2014/main" id="{CE8C0C44-D6F6-E7D1-DC24-68BDD2116317}"/>
              </a:ext>
            </a:extLst>
          </p:cNvPr>
          <p:cNvSpPr txBox="1"/>
          <p:nvPr/>
        </p:nvSpPr>
        <p:spPr>
          <a:xfrm>
            <a:off x="10710058" y="2885277"/>
            <a:ext cx="1514237" cy="9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Varmistussoitto hälytys-/ hätäkeskukseen, kun hälytyksen syy on varmistettu.</a:t>
            </a:r>
          </a:p>
        </p:txBody>
      </p:sp>
      <p:sp>
        <p:nvSpPr>
          <p:cNvPr id="46" name="Tekstiruutu 45">
            <a:extLst>
              <a:ext uri="{FF2B5EF4-FFF2-40B4-BE49-F238E27FC236}">
                <a16:creationId xmlns:a16="http://schemas.microsoft.com/office/drawing/2014/main" id="{55CCE5BF-02BD-CD6E-E991-7B9DC6511993}"/>
              </a:ext>
            </a:extLst>
          </p:cNvPr>
          <p:cNvSpPr txBox="1"/>
          <p:nvPr/>
        </p:nvSpPr>
        <p:spPr>
          <a:xfrm>
            <a:off x="243820" y="5918496"/>
            <a:ext cx="202675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Ohjeiden ja suunnitelmien mukainen informointi kiinteistössä oleville tilanteesta.</a:t>
            </a:r>
          </a:p>
        </p:txBody>
      </p:sp>
      <p:sp>
        <p:nvSpPr>
          <p:cNvPr id="47" name="Tekstiruutu 46">
            <a:extLst>
              <a:ext uri="{FF2B5EF4-FFF2-40B4-BE49-F238E27FC236}">
                <a16:creationId xmlns:a16="http://schemas.microsoft.com/office/drawing/2014/main" id="{CC040522-6C73-AD36-32CD-7AAEE4C4EA62}"/>
              </a:ext>
            </a:extLst>
          </p:cNvPr>
          <p:cNvSpPr txBox="1"/>
          <p:nvPr/>
        </p:nvSpPr>
        <p:spPr>
          <a:xfrm>
            <a:off x="4469322" y="5923028"/>
            <a:ext cx="1917953"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Jäädään opastamaan pelastuslaitosta tilanteesta ja tehdyistä toimenpiteistä.</a:t>
            </a:r>
          </a:p>
        </p:txBody>
      </p:sp>
      <p:sp>
        <p:nvSpPr>
          <p:cNvPr id="48" name="Tekstiruutu 47">
            <a:extLst>
              <a:ext uri="{FF2B5EF4-FFF2-40B4-BE49-F238E27FC236}">
                <a16:creationId xmlns:a16="http://schemas.microsoft.com/office/drawing/2014/main" id="{49B83CD1-CF6F-ED33-CFEE-83D7E4F06031}"/>
              </a:ext>
            </a:extLst>
          </p:cNvPr>
          <p:cNvSpPr txBox="1"/>
          <p:nvPr/>
        </p:nvSpPr>
        <p:spPr>
          <a:xfrm>
            <a:off x="6692262" y="5929694"/>
            <a:ext cx="236378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Tehdään palautustoimenpiteet ja tarvittavat koestukset ennen palauttamista normaaliin käyttötilaan.</a:t>
            </a:r>
          </a:p>
        </p:txBody>
      </p:sp>
      <p:sp>
        <p:nvSpPr>
          <p:cNvPr id="49" name="Tekstiruutu 48">
            <a:extLst>
              <a:ext uri="{FF2B5EF4-FFF2-40B4-BE49-F238E27FC236}">
                <a16:creationId xmlns:a16="http://schemas.microsoft.com/office/drawing/2014/main" id="{C80A1DE0-C020-6703-124D-44B3B6C06C05}"/>
              </a:ext>
            </a:extLst>
          </p:cNvPr>
          <p:cNvSpPr txBox="1"/>
          <p:nvPr/>
        </p:nvSpPr>
        <p:spPr>
          <a:xfrm>
            <a:off x="9157078" y="5938500"/>
            <a:ext cx="29247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Kirjataan päiväkirja ja raportoidaan sekä opitaan tapahtuneesta, jonka mukaan suunnitelmia, perehdytystä ja mahdollisesti teknisiä asioita voidaan päivittää.</a:t>
            </a:r>
          </a:p>
        </p:txBody>
      </p:sp>
      <p:sp>
        <p:nvSpPr>
          <p:cNvPr id="51" name="Tekstiruutu 50">
            <a:extLst>
              <a:ext uri="{FF2B5EF4-FFF2-40B4-BE49-F238E27FC236}">
                <a16:creationId xmlns:a16="http://schemas.microsoft.com/office/drawing/2014/main" id="{EFCB8BB5-1F6E-94E9-F72D-743F81A17634}"/>
              </a:ext>
            </a:extLst>
          </p:cNvPr>
          <p:cNvSpPr txBox="1"/>
          <p:nvPr/>
        </p:nvSpPr>
        <p:spPr>
          <a:xfrm>
            <a:off x="1315091" y="23580"/>
            <a:ext cx="8979615" cy="58477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a:ln>
                  <a:noFill/>
                </a:ln>
                <a:solidFill>
                  <a:srgbClr val="E95123"/>
                </a:solidFill>
                <a:effectLst/>
                <a:uLnTx/>
                <a:uFillTx/>
                <a:latin typeface="Roboto" panose="02000000000000000000" pitchFamily="2" charset="0"/>
                <a:ea typeface="Roboto" panose="02000000000000000000" pitchFamily="2" charset="0"/>
              </a:rPr>
              <a:t>Mitä kohteella tapahtuu hälytyksen yhteydessä?</a:t>
            </a:r>
            <a:endParaRPr kumimoji="0" lang="fi-FI" sz="3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sp>
        <p:nvSpPr>
          <p:cNvPr id="22" name="Tekstiruutu 21">
            <a:extLst>
              <a:ext uri="{FF2B5EF4-FFF2-40B4-BE49-F238E27FC236}">
                <a16:creationId xmlns:a16="http://schemas.microsoft.com/office/drawing/2014/main" id="{930FA06E-16A4-4D8B-EBC4-06AF6B6927C3}"/>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2</a:t>
            </a:r>
            <a:endParaRPr lang="fi-FI" sz="1100" b="1">
              <a:solidFill>
                <a:schemeClr val="bg1"/>
              </a:solidFill>
            </a:endParaRPr>
          </a:p>
        </p:txBody>
      </p:sp>
      <p:pic>
        <p:nvPicPr>
          <p:cNvPr id="3" name="Kuva 2">
            <a:extLst>
              <a:ext uri="{FF2B5EF4-FFF2-40B4-BE49-F238E27FC236}">
                <a16:creationId xmlns:a16="http://schemas.microsoft.com/office/drawing/2014/main" id="{62681C83-534C-0E8B-450D-918285C57530}"/>
              </a:ext>
            </a:extLst>
          </p:cNvPr>
          <p:cNvPicPr>
            <a:picLocks noChangeAspect="1"/>
          </p:cNvPicPr>
          <p:nvPr/>
        </p:nvPicPr>
        <p:blipFill>
          <a:blip r:embed="rId13"/>
          <a:stretch>
            <a:fillRect/>
          </a:stretch>
        </p:blipFill>
        <p:spPr>
          <a:xfrm>
            <a:off x="-152164" y="0"/>
            <a:ext cx="12583438" cy="6868397"/>
          </a:xfrm>
          <a:prstGeom prst="rect">
            <a:avLst/>
          </a:prstGeom>
        </p:spPr>
      </p:pic>
      <p:pic>
        <p:nvPicPr>
          <p:cNvPr id="7" name="Kuva 6" descr="Kuva, joka sisältää kohteen vaate, henkilö, jalkineet, mies&#10;&#10;Kuvaus luotu automaattisesti">
            <a:extLst>
              <a:ext uri="{FF2B5EF4-FFF2-40B4-BE49-F238E27FC236}">
                <a16:creationId xmlns:a16="http://schemas.microsoft.com/office/drawing/2014/main" id="{F78A0DD0-104B-AF5F-D6F3-586880DA3575}"/>
              </a:ext>
            </a:extLst>
          </p:cNvPr>
          <p:cNvPicPr>
            <a:picLocks noChangeAspect="1"/>
          </p:cNvPicPr>
          <p:nvPr/>
        </p:nvPicPr>
        <p:blipFill rotWithShape="1">
          <a:blip r:embed="rId14">
            <a:extLst>
              <a:ext uri="{28A0092B-C50C-407E-A947-70E740481C1C}">
                <a14:useLocalDpi xmlns:a14="http://schemas.microsoft.com/office/drawing/2010/main" val="0"/>
              </a:ext>
            </a:extLst>
          </a:blip>
          <a:srcRect t="10464" b="3162"/>
          <a:stretch/>
        </p:blipFill>
        <p:spPr>
          <a:xfrm>
            <a:off x="2475212" y="3879374"/>
            <a:ext cx="1640243" cy="1988819"/>
          </a:xfrm>
          <a:prstGeom prst="rect">
            <a:avLst/>
          </a:prstGeom>
        </p:spPr>
      </p:pic>
      <p:pic>
        <p:nvPicPr>
          <p:cNvPr id="20" name="Kuva 19" descr="Kuva, joka sisältää kohteen henkilö, mies&#10;&#10;Kuvaus luotu automaattisesti">
            <a:extLst>
              <a:ext uri="{FF2B5EF4-FFF2-40B4-BE49-F238E27FC236}">
                <a16:creationId xmlns:a16="http://schemas.microsoft.com/office/drawing/2014/main" id="{C4E49122-CE1C-6122-158B-7C9C5A5802B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6216"/>
          <a:stretch/>
        </p:blipFill>
        <p:spPr>
          <a:xfrm>
            <a:off x="6581949" y="3845839"/>
            <a:ext cx="2539072" cy="2022354"/>
          </a:xfrm>
          <a:prstGeom prst="rect">
            <a:avLst/>
          </a:prstGeom>
        </p:spPr>
      </p:pic>
      <p:sp>
        <p:nvSpPr>
          <p:cNvPr id="13" name="Tekstiruutu 12">
            <a:extLst>
              <a:ext uri="{FF2B5EF4-FFF2-40B4-BE49-F238E27FC236}">
                <a16:creationId xmlns:a16="http://schemas.microsoft.com/office/drawing/2014/main" id="{26407A62-A0D7-5B19-BEA9-AD6AB667D5B8}"/>
              </a:ext>
            </a:extLst>
          </p:cNvPr>
          <p:cNvSpPr txBox="1"/>
          <p:nvPr/>
        </p:nvSpPr>
        <p:spPr>
          <a:xfrm>
            <a:off x="2436782" y="5909452"/>
            <a:ext cx="1841710" cy="9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Varmistetaan suunnitelmien ja ohjeiden mukainen turvallinen poistuminen ja siirtyminen kokoontumispaikalle.</a:t>
            </a:r>
          </a:p>
        </p:txBody>
      </p:sp>
      <p:sp>
        <p:nvSpPr>
          <p:cNvPr id="38" name="Nuoli: Oikea 37">
            <a:extLst>
              <a:ext uri="{FF2B5EF4-FFF2-40B4-BE49-F238E27FC236}">
                <a16:creationId xmlns:a16="http://schemas.microsoft.com/office/drawing/2014/main" id="{E6DC4233-62D6-74D9-462F-8B1EB424EF50}"/>
              </a:ext>
            </a:extLst>
          </p:cNvPr>
          <p:cNvSpPr/>
          <p:nvPr/>
        </p:nvSpPr>
        <p:spPr>
          <a:xfrm>
            <a:off x="6380876" y="4689972"/>
            <a:ext cx="406400"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Nuoli: Oikea 36">
            <a:extLst>
              <a:ext uri="{FF2B5EF4-FFF2-40B4-BE49-F238E27FC236}">
                <a16:creationId xmlns:a16="http://schemas.microsoft.com/office/drawing/2014/main" id="{E7B78AA5-577C-5D45-B320-AFFEF25F7ED1}"/>
              </a:ext>
            </a:extLst>
          </p:cNvPr>
          <p:cNvSpPr/>
          <p:nvPr/>
        </p:nvSpPr>
        <p:spPr>
          <a:xfrm>
            <a:off x="8909633" y="4709162"/>
            <a:ext cx="406400"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Nuoli: Oikea 14">
            <a:extLst>
              <a:ext uri="{FF2B5EF4-FFF2-40B4-BE49-F238E27FC236}">
                <a16:creationId xmlns:a16="http://schemas.microsoft.com/office/drawing/2014/main" id="{31685C1A-17FB-D5DC-7EF3-7DA2B4101F98}"/>
              </a:ext>
            </a:extLst>
          </p:cNvPr>
          <p:cNvSpPr/>
          <p:nvPr/>
        </p:nvSpPr>
        <p:spPr>
          <a:xfrm>
            <a:off x="4009761" y="4704158"/>
            <a:ext cx="406400"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Nuoli: Oikea 16">
            <a:extLst>
              <a:ext uri="{FF2B5EF4-FFF2-40B4-BE49-F238E27FC236}">
                <a16:creationId xmlns:a16="http://schemas.microsoft.com/office/drawing/2014/main" id="{9EDB1B4B-D2EA-27CF-5B28-E03264FBDB6A}"/>
              </a:ext>
            </a:extLst>
          </p:cNvPr>
          <p:cNvSpPr/>
          <p:nvPr/>
        </p:nvSpPr>
        <p:spPr>
          <a:xfrm>
            <a:off x="2351742" y="4704158"/>
            <a:ext cx="406400" cy="393700"/>
          </a:xfrm>
          <a:prstGeom prst="rightArrow">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541679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FA38811-37F8-5670-EFEA-AD882EC4CC13}"/>
              </a:ext>
            </a:extLst>
          </p:cNvPr>
          <p:cNvPicPr>
            <a:picLocks noChangeAspect="1"/>
          </p:cNvPicPr>
          <p:nvPr/>
        </p:nvPicPr>
        <p:blipFill rotWithShape="1">
          <a:blip r:embed="rId3">
            <a:extLst>
              <a:ext uri="{28A0092B-C50C-407E-A947-70E740481C1C}">
                <a14:useLocalDpi xmlns:a14="http://schemas.microsoft.com/office/drawing/2010/main" val="0"/>
              </a:ext>
            </a:extLst>
          </a:blip>
          <a:srcRect t="7084" b="53795"/>
          <a:stretch/>
        </p:blipFill>
        <p:spPr>
          <a:xfrm>
            <a:off x="644908" y="562081"/>
            <a:ext cx="11109435" cy="6084174"/>
          </a:xfrm>
          <a:prstGeom prst="rect">
            <a:avLst/>
          </a:prstGeom>
          <a:solidFill>
            <a:srgbClr val="132761"/>
          </a:solidFill>
        </p:spPr>
      </p:pic>
      <p:sp>
        <p:nvSpPr>
          <p:cNvPr id="2" name="Otsikko 1"/>
          <p:cNvSpPr>
            <a:spLocks noGrp="1"/>
          </p:cNvSpPr>
          <p:nvPr>
            <p:ph type="title"/>
          </p:nvPr>
        </p:nvSpPr>
        <p:spPr>
          <a:xfrm>
            <a:off x="6976241" y="388882"/>
            <a:ext cx="4490545" cy="1122490"/>
          </a:xfrm>
        </p:spPr>
        <p:txBody>
          <a:bodyPr>
            <a:normAutofit fontScale="90000"/>
          </a:bodyPr>
          <a:lstStyle/>
          <a:p>
            <a:br>
              <a:rPr lang="fi-FI" sz="3600" b="1">
                <a:latin typeface="Roboto" panose="02000000000000000000" pitchFamily="2" charset="0"/>
                <a:ea typeface="Roboto" panose="02000000000000000000" pitchFamily="2" charset="0"/>
              </a:rPr>
            </a:br>
            <a:r>
              <a:rPr lang="fi-FI" sz="5400" b="1">
                <a:latin typeface="Roboto" panose="02000000000000000000" pitchFamily="2" charset="0"/>
                <a:ea typeface="Roboto" panose="02000000000000000000" pitchFamily="2" charset="0"/>
              </a:rPr>
              <a:t>Toimintaketju</a:t>
            </a:r>
            <a:endParaRPr lang="fi-FI" sz="3600" b="1">
              <a:solidFill>
                <a:srgbClr val="E95123"/>
              </a:solidFill>
              <a:latin typeface="Roboto" panose="02000000000000000000" pitchFamily="2" charset="0"/>
              <a:ea typeface="Roboto" panose="02000000000000000000" pitchFamily="2" charset="0"/>
            </a:endParaRPr>
          </a:p>
        </p:txBody>
      </p:sp>
      <p:cxnSp>
        <p:nvCxnSpPr>
          <p:cNvPr id="17" name="Suora yhdysviiva 16">
            <a:extLst>
              <a:ext uri="{FF2B5EF4-FFF2-40B4-BE49-F238E27FC236}">
                <a16:creationId xmlns:a16="http://schemas.microsoft.com/office/drawing/2014/main" id="{DC5428C3-EB46-7BD9-02E7-6952925DE53F}"/>
              </a:ext>
            </a:extLst>
          </p:cNvPr>
          <p:cNvCxnSpPr>
            <a:cxnSpLocks/>
          </p:cNvCxnSpPr>
          <p:nvPr/>
        </p:nvCxnSpPr>
        <p:spPr>
          <a:xfrm>
            <a:off x="4657722" y="369164"/>
            <a:ext cx="6900294"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A4C33E54-21A6-5FFD-6B66-F887D6C79534}"/>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19" name="Vapaamuotoinen: Muoto 18">
            <a:extLst>
              <a:ext uri="{FF2B5EF4-FFF2-40B4-BE49-F238E27FC236}">
                <a16:creationId xmlns:a16="http://schemas.microsoft.com/office/drawing/2014/main" id="{1B2C8236-6C6B-1560-E9FC-D74C65D0AA42}"/>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0" name="Vapaamuotoinen: Muoto 19">
            <a:extLst>
              <a:ext uri="{FF2B5EF4-FFF2-40B4-BE49-F238E27FC236}">
                <a16:creationId xmlns:a16="http://schemas.microsoft.com/office/drawing/2014/main" id="{7CA98BF5-2951-7280-8C07-D6E125F6153C}"/>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1" name="Vapaamuotoinen: Muoto 20">
            <a:extLst>
              <a:ext uri="{FF2B5EF4-FFF2-40B4-BE49-F238E27FC236}">
                <a16:creationId xmlns:a16="http://schemas.microsoft.com/office/drawing/2014/main" id="{0F240B47-E831-604B-2309-9C581409629E}"/>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22" name="Ellipsi 21">
            <a:extLst>
              <a:ext uri="{FF2B5EF4-FFF2-40B4-BE49-F238E27FC236}">
                <a16:creationId xmlns:a16="http://schemas.microsoft.com/office/drawing/2014/main" id="{DA72E365-7F99-EF24-2CA7-03E2B7C8C2E7}"/>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Tekstiruutu 22">
            <a:extLst>
              <a:ext uri="{FF2B5EF4-FFF2-40B4-BE49-F238E27FC236}">
                <a16:creationId xmlns:a16="http://schemas.microsoft.com/office/drawing/2014/main" id="{37F7F60C-9898-A244-6596-1FECDE2A955C}"/>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24" name="Vapaamuotoinen: Muoto 23">
            <a:extLst>
              <a:ext uri="{FF2B5EF4-FFF2-40B4-BE49-F238E27FC236}">
                <a16:creationId xmlns:a16="http://schemas.microsoft.com/office/drawing/2014/main" id="{8E7F380D-F7AD-AEB3-FC43-780ABAEEF430}"/>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EE374F92-6AFC-7A5A-B8A4-82CA087E7C59}"/>
              </a:ext>
            </a:extLst>
          </p:cNvPr>
          <p:cNvPicPr>
            <a:picLocks noChangeAspect="1"/>
          </p:cNvPicPr>
          <p:nvPr/>
        </p:nvPicPr>
        <p:blipFill>
          <a:blip r:embed="rId4"/>
          <a:stretch>
            <a:fillRect/>
          </a:stretch>
        </p:blipFill>
        <p:spPr>
          <a:xfrm>
            <a:off x="0" y="1"/>
            <a:ext cx="12192000" cy="6857999"/>
          </a:xfrm>
          <a:prstGeom prst="rect">
            <a:avLst/>
          </a:prstGeom>
        </p:spPr>
      </p:pic>
      <p:sp>
        <p:nvSpPr>
          <p:cNvPr id="13" name="Tekstiruutu 12">
            <a:extLst>
              <a:ext uri="{FF2B5EF4-FFF2-40B4-BE49-F238E27FC236}">
                <a16:creationId xmlns:a16="http://schemas.microsoft.com/office/drawing/2014/main" id="{52F4C7E7-ECB3-3F46-61AA-36AFA0446967}"/>
              </a:ext>
            </a:extLst>
          </p:cNvPr>
          <p:cNvSpPr txBox="1"/>
          <p:nvPr/>
        </p:nvSpPr>
        <p:spPr>
          <a:xfrm>
            <a:off x="3198019" y="4169569"/>
            <a:ext cx="199093" cy="184666"/>
          </a:xfrm>
          <a:prstGeom prst="rect">
            <a:avLst/>
          </a:prstGeom>
          <a:noFill/>
        </p:spPr>
        <p:txBody>
          <a:bodyPr wrap="none" rtlCol="0">
            <a:spAutoFit/>
          </a:bodyPr>
          <a:lstStyle/>
          <a:p>
            <a:r>
              <a:rPr lang="fi-FI" sz="600">
                <a:solidFill>
                  <a:srgbClr val="22356B"/>
                </a:solidFill>
              </a:rPr>
              <a:t>,</a:t>
            </a:r>
          </a:p>
        </p:txBody>
      </p:sp>
      <p:sp>
        <p:nvSpPr>
          <p:cNvPr id="14" name="Tekstiruutu 13">
            <a:extLst>
              <a:ext uri="{FF2B5EF4-FFF2-40B4-BE49-F238E27FC236}">
                <a16:creationId xmlns:a16="http://schemas.microsoft.com/office/drawing/2014/main" id="{9F48A348-7A46-41C9-4815-27AA06EF056B}"/>
              </a:ext>
            </a:extLst>
          </p:cNvPr>
          <p:cNvSpPr txBox="1"/>
          <p:nvPr/>
        </p:nvSpPr>
        <p:spPr>
          <a:xfrm>
            <a:off x="3698083" y="4279108"/>
            <a:ext cx="199093" cy="184666"/>
          </a:xfrm>
          <a:prstGeom prst="rect">
            <a:avLst/>
          </a:prstGeom>
          <a:noFill/>
        </p:spPr>
        <p:txBody>
          <a:bodyPr wrap="none" rtlCol="0">
            <a:spAutoFit/>
          </a:bodyPr>
          <a:lstStyle/>
          <a:p>
            <a:r>
              <a:rPr lang="fi-FI" sz="600">
                <a:solidFill>
                  <a:srgbClr val="22356B"/>
                </a:solidFill>
              </a:rPr>
              <a:t>,</a:t>
            </a:r>
          </a:p>
        </p:txBody>
      </p:sp>
      <p:sp>
        <p:nvSpPr>
          <p:cNvPr id="16" name="Suorakulmio 15">
            <a:extLst>
              <a:ext uri="{FF2B5EF4-FFF2-40B4-BE49-F238E27FC236}">
                <a16:creationId xmlns:a16="http://schemas.microsoft.com/office/drawing/2014/main" id="{5DCD65B4-A64B-4AD1-65FE-D4AFC6F3E0E7}"/>
              </a:ext>
            </a:extLst>
          </p:cNvPr>
          <p:cNvSpPr/>
          <p:nvPr/>
        </p:nvSpPr>
        <p:spPr>
          <a:xfrm>
            <a:off x="6337905" y="4169569"/>
            <a:ext cx="1086152" cy="52822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ekstiruutu 14">
            <a:extLst>
              <a:ext uri="{FF2B5EF4-FFF2-40B4-BE49-F238E27FC236}">
                <a16:creationId xmlns:a16="http://schemas.microsoft.com/office/drawing/2014/main" id="{5FEB2084-B811-028C-807F-A1183536A4D8}"/>
              </a:ext>
            </a:extLst>
          </p:cNvPr>
          <p:cNvSpPr txBox="1"/>
          <p:nvPr/>
        </p:nvSpPr>
        <p:spPr>
          <a:xfrm>
            <a:off x="6266905" y="4118359"/>
            <a:ext cx="1228152" cy="553998"/>
          </a:xfrm>
          <a:prstGeom prst="rect">
            <a:avLst/>
          </a:prstGeom>
          <a:noFill/>
        </p:spPr>
        <p:txBody>
          <a:bodyPr wrap="square" rtlCol="0">
            <a:spAutoFit/>
          </a:bodyPr>
          <a:lstStyle/>
          <a:p>
            <a:r>
              <a:rPr lang="fi-FI" sz="750">
                <a:solidFill>
                  <a:srgbClr val="E75123"/>
                </a:solidFill>
              </a:rPr>
              <a:t>Palontorjuntatekniikan</a:t>
            </a:r>
            <a:br>
              <a:rPr lang="fi-FI" sz="750">
                <a:solidFill>
                  <a:srgbClr val="E75123"/>
                </a:solidFill>
              </a:rPr>
            </a:br>
            <a:r>
              <a:rPr lang="fi-FI" sz="750">
                <a:solidFill>
                  <a:srgbClr val="E75123"/>
                </a:solidFill>
              </a:rPr>
              <a:t>avulla palotieto saadaan</a:t>
            </a:r>
          </a:p>
          <a:p>
            <a:r>
              <a:rPr lang="fi-FI" sz="750">
                <a:solidFill>
                  <a:srgbClr val="E75123"/>
                </a:solidFill>
              </a:rPr>
              <a:t>välittymään nopeammin</a:t>
            </a:r>
          </a:p>
          <a:p>
            <a:r>
              <a:rPr lang="fi-FI" sz="750">
                <a:solidFill>
                  <a:srgbClr val="E75123"/>
                </a:solidFill>
              </a:rPr>
              <a:t>pelastuslaitokselle.</a:t>
            </a:r>
          </a:p>
        </p:txBody>
      </p:sp>
    </p:spTree>
    <p:extLst>
      <p:ext uri="{BB962C8B-B14F-4D97-AF65-F5344CB8AC3E}">
        <p14:creationId xmlns:p14="http://schemas.microsoft.com/office/powerpoint/2010/main" val="416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uora yhdysviiva 16">
            <a:extLst>
              <a:ext uri="{FF2B5EF4-FFF2-40B4-BE49-F238E27FC236}">
                <a16:creationId xmlns:a16="http://schemas.microsoft.com/office/drawing/2014/main" id="{DC5428C3-EB46-7BD9-02E7-6952925DE53F}"/>
              </a:ext>
            </a:extLst>
          </p:cNvPr>
          <p:cNvCxnSpPr>
            <a:cxnSpLocks/>
          </p:cNvCxnSpPr>
          <p:nvPr/>
        </p:nvCxnSpPr>
        <p:spPr>
          <a:xfrm>
            <a:off x="4657722" y="369164"/>
            <a:ext cx="6900294"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A4C33E54-21A6-5FFD-6B66-F887D6C79534}"/>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19" name="Vapaamuotoinen: Muoto 18">
            <a:extLst>
              <a:ext uri="{FF2B5EF4-FFF2-40B4-BE49-F238E27FC236}">
                <a16:creationId xmlns:a16="http://schemas.microsoft.com/office/drawing/2014/main" id="{1B2C8236-6C6B-1560-E9FC-D74C65D0AA42}"/>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0" name="Vapaamuotoinen: Muoto 19">
            <a:extLst>
              <a:ext uri="{FF2B5EF4-FFF2-40B4-BE49-F238E27FC236}">
                <a16:creationId xmlns:a16="http://schemas.microsoft.com/office/drawing/2014/main" id="{7CA98BF5-2951-7280-8C07-D6E125F6153C}"/>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1" name="Vapaamuotoinen: Muoto 20">
            <a:extLst>
              <a:ext uri="{FF2B5EF4-FFF2-40B4-BE49-F238E27FC236}">
                <a16:creationId xmlns:a16="http://schemas.microsoft.com/office/drawing/2014/main" id="{0F240B47-E831-604B-2309-9C581409629E}"/>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22" name="Ellipsi 21">
            <a:extLst>
              <a:ext uri="{FF2B5EF4-FFF2-40B4-BE49-F238E27FC236}">
                <a16:creationId xmlns:a16="http://schemas.microsoft.com/office/drawing/2014/main" id="{DA72E365-7F99-EF24-2CA7-03E2B7C8C2E7}"/>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Tekstiruutu 22">
            <a:extLst>
              <a:ext uri="{FF2B5EF4-FFF2-40B4-BE49-F238E27FC236}">
                <a16:creationId xmlns:a16="http://schemas.microsoft.com/office/drawing/2014/main" id="{37F7F60C-9898-A244-6596-1FECDE2A955C}"/>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24" name="Vapaamuotoinen: Muoto 23">
            <a:extLst>
              <a:ext uri="{FF2B5EF4-FFF2-40B4-BE49-F238E27FC236}">
                <a16:creationId xmlns:a16="http://schemas.microsoft.com/office/drawing/2014/main" id="{8E7F380D-F7AD-AEB3-FC43-780ABAEEF430}"/>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EE374F92-6AFC-7A5A-B8A4-82CA087E7C59}"/>
              </a:ext>
            </a:extLst>
          </p:cNvPr>
          <p:cNvPicPr>
            <a:picLocks noChangeAspect="1"/>
          </p:cNvPicPr>
          <p:nvPr/>
        </p:nvPicPr>
        <p:blipFill>
          <a:blip r:embed="rId3"/>
          <a:stretch>
            <a:fillRect/>
          </a:stretch>
        </p:blipFill>
        <p:spPr>
          <a:xfrm>
            <a:off x="0" y="1"/>
            <a:ext cx="12192000" cy="6857999"/>
          </a:xfrm>
          <a:prstGeom prst="rect">
            <a:avLst/>
          </a:prstGeom>
        </p:spPr>
      </p:pic>
      <p:sp>
        <p:nvSpPr>
          <p:cNvPr id="13" name="Tekstiruutu 12">
            <a:extLst>
              <a:ext uri="{FF2B5EF4-FFF2-40B4-BE49-F238E27FC236}">
                <a16:creationId xmlns:a16="http://schemas.microsoft.com/office/drawing/2014/main" id="{52F4C7E7-ECB3-3F46-61AA-36AFA0446967}"/>
              </a:ext>
            </a:extLst>
          </p:cNvPr>
          <p:cNvSpPr txBox="1"/>
          <p:nvPr/>
        </p:nvSpPr>
        <p:spPr>
          <a:xfrm>
            <a:off x="3198019" y="4169569"/>
            <a:ext cx="199093" cy="184666"/>
          </a:xfrm>
          <a:prstGeom prst="rect">
            <a:avLst/>
          </a:prstGeom>
          <a:noFill/>
        </p:spPr>
        <p:txBody>
          <a:bodyPr wrap="none" rtlCol="0">
            <a:spAutoFit/>
          </a:bodyPr>
          <a:lstStyle/>
          <a:p>
            <a:r>
              <a:rPr lang="fi-FI" sz="600">
                <a:solidFill>
                  <a:srgbClr val="22356B"/>
                </a:solidFill>
              </a:rPr>
              <a:t>,</a:t>
            </a:r>
          </a:p>
        </p:txBody>
      </p:sp>
      <p:sp>
        <p:nvSpPr>
          <p:cNvPr id="14" name="Tekstiruutu 13">
            <a:extLst>
              <a:ext uri="{FF2B5EF4-FFF2-40B4-BE49-F238E27FC236}">
                <a16:creationId xmlns:a16="http://schemas.microsoft.com/office/drawing/2014/main" id="{9F48A348-7A46-41C9-4815-27AA06EF056B}"/>
              </a:ext>
            </a:extLst>
          </p:cNvPr>
          <p:cNvSpPr txBox="1"/>
          <p:nvPr/>
        </p:nvSpPr>
        <p:spPr>
          <a:xfrm>
            <a:off x="3698083" y="4279108"/>
            <a:ext cx="199093" cy="184666"/>
          </a:xfrm>
          <a:prstGeom prst="rect">
            <a:avLst/>
          </a:prstGeom>
          <a:noFill/>
        </p:spPr>
        <p:txBody>
          <a:bodyPr wrap="none" rtlCol="0">
            <a:spAutoFit/>
          </a:bodyPr>
          <a:lstStyle/>
          <a:p>
            <a:r>
              <a:rPr lang="fi-FI" sz="600">
                <a:solidFill>
                  <a:srgbClr val="22356B"/>
                </a:solidFill>
              </a:rPr>
              <a:t>,</a:t>
            </a:r>
          </a:p>
        </p:txBody>
      </p:sp>
      <p:sp>
        <p:nvSpPr>
          <p:cNvPr id="16" name="Suorakulmio 15">
            <a:extLst>
              <a:ext uri="{FF2B5EF4-FFF2-40B4-BE49-F238E27FC236}">
                <a16:creationId xmlns:a16="http://schemas.microsoft.com/office/drawing/2014/main" id="{5DCD65B4-A64B-4AD1-65FE-D4AFC6F3E0E7}"/>
              </a:ext>
            </a:extLst>
          </p:cNvPr>
          <p:cNvSpPr/>
          <p:nvPr/>
        </p:nvSpPr>
        <p:spPr>
          <a:xfrm>
            <a:off x="6337905" y="4169569"/>
            <a:ext cx="1086152" cy="52822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A831F288-34AE-47CC-DACA-EF1CEA617F9A}"/>
              </a:ext>
            </a:extLst>
          </p:cNvPr>
          <p:cNvSpPr txBox="1">
            <a:spLocks/>
          </p:cNvSpPr>
          <p:nvPr/>
        </p:nvSpPr>
        <p:spPr>
          <a:xfrm>
            <a:off x="843662" y="622027"/>
            <a:ext cx="10515600" cy="7968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95123"/>
                </a:solidFill>
                <a:latin typeface="+mj-lt"/>
                <a:ea typeface="+mj-ea"/>
                <a:cs typeface="+mj-cs"/>
              </a:defRPr>
            </a:lvl1pPr>
          </a:lstStyle>
          <a:p>
            <a:r>
              <a:rPr lang="fi-FI" sz="3600">
                <a:latin typeface="Roboto"/>
                <a:ea typeface="Roboto"/>
                <a:cs typeface="Roboto"/>
              </a:rPr>
              <a:t>Kohdekortti ja kohdepiirros</a:t>
            </a:r>
          </a:p>
        </p:txBody>
      </p:sp>
      <p:sp>
        <p:nvSpPr>
          <p:cNvPr id="10" name="Tekstiruutu 9">
            <a:extLst>
              <a:ext uri="{FF2B5EF4-FFF2-40B4-BE49-F238E27FC236}">
                <a16:creationId xmlns:a16="http://schemas.microsoft.com/office/drawing/2014/main" id="{6389B2A8-1840-8E49-8D4C-2D6EB89C32B2}"/>
              </a:ext>
            </a:extLst>
          </p:cNvPr>
          <p:cNvSpPr txBox="1"/>
          <p:nvPr/>
        </p:nvSpPr>
        <p:spPr>
          <a:xfrm>
            <a:off x="894080" y="1808480"/>
            <a:ext cx="6055360" cy="48433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fi-FI">
                <a:latin typeface="Roboto"/>
                <a:ea typeface="Roboto"/>
                <a:cs typeface="Segoe UI"/>
              </a:rPr>
              <a:t>Kohdekorttien laadinnassa ja käytänteissä on alueellisia eroja. </a:t>
            </a:r>
          </a:p>
          <a:p>
            <a:pPr>
              <a:lnSpc>
                <a:spcPct val="90000"/>
              </a:lnSpc>
              <a:spcBef>
                <a:spcPts val="1000"/>
              </a:spcBef>
            </a:pPr>
            <a:r>
              <a:rPr lang="fi-FI">
                <a:latin typeface="Roboto"/>
                <a:ea typeface="Roboto"/>
                <a:cs typeface="Segoe UI"/>
              </a:rPr>
              <a:t>Kohdekortti ja kohdepiirros laaditaan kohteista, joissa on automaattinen paloilmoitin, automaattinen sammutuslaitteisto ja/tai palotekninen savunpoistojärjestelmä.</a:t>
            </a:r>
            <a:endParaRPr lang="en-US">
              <a:latin typeface="Roboto"/>
              <a:ea typeface="Roboto"/>
              <a:cs typeface="Segoe UI"/>
            </a:endParaRPr>
          </a:p>
          <a:p>
            <a:pPr>
              <a:lnSpc>
                <a:spcPct val="90000"/>
              </a:lnSpc>
              <a:spcBef>
                <a:spcPts val="1000"/>
              </a:spcBef>
            </a:pPr>
            <a:r>
              <a:rPr lang="fi-FI">
                <a:latin typeface="Roboto"/>
                <a:ea typeface="Roboto"/>
                <a:cs typeface="Segoe UI"/>
              </a:rPr>
              <a:t>Kohdekortti ja kohdepiirros laaditaan myös kohteista, joissa varastoidaan vaarallisia kemikaaleja.</a:t>
            </a:r>
            <a:endParaRPr lang="en-US">
              <a:latin typeface="Roboto"/>
              <a:ea typeface="Roboto"/>
              <a:cs typeface="Segoe UI"/>
            </a:endParaRPr>
          </a:p>
          <a:p>
            <a:pPr>
              <a:lnSpc>
                <a:spcPct val="90000"/>
              </a:lnSpc>
              <a:spcBef>
                <a:spcPts val="1000"/>
              </a:spcBef>
            </a:pPr>
            <a:endParaRPr lang="fi-FI">
              <a:latin typeface="Roboto"/>
              <a:ea typeface="Roboto"/>
              <a:cs typeface="Segoe UI"/>
            </a:endParaRPr>
          </a:p>
          <a:p>
            <a:pPr>
              <a:lnSpc>
                <a:spcPct val="90000"/>
              </a:lnSpc>
              <a:spcBef>
                <a:spcPts val="1000"/>
              </a:spcBef>
            </a:pPr>
            <a:r>
              <a:rPr lang="fi-FI">
                <a:latin typeface="Roboto"/>
                <a:ea typeface="Roboto"/>
                <a:cs typeface="Segoe UI"/>
              </a:rPr>
              <a:t>Kohdekortin liitteenä toimitetaan </a:t>
            </a:r>
            <a:r>
              <a:rPr lang="fi-FI" b="1">
                <a:latin typeface="Roboto"/>
                <a:ea typeface="Roboto"/>
                <a:cs typeface="Segoe UI"/>
                <a:hlinkClick r:id="rId4">
                  <a:extLst>
                    <a:ext uri="{A12FA001-AC4F-418D-AE19-62706E023703}">
                      <ahyp:hlinkClr xmlns:ahyp="http://schemas.microsoft.com/office/drawing/2018/hyperlinkcolor" val="tx"/>
                    </a:ext>
                  </a:extLst>
                </a:hlinkClick>
              </a:rPr>
              <a:t>kohdepiirros</a:t>
            </a:r>
            <a:r>
              <a:rPr lang="fi-FI">
                <a:latin typeface="Roboto"/>
                <a:ea typeface="Roboto"/>
                <a:cs typeface="Segoe UI"/>
              </a:rPr>
              <a:t>. Piirroksesta tulee selvitä mm. kohteen sijainti alueella, yleiskuva kohteesta/rakennuksista ja ajoreitit kohteeseen sekä pelastustoimintaa palvelevat ja onnettomuuden ehkäisemiseksi tehdyt järjestelyt. Esitystavan tulee olla pelkistetty ja erityistä huomiota on kiinnitettävä luettavuuteen ja esittää vain tarpeelliset asiat.</a:t>
            </a:r>
            <a:endParaRPr lang="en-US">
              <a:latin typeface="Roboto"/>
              <a:ea typeface="Roboto"/>
              <a:cs typeface="Segoe UI"/>
            </a:endParaRPr>
          </a:p>
        </p:txBody>
      </p:sp>
      <p:pic>
        <p:nvPicPr>
          <p:cNvPr id="12" name="Kuva 11" descr="Kuva, joka sisältää kohteen teksti, kuvakaappaus, diagrammi, Suunnitelma&#10;&#10;Kuvaus luotu automaattisesti">
            <a:extLst>
              <a:ext uri="{FF2B5EF4-FFF2-40B4-BE49-F238E27FC236}">
                <a16:creationId xmlns:a16="http://schemas.microsoft.com/office/drawing/2014/main" id="{815554ED-1777-5EFF-77AF-D6F2B59917CB}"/>
              </a:ext>
            </a:extLst>
          </p:cNvPr>
          <p:cNvPicPr>
            <a:picLocks noChangeAspect="1"/>
          </p:cNvPicPr>
          <p:nvPr/>
        </p:nvPicPr>
        <p:blipFill>
          <a:blip r:embed="rId5"/>
          <a:stretch>
            <a:fillRect/>
          </a:stretch>
        </p:blipFill>
        <p:spPr>
          <a:xfrm>
            <a:off x="6997937" y="1785112"/>
            <a:ext cx="4791605" cy="2932176"/>
          </a:xfrm>
          <a:prstGeom prst="rect">
            <a:avLst/>
          </a:prstGeom>
        </p:spPr>
      </p:pic>
      <p:sp>
        <p:nvSpPr>
          <p:cNvPr id="26" name="Tekstiruutu 2">
            <a:extLst>
              <a:ext uri="{FF2B5EF4-FFF2-40B4-BE49-F238E27FC236}">
                <a16:creationId xmlns:a16="http://schemas.microsoft.com/office/drawing/2014/main" id="{EAD6B235-3F0D-A0A7-A804-5ECF4843D379}"/>
              </a:ext>
            </a:extLst>
          </p:cNvPr>
          <p:cNvSpPr txBox="1"/>
          <p:nvPr/>
        </p:nvSpPr>
        <p:spPr>
          <a:xfrm>
            <a:off x="7842504" y="4668520"/>
            <a:ext cx="2862072" cy="276999"/>
          </a:xfrm>
          <a:prstGeom prst="rect">
            <a:avLst/>
          </a:prstGeom>
          <a:noFill/>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200"/>
              <a:t>Esimerkkikuva (Lähde: Pelastustoimi.fi)</a:t>
            </a:r>
          </a:p>
        </p:txBody>
      </p:sp>
    </p:spTree>
    <p:extLst>
      <p:ext uri="{BB962C8B-B14F-4D97-AF65-F5344CB8AC3E}">
        <p14:creationId xmlns:p14="http://schemas.microsoft.com/office/powerpoint/2010/main" val="1960768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uora yhdysviiva 16">
            <a:extLst>
              <a:ext uri="{FF2B5EF4-FFF2-40B4-BE49-F238E27FC236}">
                <a16:creationId xmlns:a16="http://schemas.microsoft.com/office/drawing/2014/main" id="{DC5428C3-EB46-7BD9-02E7-6952925DE53F}"/>
              </a:ext>
            </a:extLst>
          </p:cNvPr>
          <p:cNvCxnSpPr>
            <a:cxnSpLocks/>
          </p:cNvCxnSpPr>
          <p:nvPr/>
        </p:nvCxnSpPr>
        <p:spPr>
          <a:xfrm>
            <a:off x="4657722" y="369164"/>
            <a:ext cx="6900294"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18" name="Vapaamuotoinen: Muoto 17">
            <a:extLst>
              <a:ext uri="{FF2B5EF4-FFF2-40B4-BE49-F238E27FC236}">
                <a16:creationId xmlns:a16="http://schemas.microsoft.com/office/drawing/2014/main" id="{A4C33E54-21A6-5FFD-6B66-F887D6C79534}"/>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19" name="Vapaamuotoinen: Muoto 18">
            <a:extLst>
              <a:ext uri="{FF2B5EF4-FFF2-40B4-BE49-F238E27FC236}">
                <a16:creationId xmlns:a16="http://schemas.microsoft.com/office/drawing/2014/main" id="{1B2C8236-6C6B-1560-E9FC-D74C65D0AA42}"/>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0" name="Vapaamuotoinen: Muoto 19">
            <a:extLst>
              <a:ext uri="{FF2B5EF4-FFF2-40B4-BE49-F238E27FC236}">
                <a16:creationId xmlns:a16="http://schemas.microsoft.com/office/drawing/2014/main" id="{7CA98BF5-2951-7280-8C07-D6E125F6153C}"/>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1" name="Vapaamuotoinen: Muoto 20">
            <a:extLst>
              <a:ext uri="{FF2B5EF4-FFF2-40B4-BE49-F238E27FC236}">
                <a16:creationId xmlns:a16="http://schemas.microsoft.com/office/drawing/2014/main" id="{0F240B47-E831-604B-2309-9C581409629E}"/>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22" name="Ellipsi 21">
            <a:extLst>
              <a:ext uri="{FF2B5EF4-FFF2-40B4-BE49-F238E27FC236}">
                <a16:creationId xmlns:a16="http://schemas.microsoft.com/office/drawing/2014/main" id="{DA72E365-7F99-EF24-2CA7-03E2B7C8C2E7}"/>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Tekstiruutu 22">
            <a:extLst>
              <a:ext uri="{FF2B5EF4-FFF2-40B4-BE49-F238E27FC236}">
                <a16:creationId xmlns:a16="http://schemas.microsoft.com/office/drawing/2014/main" id="{37F7F60C-9898-A244-6596-1FECDE2A955C}"/>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24" name="Vapaamuotoinen: Muoto 23">
            <a:extLst>
              <a:ext uri="{FF2B5EF4-FFF2-40B4-BE49-F238E27FC236}">
                <a16:creationId xmlns:a16="http://schemas.microsoft.com/office/drawing/2014/main" id="{8E7F380D-F7AD-AEB3-FC43-780ABAEEF430}"/>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EE374F92-6AFC-7A5A-B8A4-82CA087E7C59}"/>
              </a:ext>
            </a:extLst>
          </p:cNvPr>
          <p:cNvPicPr>
            <a:picLocks noChangeAspect="1"/>
          </p:cNvPicPr>
          <p:nvPr/>
        </p:nvPicPr>
        <p:blipFill>
          <a:blip r:embed="rId3"/>
          <a:stretch>
            <a:fillRect/>
          </a:stretch>
        </p:blipFill>
        <p:spPr>
          <a:xfrm>
            <a:off x="0" y="1"/>
            <a:ext cx="12192000" cy="6857999"/>
          </a:xfrm>
          <a:prstGeom prst="rect">
            <a:avLst/>
          </a:prstGeom>
        </p:spPr>
      </p:pic>
      <p:sp>
        <p:nvSpPr>
          <p:cNvPr id="13" name="Tekstiruutu 12">
            <a:extLst>
              <a:ext uri="{FF2B5EF4-FFF2-40B4-BE49-F238E27FC236}">
                <a16:creationId xmlns:a16="http://schemas.microsoft.com/office/drawing/2014/main" id="{52F4C7E7-ECB3-3F46-61AA-36AFA0446967}"/>
              </a:ext>
            </a:extLst>
          </p:cNvPr>
          <p:cNvSpPr txBox="1"/>
          <p:nvPr/>
        </p:nvSpPr>
        <p:spPr>
          <a:xfrm>
            <a:off x="3198019" y="4169569"/>
            <a:ext cx="199093" cy="184666"/>
          </a:xfrm>
          <a:prstGeom prst="rect">
            <a:avLst/>
          </a:prstGeom>
          <a:noFill/>
        </p:spPr>
        <p:txBody>
          <a:bodyPr wrap="none" rtlCol="0">
            <a:spAutoFit/>
          </a:bodyPr>
          <a:lstStyle/>
          <a:p>
            <a:r>
              <a:rPr lang="fi-FI" sz="600">
                <a:solidFill>
                  <a:srgbClr val="22356B"/>
                </a:solidFill>
              </a:rPr>
              <a:t>,</a:t>
            </a:r>
          </a:p>
        </p:txBody>
      </p:sp>
      <p:sp>
        <p:nvSpPr>
          <p:cNvPr id="14" name="Tekstiruutu 13">
            <a:extLst>
              <a:ext uri="{FF2B5EF4-FFF2-40B4-BE49-F238E27FC236}">
                <a16:creationId xmlns:a16="http://schemas.microsoft.com/office/drawing/2014/main" id="{9F48A348-7A46-41C9-4815-27AA06EF056B}"/>
              </a:ext>
            </a:extLst>
          </p:cNvPr>
          <p:cNvSpPr txBox="1"/>
          <p:nvPr/>
        </p:nvSpPr>
        <p:spPr>
          <a:xfrm>
            <a:off x="3698083" y="4279108"/>
            <a:ext cx="199093" cy="184666"/>
          </a:xfrm>
          <a:prstGeom prst="rect">
            <a:avLst/>
          </a:prstGeom>
          <a:noFill/>
        </p:spPr>
        <p:txBody>
          <a:bodyPr wrap="none" rtlCol="0">
            <a:spAutoFit/>
          </a:bodyPr>
          <a:lstStyle/>
          <a:p>
            <a:r>
              <a:rPr lang="fi-FI" sz="600">
                <a:solidFill>
                  <a:srgbClr val="22356B"/>
                </a:solidFill>
              </a:rPr>
              <a:t>,</a:t>
            </a:r>
          </a:p>
        </p:txBody>
      </p:sp>
      <p:sp>
        <p:nvSpPr>
          <p:cNvPr id="16" name="Suorakulmio 15">
            <a:extLst>
              <a:ext uri="{FF2B5EF4-FFF2-40B4-BE49-F238E27FC236}">
                <a16:creationId xmlns:a16="http://schemas.microsoft.com/office/drawing/2014/main" id="{5DCD65B4-A64B-4AD1-65FE-D4AFC6F3E0E7}"/>
              </a:ext>
            </a:extLst>
          </p:cNvPr>
          <p:cNvSpPr/>
          <p:nvPr/>
        </p:nvSpPr>
        <p:spPr>
          <a:xfrm>
            <a:off x="6337905" y="4169569"/>
            <a:ext cx="1086152" cy="52822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Otsikko 1">
            <a:extLst>
              <a:ext uri="{FF2B5EF4-FFF2-40B4-BE49-F238E27FC236}">
                <a16:creationId xmlns:a16="http://schemas.microsoft.com/office/drawing/2014/main" id="{066A6872-9297-5B85-97D4-171EE0927D9B}"/>
              </a:ext>
            </a:extLst>
          </p:cNvPr>
          <p:cNvSpPr>
            <a:spLocks noGrp="1"/>
          </p:cNvSpPr>
          <p:nvPr>
            <p:ph type="title"/>
          </p:nvPr>
        </p:nvSpPr>
        <p:spPr>
          <a:xfrm>
            <a:off x="843662" y="622027"/>
            <a:ext cx="10515600" cy="796871"/>
          </a:xfrm>
        </p:spPr>
        <p:txBody>
          <a:bodyPr>
            <a:normAutofit/>
          </a:bodyPr>
          <a:lstStyle/>
          <a:p>
            <a:r>
              <a:rPr lang="fi-FI" sz="3600">
                <a:latin typeface="Roboto"/>
                <a:ea typeface="Roboto"/>
                <a:cs typeface="Roboto"/>
              </a:rPr>
              <a:t>Avainsäilösopimus</a:t>
            </a:r>
            <a:endParaRPr lang="fi-FI" sz="3600" b="1">
              <a:latin typeface="Roboto"/>
              <a:ea typeface="Roboto"/>
              <a:cs typeface="Roboto"/>
            </a:endParaRPr>
          </a:p>
        </p:txBody>
      </p:sp>
      <p:pic>
        <p:nvPicPr>
          <p:cNvPr id="2" name="Kuva 1" descr="30032007164">
            <a:extLst>
              <a:ext uri="{FF2B5EF4-FFF2-40B4-BE49-F238E27FC236}">
                <a16:creationId xmlns:a16="http://schemas.microsoft.com/office/drawing/2014/main" id="{0710F5BB-EC1F-AC48-E2AA-ED318E033000}"/>
              </a:ext>
            </a:extLst>
          </p:cNvPr>
          <p:cNvPicPr>
            <a:picLocks noChangeAspect="1"/>
          </p:cNvPicPr>
          <p:nvPr/>
        </p:nvPicPr>
        <p:blipFill>
          <a:blip r:embed="rId4"/>
          <a:stretch>
            <a:fillRect/>
          </a:stretch>
        </p:blipFill>
        <p:spPr>
          <a:xfrm>
            <a:off x="7113588" y="2904601"/>
            <a:ext cx="4672012" cy="3747549"/>
          </a:xfrm>
          <a:prstGeom prst="rect">
            <a:avLst/>
          </a:prstGeom>
        </p:spPr>
      </p:pic>
      <p:sp>
        <p:nvSpPr>
          <p:cNvPr id="6" name="Sisällön paikkamerkki 7">
            <a:extLst>
              <a:ext uri="{FF2B5EF4-FFF2-40B4-BE49-F238E27FC236}">
                <a16:creationId xmlns:a16="http://schemas.microsoft.com/office/drawing/2014/main" id="{1E02CFE4-CEBE-0072-441A-EE5A16FFFA39}"/>
              </a:ext>
            </a:extLst>
          </p:cNvPr>
          <p:cNvSpPr>
            <a:spLocks noGrp="1"/>
          </p:cNvSpPr>
          <p:nvPr>
            <p:ph idx="1"/>
          </p:nvPr>
        </p:nvSpPr>
        <p:spPr>
          <a:xfrm>
            <a:off x="553720" y="1652905"/>
            <a:ext cx="11338560" cy="5001578"/>
          </a:xfrm>
        </p:spPr>
        <p:txBody>
          <a:bodyPr vert="horz" lIns="91440" tIns="45720" rIns="91440" bIns="45720" rtlCol="0" anchor="t">
            <a:noAutofit/>
          </a:bodyPr>
          <a:lstStyle/>
          <a:p>
            <a:pPr marL="0" indent="0" rtl="0">
              <a:buNone/>
            </a:pPr>
            <a:r>
              <a:rPr lang="fi-FI" sz="1600" baseline="0">
                <a:latin typeface="Roboto"/>
                <a:ea typeface="Segoe UI"/>
                <a:cs typeface="Segoe UI"/>
              </a:rPr>
              <a:t>Paloilmoitinlaitteiston haltija hankkii ja asentaa hallitsemansa rakennuksen lukitut säilöt, joita kutsutaan avainsäilöiksi (kansankielellä myös putkilukko).</a:t>
            </a:r>
            <a:r>
              <a:rPr lang="en-US" sz="1600">
                <a:latin typeface="Roboto"/>
                <a:ea typeface="Segoe UI"/>
                <a:cs typeface="Segoe UI"/>
              </a:rPr>
              <a:t>​</a:t>
            </a:r>
            <a:endParaRPr lang="fi-FI" sz="1600">
              <a:latin typeface="Roboto"/>
              <a:ea typeface="Roboto"/>
              <a:cs typeface="Roboto"/>
            </a:endParaRPr>
          </a:p>
          <a:p>
            <a:pPr marL="0" indent="0" rtl="0">
              <a:buNone/>
            </a:pPr>
            <a:r>
              <a:rPr lang="fi-FI" sz="1600" b="1" baseline="0">
                <a:latin typeface="Roboto"/>
                <a:ea typeface="Segoe UI"/>
                <a:cs typeface="Segoe UI"/>
              </a:rPr>
              <a:t>Omistaja/Haltija</a:t>
            </a:r>
            <a:r>
              <a:rPr lang="fi-FI" sz="1600" baseline="0">
                <a:latin typeface="Roboto"/>
                <a:ea typeface="Segoe UI"/>
                <a:cs typeface="Segoe UI"/>
              </a:rPr>
              <a:t> huolehtii siitä, että palokunnan putkilukkoon on laadittujen suunnitelmien mukaisesti sijoitettu oikea avain lukkojen uusimistilanteissa. (Huom. Putkilukon sijaan voi käytössä olla esim. sähköinen sisäänpääsyjärjestelmä)</a:t>
            </a:r>
            <a:r>
              <a:rPr lang="en-US" sz="1600">
                <a:latin typeface="Roboto"/>
                <a:ea typeface="Segoe UI"/>
                <a:cs typeface="Segoe UI"/>
              </a:rPr>
              <a:t>​</a:t>
            </a:r>
          </a:p>
          <a:p>
            <a:pPr marL="0" indent="0">
              <a:buNone/>
            </a:pPr>
            <a:r>
              <a:rPr lang="fi-FI" sz="1600">
                <a:latin typeface="Roboto"/>
                <a:ea typeface="Calibri"/>
                <a:cs typeface="Calibri"/>
              </a:rPr>
              <a:t>Tarkoituksena, että päästään rakennukseen rakenteita rikkomatta.</a:t>
            </a:r>
            <a:endParaRPr lang="en-US" sz="1600">
              <a:latin typeface="Roboto"/>
              <a:ea typeface="Calibri"/>
              <a:cs typeface="Calibri"/>
            </a:endParaRPr>
          </a:p>
          <a:p>
            <a:pPr marL="0" indent="0">
              <a:buNone/>
            </a:pPr>
            <a:endParaRPr lang="fi-FI" sz="1600" b="1">
              <a:latin typeface="Roboto"/>
              <a:ea typeface="Calibri"/>
              <a:cs typeface="Calibri"/>
            </a:endParaRPr>
          </a:p>
          <a:p>
            <a:pPr marL="0" indent="0">
              <a:buNone/>
            </a:pPr>
            <a:r>
              <a:rPr lang="fi-FI" sz="1600" b="1">
                <a:latin typeface="Roboto"/>
                <a:ea typeface="Calibri"/>
                <a:cs typeface="Calibri"/>
              </a:rPr>
              <a:t>Järjestelyt:</a:t>
            </a:r>
            <a:endParaRPr lang="en-US" sz="1600">
              <a:latin typeface="Roboto"/>
              <a:ea typeface="Calibri"/>
              <a:cs typeface="Calibri"/>
            </a:endParaRPr>
          </a:p>
          <a:p>
            <a:pPr marL="285750" indent="-285750">
              <a:buFont typeface="Wingdings" panose="020B0604020202020204" pitchFamily="34" charset="0"/>
              <a:buChar char="Ø"/>
            </a:pPr>
            <a:r>
              <a:rPr lang="fi-FI" sz="1600">
                <a:latin typeface="Roboto"/>
                <a:ea typeface="Calibri"/>
                <a:cs typeface="Calibri"/>
              </a:rPr>
              <a:t>Ulkoavainsäiliö:</a:t>
            </a:r>
          </a:p>
          <a:p>
            <a:pPr marL="971550" lvl="1" indent="-285750">
              <a:buFont typeface="Wingdings" panose="020B0604020202020204" pitchFamily="34" charset="0"/>
              <a:buChar char="§"/>
            </a:pPr>
            <a:r>
              <a:rPr lang="fi-FI" sz="1400">
                <a:latin typeface="Roboto"/>
                <a:ea typeface="Calibri"/>
                <a:cs typeface="Calibri"/>
              </a:rPr>
              <a:t>Avaimella pääsy paloilmoittimelle (TK)</a:t>
            </a:r>
            <a:endParaRPr lang="en-US" sz="1400">
              <a:latin typeface="Roboto"/>
              <a:ea typeface="Calibri"/>
              <a:cs typeface="Calibri"/>
            </a:endParaRPr>
          </a:p>
          <a:p>
            <a:pPr marL="971550" lvl="1" indent="-285750">
              <a:buFont typeface="Wingdings" panose="020B0604020202020204" pitchFamily="34" charset="0"/>
              <a:buChar char="§"/>
            </a:pPr>
            <a:r>
              <a:rPr lang="fi-FI" sz="1400">
                <a:latin typeface="Roboto"/>
                <a:ea typeface="Calibri"/>
                <a:cs typeface="Calibri"/>
              </a:rPr>
              <a:t>Paloilmoittimelle johtavan oven lähelle</a:t>
            </a:r>
            <a:endParaRPr lang="en-US" sz="1400">
              <a:latin typeface="Roboto"/>
              <a:ea typeface="Calibri"/>
              <a:cs typeface="Calibri"/>
            </a:endParaRPr>
          </a:p>
          <a:p>
            <a:pPr marL="971550" lvl="1" indent="-285750">
              <a:buFont typeface="Wingdings" panose="020B0604020202020204" pitchFamily="34" charset="0"/>
              <a:buChar char="§"/>
            </a:pPr>
            <a:r>
              <a:rPr lang="fi-FI" sz="1400">
                <a:latin typeface="Roboto"/>
                <a:ea typeface="Calibri"/>
                <a:cs typeface="Calibri"/>
              </a:rPr>
              <a:t>Yleensä sijoitettu korkealle (usein max. 2m)</a:t>
            </a:r>
            <a:endParaRPr lang="en-US" sz="1400">
              <a:latin typeface="Roboto"/>
              <a:ea typeface="Calibri"/>
              <a:cs typeface="Calibri"/>
            </a:endParaRPr>
          </a:p>
          <a:p>
            <a:pPr marL="971550" lvl="1" indent="-285750">
              <a:buFont typeface="Wingdings" panose="020B0604020202020204" pitchFamily="34" charset="0"/>
              <a:buChar char="§"/>
            </a:pPr>
            <a:r>
              <a:rPr lang="fi-FI" sz="1400">
                <a:latin typeface="Roboto"/>
                <a:ea typeface="Calibri"/>
                <a:cs typeface="Calibri"/>
              </a:rPr>
              <a:t>Elektroninen valvonta</a:t>
            </a:r>
            <a:endParaRPr lang="en-US" sz="1400">
              <a:latin typeface="Roboto"/>
              <a:ea typeface="Calibri"/>
              <a:cs typeface="Calibri"/>
            </a:endParaRPr>
          </a:p>
          <a:p>
            <a:pPr marL="285750" indent="-285750">
              <a:buFont typeface="Wingdings" panose="020B0604020202020204" pitchFamily="34" charset="0"/>
              <a:buChar char="Ø"/>
            </a:pPr>
            <a:r>
              <a:rPr lang="fi-FI" sz="1600">
                <a:latin typeface="Roboto"/>
                <a:ea typeface="Calibri"/>
                <a:cs typeface="Calibri"/>
              </a:rPr>
              <a:t>Sisäavainsäiliö</a:t>
            </a:r>
            <a:endParaRPr lang="en-US" sz="1600">
              <a:latin typeface="Roboto"/>
              <a:ea typeface="Calibri"/>
              <a:cs typeface="Calibri"/>
            </a:endParaRPr>
          </a:p>
          <a:p>
            <a:pPr marL="971550" lvl="1" indent="-285750">
              <a:buFont typeface="Wingdings" panose="020B0604020202020204" pitchFamily="34" charset="0"/>
              <a:buChar char="§"/>
            </a:pPr>
            <a:r>
              <a:rPr lang="fi-FI" sz="1400">
                <a:latin typeface="Roboto"/>
                <a:ea typeface="Calibri"/>
                <a:cs typeface="Calibri"/>
              </a:rPr>
              <a:t>Valvontatieto jatkuvasti valvottuun paikkaan</a:t>
            </a:r>
            <a:endParaRPr lang="en-US" sz="1400">
              <a:latin typeface="Roboto"/>
              <a:ea typeface="Calibri"/>
              <a:cs typeface="Calibri"/>
            </a:endParaRPr>
          </a:p>
          <a:p>
            <a:pPr marL="971550" lvl="1" indent="-285750">
              <a:buFont typeface="Wingdings" panose="020B0604020202020204" pitchFamily="34" charset="0"/>
              <a:buChar char="§"/>
            </a:pPr>
            <a:r>
              <a:rPr lang="fi-FI" sz="1400">
                <a:latin typeface="Roboto"/>
                <a:ea typeface="Calibri"/>
                <a:cs typeface="Calibri"/>
              </a:rPr>
              <a:t>Säilöstä saatavilla sisäovien reittiavain</a:t>
            </a:r>
            <a:endParaRPr lang="en-US" sz="1400">
              <a:latin typeface="Roboto"/>
              <a:ea typeface="Calibri"/>
              <a:cs typeface="Calibri"/>
            </a:endParaRPr>
          </a:p>
          <a:p>
            <a:pPr marL="285750" indent="-285750">
              <a:buFont typeface="Wingdings" panose="020B0604020202020204" pitchFamily="34" charset="0"/>
              <a:buChar char="Ø"/>
            </a:pPr>
            <a:r>
              <a:rPr lang="fi-FI" sz="1600">
                <a:latin typeface="Roboto"/>
                <a:ea typeface="Calibri"/>
                <a:cs typeface="Calibri"/>
              </a:rPr>
              <a:t>Kirjataan kohdekorttiin</a:t>
            </a:r>
            <a:endParaRPr lang="en-US" sz="1600">
              <a:latin typeface="Roboto"/>
              <a:ea typeface="Calibri"/>
              <a:cs typeface="Calibri"/>
            </a:endParaRPr>
          </a:p>
        </p:txBody>
      </p:sp>
      <p:sp>
        <p:nvSpPr>
          <p:cNvPr id="5" name="AutoShape 5">
            <a:extLst>
              <a:ext uri="{FF2B5EF4-FFF2-40B4-BE49-F238E27FC236}">
                <a16:creationId xmlns:a16="http://schemas.microsoft.com/office/drawing/2014/main" id="{E504873B-4C21-B7FC-4D1D-7DFFE76B0631}"/>
              </a:ext>
            </a:extLst>
          </p:cNvPr>
          <p:cNvSpPr>
            <a:spLocks noChangeArrowheads="1"/>
          </p:cNvSpPr>
          <p:nvPr/>
        </p:nvSpPr>
        <p:spPr bwMode="auto">
          <a:xfrm rot="19572429">
            <a:off x="7733645" y="3442342"/>
            <a:ext cx="271045" cy="750850"/>
          </a:xfrm>
          <a:prstGeom prst="upArrow">
            <a:avLst>
              <a:gd name="adj1" fmla="val 50000"/>
              <a:gd name="adj2" fmla="val 6314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3108714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05119" y="420414"/>
            <a:ext cx="6195378" cy="812038"/>
          </a:xfrm>
        </p:spPr>
        <p:txBody>
          <a:bodyPr>
            <a:normAutofit fontScale="90000"/>
          </a:bodyPr>
          <a:lstStyle/>
          <a:p>
            <a:br>
              <a:rPr lang="fi-FI" sz="3600" b="1">
                <a:latin typeface="Roboto" panose="02000000000000000000" pitchFamily="2" charset="0"/>
                <a:ea typeface="Roboto" panose="02000000000000000000" pitchFamily="2" charset="0"/>
              </a:rPr>
            </a:br>
            <a:r>
              <a:rPr lang="fi-FI" sz="5400" b="1">
                <a:latin typeface="Roboto" panose="02000000000000000000" pitchFamily="2" charset="0"/>
                <a:ea typeface="Roboto" panose="02000000000000000000" pitchFamily="2" charset="0"/>
              </a:rPr>
              <a:t>Paikantamiskaavio</a:t>
            </a:r>
            <a:endParaRPr lang="fi-FI" sz="3600" b="1">
              <a:solidFill>
                <a:srgbClr val="E95123"/>
              </a:solidFill>
              <a:latin typeface="Roboto" panose="02000000000000000000" pitchFamily="2" charset="0"/>
              <a:ea typeface="Roboto" panose="02000000000000000000" pitchFamily="2" charset="0"/>
            </a:endParaRPr>
          </a:p>
        </p:txBody>
      </p:sp>
      <p:sp>
        <p:nvSpPr>
          <p:cNvPr id="3" name="Sisällön paikkamerkki 2">
            <a:extLst>
              <a:ext uri="{FF2B5EF4-FFF2-40B4-BE49-F238E27FC236}">
                <a16:creationId xmlns:a16="http://schemas.microsoft.com/office/drawing/2014/main" id="{6B53FE62-8923-77B4-B548-D9CD5AE8B4C6}"/>
              </a:ext>
            </a:extLst>
          </p:cNvPr>
          <p:cNvSpPr>
            <a:spLocks noGrp="1"/>
          </p:cNvSpPr>
          <p:nvPr>
            <p:ph idx="1"/>
          </p:nvPr>
        </p:nvSpPr>
        <p:spPr>
          <a:xfrm>
            <a:off x="405119" y="1451175"/>
            <a:ext cx="5979778" cy="4272665"/>
          </a:xfrm>
          <a:solidFill>
            <a:schemeClr val="bg1">
              <a:lumMod val="95000"/>
            </a:schemeClr>
          </a:solidFill>
        </p:spPr>
        <p:txBody>
          <a:bodyPr anchor="t">
            <a:noAutofit/>
          </a:bodyPr>
          <a:lstStyle/>
          <a:p>
            <a:pPr marL="0" indent="0">
              <a:buNone/>
            </a:pPr>
            <a:r>
              <a:rPr lang="fi-FI" sz="1700">
                <a:effectLst/>
                <a:latin typeface="Roboto" panose="02000000000000000000" pitchFamily="2" charset="0"/>
                <a:ea typeface="Roboto" panose="02000000000000000000" pitchFamily="2" charset="0"/>
                <a:cs typeface="Times New Roman" panose="02020603050405020304" pitchFamily="18" charset="0"/>
              </a:rPr>
              <a:t>Paikantamiskaavioiden määrä ja sijainti määritellään paloilmoittimen elinkaarikirjassa</a:t>
            </a:r>
          </a:p>
          <a:p>
            <a:pPr marL="0" indent="0">
              <a:buNone/>
            </a:pPr>
            <a:r>
              <a:rPr lang="fi-FI" sz="1700">
                <a:effectLst/>
                <a:latin typeface="Roboto" panose="02000000000000000000" pitchFamily="2" charset="0"/>
                <a:ea typeface="Roboto" panose="02000000000000000000" pitchFamily="2" charset="0"/>
                <a:cs typeface="Times New Roman" panose="02020603050405020304" pitchFamily="18" charset="0"/>
              </a:rPr>
              <a:t>Paikantamiskaavio on asiakirja, jota laitteiston käytöstä vastaava henkilö tai muu taho, kuten kohteen henkilökunta, käyttää paikantaakseen hälytyksen ja selvittääkseen hälytyksen syyn.</a:t>
            </a:r>
          </a:p>
          <a:p>
            <a:pPr marL="0" indent="0">
              <a:lnSpc>
                <a:spcPct val="100000"/>
              </a:lnSpc>
              <a:buNone/>
            </a:pPr>
            <a:r>
              <a:rPr lang="fi-FI" sz="1700">
                <a:effectLst/>
                <a:latin typeface="Roboto" panose="02000000000000000000" pitchFamily="2" charset="0"/>
                <a:ea typeface="Roboto" panose="02000000000000000000" pitchFamily="2" charset="0"/>
                <a:cs typeface="Times New Roman" panose="02020603050405020304" pitchFamily="18" charset="0"/>
              </a:rPr>
              <a:t>Paloilmoittimen kaavioiden avulla </a:t>
            </a:r>
            <a:r>
              <a:rPr lang="fi-FI" sz="1700">
                <a:latin typeface="Roboto" panose="02000000000000000000" pitchFamily="2" charset="0"/>
                <a:ea typeface="Roboto" panose="02000000000000000000" pitchFamily="2" charset="0"/>
                <a:cs typeface="Times New Roman" panose="02020603050405020304" pitchFamily="18" charset="0"/>
              </a:rPr>
              <a:t>löydetään </a:t>
            </a:r>
            <a:r>
              <a:rPr lang="fi-FI" sz="1700">
                <a:effectLst/>
                <a:latin typeface="Roboto" panose="02000000000000000000" pitchFamily="2" charset="0"/>
                <a:ea typeface="Roboto" panose="02000000000000000000" pitchFamily="2" charset="0"/>
                <a:cs typeface="Times New Roman" panose="02020603050405020304" pitchFamily="18" charset="0"/>
              </a:rPr>
              <a:t>oikea kulkureitti sinne, mistä hälytystieto on tullut. Asianmukaista paikantamista varten on kaavioissa oltava esimerkiksi kerros tai rakennuksen osan tiedot riittävän selkeästi kuvattuina.</a:t>
            </a:r>
          </a:p>
          <a:p>
            <a:pPr marL="0" indent="0">
              <a:buNone/>
            </a:pPr>
            <a:r>
              <a:rPr lang="fi-FI" sz="1700">
                <a:effectLst/>
                <a:latin typeface="Roboto" panose="02000000000000000000" pitchFamily="2" charset="0"/>
                <a:ea typeface="Roboto" panose="02000000000000000000" pitchFamily="2" charset="0"/>
                <a:cs typeface="Times New Roman" panose="02020603050405020304" pitchFamily="18" charset="0"/>
              </a:rPr>
              <a:t>Yleisesti käytetty tapa kaaviosivujen järjestämisessä on ollut, että rakennuksen kerrokset kuvataan ylhäältä alaspäin eli ensimmäinen vastaantuleva taso hakemiston jälkeen on rakennuksen ylin kerros.</a:t>
            </a:r>
          </a:p>
        </p:txBody>
      </p:sp>
      <p:sp>
        <p:nvSpPr>
          <p:cNvPr id="4" name="Tekstiruutu 3">
            <a:extLst>
              <a:ext uri="{FF2B5EF4-FFF2-40B4-BE49-F238E27FC236}">
                <a16:creationId xmlns:a16="http://schemas.microsoft.com/office/drawing/2014/main" id="{54E854A4-C9AF-D4BA-89E2-17C5CF230348}"/>
              </a:ext>
            </a:extLst>
          </p:cNvPr>
          <p:cNvSpPr txBox="1"/>
          <p:nvPr/>
        </p:nvSpPr>
        <p:spPr>
          <a:xfrm>
            <a:off x="405119" y="5565506"/>
            <a:ext cx="8937156" cy="923330"/>
          </a:xfrm>
          <a:prstGeom prst="rect">
            <a:avLst/>
          </a:prstGeom>
          <a:solidFill>
            <a:schemeClr val="bg1">
              <a:lumMod val="95000"/>
            </a:schemeClr>
          </a:solidFill>
        </p:spPr>
        <p:txBody>
          <a:bodyPr wrap="square" rtlCol="0">
            <a:spAutoFit/>
          </a:bodyPr>
          <a:lstStyle/>
          <a:p>
            <a:r>
              <a:rPr lang="fi-FI" sz="1800">
                <a:effectLst/>
                <a:latin typeface="Roboto" panose="02000000000000000000" pitchFamily="2" charset="0"/>
                <a:ea typeface="Roboto" panose="02000000000000000000" pitchFamily="2" charset="0"/>
                <a:cs typeface="Times New Roman" panose="02020603050405020304" pitchFamily="18" charset="0"/>
              </a:rPr>
              <a:t>Asiakirjoja on voitava lukea, selata ja käyttää helposti paloilmoittimen lä­heisyydessä. Tapauskohtaisesti tämä edellyttää valaistusta tai erillisen merkityn ja lukitun säilytystilan ja työtason tekemistä paloilmoittimen läheisyyteen. </a:t>
            </a:r>
          </a:p>
        </p:txBody>
      </p:sp>
      <p:cxnSp>
        <p:nvCxnSpPr>
          <p:cNvPr id="28" name="Suora yhdysviiva 27">
            <a:extLst>
              <a:ext uri="{FF2B5EF4-FFF2-40B4-BE49-F238E27FC236}">
                <a16:creationId xmlns:a16="http://schemas.microsoft.com/office/drawing/2014/main" id="{69B2F84F-6AF2-EA3B-83DF-55837A873735}"/>
              </a:ext>
            </a:extLst>
          </p:cNvPr>
          <p:cNvCxnSpPr>
            <a:cxnSpLocks/>
          </p:cNvCxnSpPr>
          <p:nvPr/>
        </p:nvCxnSpPr>
        <p:spPr>
          <a:xfrm>
            <a:off x="5864087" y="369164"/>
            <a:ext cx="5693929"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29" name="Vapaamuotoinen: Muoto 28">
            <a:extLst>
              <a:ext uri="{FF2B5EF4-FFF2-40B4-BE49-F238E27FC236}">
                <a16:creationId xmlns:a16="http://schemas.microsoft.com/office/drawing/2014/main" id="{C3EF2697-7523-82CA-9CDF-6D849531DD59}"/>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30" name="Vapaamuotoinen: Muoto 29">
            <a:extLst>
              <a:ext uri="{FF2B5EF4-FFF2-40B4-BE49-F238E27FC236}">
                <a16:creationId xmlns:a16="http://schemas.microsoft.com/office/drawing/2014/main" id="{0579822B-FB2F-E898-1F25-3A1239FCDCA0}"/>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31" name="Vapaamuotoinen: Muoto 30">
            <a:extLst>
              <a:ext uri="{FF2B5EF4-FFF2-40B4-BE49-F238E27FC236}">
                <a16:creationId xmlns:a16="http://schemas.microsoft.com/office/drawing/2014/main" id="{FD2D629A-BBC8-CC07-254E-D2A4164C7946}"/>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32" name="Vapaamuotoinen: Muoto 31">
            <a:extLst>
              <a:ext uri="{FF2B5EF4-FFF2-40B4-BE49-F238E27FC236}">
                <a16:creationId xmlns:a16="http://schemas.microsoft.com/office/drawing/2014/main" id="{0EADCE45-756E-D916-CB53-0251D3FEA84B}"/>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3" name="Ellipsi 32">
            <a:extLst>
              <a:ext uri="{FF2B5EF4-FFF2-40B4-BE49-F238E27FC236}">
                <a16:creationId xmlns:a16="http://schemas.microsoft.com/office/drawing/2014/main" id="{6977EEE8-EFBB-8A71-6D43-E772F844727C}"/>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Tekstiruutu 33">
            <a:extLst>
              <a:ext uri="{FF2B5EF4-FFF2-40B4-BE49-F238E27FC236}">
                <a16:creationId xmlns:a16="http://schemas.microsoft.com/office/drawing/2014/main" id="{8A00DBD0-3E60-397D-C9A2-99D035F1EFA4}"/>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5" name="Vapaamuotoinen: Muoto 34">
            <a:extLst>
              <a:ext uri="{FF2B5EF4-FFF2-40B4-BE49-F238E27FC236}">
                <a16:creationId xmlns:a16="http://schemas.microsoft.com/office/drawing/2014/main" id="{885408FA-2632-342B-4714-CBED5E9EDAA6}"/>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7" name="Kuva 6">
            <a:extLst>
              <a:ext uri="{FF2B5EF4-FFF2-40B4-BE49-F238E27FC236}">
                <a16:creationId xmlns:a16="http://schemas.microsoft.com/office/drawing/2014/main" id="{DDEF1A17-BD09-125E-6325-4935CDE3BF88}"/>
              </a:ext>
            </a:extLst>
          </p:cNvPr>
          <p:cNvPicPr>
            <a:picLocks noChangeAspect="1"/>
          </p:cNvPicPr>
          <p:nvPr/>
        </p:nvPicPr>
        <p:blipFill rotWithShape="1">
          <a:blip r:embed="rId3"/>
          <a:srcRect t="28232"/>
          <a:stretch/>
        </p:blipFill>
        <p:spPr>
          <a:xfrm rot="5400000">
            <a:off x="7368418" y="1073705"/>
            <a:ext cx="4272665" cy="4106529"/>
          </a:xfrm>
          <a:prstGeom prst="rect">
            <a:avLst/>
          </a:prstGeom>
        </p:spPr>
      </p:pic>
      <p:sp>
        <p:nvSpPr>
          <p:cNvPr id="8" name="Tekstiruutu 7">
            <a:extLst>
              <a:ext uri="{FF2B5EF4-FFF2-40B4-BE49-F238E27FC236}">
                <a16:creationId xmlns:a16="http://schemas.microsoft.com/office/drawing/2014/main" id="{68E53D8A-3454-1876-C016-944B3EB5EA2F}"/>
              </a:ext>
            </a:extLst>
          </p:cNvPr>
          <p:cNvSpPr txBox="1"/>
          <p:nvPr/>
        </p:nvSpPr>
        <p:spPr>
          <a:xfrm>
            <a:off x="10404451" y="944960"/>
            <a:ext cx="1575258" cy="1477328"/>
          </a:xfrm>
          <a:prstGeom prst="rect">
            <a:avLst/>
          </a:prstGeom>
          <a:solidFill>
            <a:schemeClr val="accent5">
              <a:lumMod val="40000"/>
              <a:lumOff val="60000"/>
            </a:schemeClr>
          </a:solidFill>
          <a:ln>
            <a:solidFill>
              <a:schemeClr val="tx1"/>
            </a:solidFill>
          </a:ln>
        </p:spPr>
        <p:txBody>
          <a:bodyPr wrap="square" rtlCol="0">
            <a:spAutoFit/>
          </a:bodyPr>
          <a:lstStyle/>
          <a:p>
            <a:r>
              <a:rPr lang="fi-FI" sz="1000" b="1"/>
              <a:t>Lisähuomiot:</a:t>
            </a:r>
          </a:p>
          <a:p>
            <a:pPr algn="ctr"/>
            <a:endParaRPr lang="fi-FI" sz="1000" b="1">
              <a:ln>
                <a:solidFill>
                  <a:schemeClr val="tx1"/>
                </a:solidFill>
              </a:ln>
            </a:endParaRPr>
          </a:p>
          <a:p>
            <a:r>
              <a:rPr lang="fi-FI" sz="1000"/>
              <a:t>Pelastuslaitoksen hyökkäystien varrella sijatseva paloilmoitinkeskus tai erillinen käyttölaite merkitään tekstillä ”PALOILMOITIN”.</a:t>
            </a:r>
          </a:p>
        </p:txBody>
      </p:sp>
      <p:pic>
        <p:nvPicPr>
          <p:cNvPr id="10" name="Kuva 9">
            <a:extLst>
              <a:ext uri="{FF2B5EF4-FFF2-40B4-BE49-F238E27FC236}">
                <a16:creationId xmlns:a16="http://schemas.microsoft.com/office/drawing/2014/main" id="{AA75CFB9-3D2E-8F46-73EE-94C8C8DA0C9D}"/>
              </a:ext>
            </a:extLst>
          </p:cNvPr>
          <p:cNvPicPr>
            <a:picLocks noChangeAspect="1"/>
          </p:cNvPicPr>
          <p:nvPr/>
        </p:nvPicPr>
        <p:blipFill>
          <a:blip r:embed="rId4"/>
          <a:stretch>
            <a:fillRect/>
          </a:stretch>
        </p:blipFill>
        <p:spPr>
          <a:xfrm rot="5400000">
            <a:off x="9429992" y="1111897"/>
            <a:ext cx="944704" cy="1004213"/>
          </a:xfrm>
          <a:prstGeom prst="rect">
            <a:avLst/>
          </a:prstGeom>
        </p:spPr>
      </p:pic>
      <p:pic>
        <p:nvPicPr>
          <p:cNvPr id="5" name="Kuva 4">
            <a:extLst>
              <a:ext uri="{FF2B5EF4-FFF2-40B4-BE49-F238E27FC236}">
                <a16:creationId xmlns:a16="http://schemas.microsoft.com/office/drawing/2014/main" id="{AB228362-848D-A07F-4CBE-474AC3FFC1EC}"/>
              </a:ext>
            </a:extLst>
          </p:cNvPr>
          <p:cNvPicPr>
            <a:picLocks noChangeAspect="1"/>
          </p:cNvPicPr>
          <p:nvPr/>
        </p:nvPicPr>
        <p:blipFill>
          <a:blip r:embed="rId5"/>
          <a:stretch>
            <a:fillRect/>
          </a:stretch>
        </p:blipFill>
        <p:spPr>
          <a:xfrm>
            <a:off x="-12444777" y="0"/>
            <a:ext cx="12192000" cy="6857999"/>
          </a:xfrm>
          <a:prstGeom prst="rect">
            <a:avLst/>
          </a:prstGeom>
        </p:spPr>
      </p:pic>
    </p:spTree>
    <p:extLst>
      <p:ext uri="{BB962C8B-B14F-4D97-AF65-F5344CB8AC3E}">
        <p14:creationId xmlns:p14="http://schemas.microsoft.com/office/powerpoint/2010/main" val="191327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46174" y="420413"/>
            <a:ext cx="6154323" cy="798787"/>
          </a:xfrm>
        </p:spPr>
        <p:txBody>
          <a:bodyPr>
            <a:normAutofit fontScale="90000"/>
          </a:bodyPr>
          <a:lstStyle/>
          <a:p>
            <a:br>
              <a:rPr lang="fi-FI" sz="3600" b="1">
                <a:latin typeface="Roboto" panose="02000000000000000000" pitchFamily="2" charset="0"/>
                <a:ea typeface="Roboto" panose="02000000000000000000" pitchFamily="2" charset="0"/>
              </a:rPr>
            </a:br>
            <a:r>
              <a:rPr lang="fi-FI" sz="5400" b="1">
                <a:latin typeface="Roboto" panose="02000000000000000000" pitchFamily="2" charset="0"/>
                <a:ea typeface="Roboto" panose="02000000000000000000" pitchFamily="2" charset="0"/>
              </a:rPr>
              <a:t>Paikantamiskaavio</a:t>
            </a:r>
            <a:endParaRPr lang="fi-FI" sz="3600" b="1">
              <a:latin typeface="Roboto" panose="02000000000000000000" pitchFamily="2" charset="0"/>
              <a:ea typeface="Roboto" panose="02000000000000000000" pitchFamily="2" charset="0"/>
            </a:endParaRPr>
          </a:p>
        </p:txBody>
      </p:sp>
      <p:sp>
        <p:nvSpPr>
          <p:cNvPr id="9" name="Suorakulmio 8">
            <a:extLst>
              <a:ext uri="{FF2B5EF4-FFF2-40B4-BE49-F238E27FC236}">
                <a16:creationId xmlns:a16="http://schemas.microsoft.com/office/drawing/2014/main" id="{7D20443B-B3CE-6E3B-6A22-58F3A1736591}"/>
              </a:ext>
            </a:extLst>
          </p:cNvPr>
          <p:cNvSpPr/>
          <p:nvPr/>
        </p:nvSpPr>
        <p:spPr>
          <a:xfrm>
            <a:off x="446174" y="5396863"/>
            <a:ext cx="6063712" cy="947888"/>
          </a:xfrm>
          <a:prstGeom prst="rect">
            <a:avLst/>
          </a:prstGeom>
          <a:solidFill>
            <a:schemeClr val="bg1">
              <a:lumMod val="95000"/>
            </a:schemeClr>
          </a:solidFill>
        </p:spPr>
        <p:txBody>
          <a:bodyPr wrap="square">
            <a:spAutoFit/>
          </a:bodyPr>
          <a:lstStyle/>
          <a:p>
            <a:pPr>
              <a:lnSpc>
                <a:spcPct val="115000"/>
              </a:lnSpc>
              <a:spcAft>
                <a:spcPts val="1000"/>
              </a:spcAft>
            </a:pPr>
            <a:r>
              <a:rPr lang="fi-FI" sz="1400" b="1">
                <a:solidFill>
                  <a:schemeClr val="tx2"/>
                </a:solidFill>
                <a:latin typeface="Roboto" panose="02000000000000000000" pitchFamily="2" charset="0"/>
                <a:ea typeface="Roboto" panose="02000000000000000000" pitchFamily="2" charset="0"/>
                <a:cs typeface="Times New Roman" panose="02020603050405020304" pitchFamily="18" charset="0"/>
              </a:rPr>
              <a:t>KIRJALLINEN SELVITYS OHJAUSTOIMINNOISTA</a:t>
            </a:r>
            <a:endParaRPr lang="fi-FI" sz="1200" b="1">
              <a:solidFill>
                <a:schemeClr val="tx2"/>
              </a:solidFill>
              <a:latin typeface="Roboto" panose="02000000000000000000" pitchFamily="2" charset="0"/>
              <a:ea typeface="Roboto" panose="02000000000000000000" pitchFamily="2" charset="0"/>
              <a:cs typeface="Times New Roman" panose="02020603050405020304" pitchFamily="18" charset="0"/>
            </a:endParaRPr>
          </a:p>
          <a:p>
            <a:pPr>
              <a:lnSpc>
                <a:spcPct val="115000"/>
              </a:lnSpc>
            </a:pPr>
            <a:r>
              <a:rPr lang="fi-FI" sz="1400">
                <a:solidFill>
                  <a:schemeClr val="tx2"/>
                </a:solidFill>
                <a:latin typeface="Roboto" panose="02000000000000000000" pitchFamily="2" charset="0"/>
                <a:ea typeface="Roboto" panose="02000000000000000000" pitchFamily="2" charset="0"/>
                <a:cs typeface="Times New Roman" panose="02020603050405020304" pitchFamily="18" charset="0"/>
              </a:rPr>
              <a:t>Kuvaus ohjaustoiminnoista, niiden irtikytkentäohjeet ja palauttaminen ilmoitustilaansa.</a:t>
            </a:r>
            <a:endParaRPr lang="fi-FI" sz="1200">
              <a:solidFill>
                <a:schemeClr val="tx2"/>
              </a:solidFill>
              <a:latin typeface="Roboto" panose="02000000000000000000" pitchFamily="2" charset="0"/>
              <a:ea typeface="Roboto" panose="02000000000000000000" pitchFamily="2" charset="0"/>
              <a:cs typeface="Times New Roman" panose="02020603050405020304" pitchFamily="18" charset="0"/>
            </a:endParaRPr>
          </a:p>
        </p:txBody>
      </p:sp>
      <p:sp>
        <p:nvSpPr>
          <p:cNvPr id="10" name="Suorakulmio 9">
            <a:extLst>
              <a:ext uri="{FF2B5EF4-FFF2-40B4-BE49-F238E27FC236}">
                <a16:creationId xmlns:a16="http://schemas.microsoft.com/office/drawing/2014/main" id="{9AB847E2-19ED-059C-499E-AAA9ED0B899D}"/>
              </a:ext>
            </a:extLst>
          </p:cNvPr>
          <p:cNvSpPr/>
          <p:nvPr/>
        </p:nvSpPr>
        <p:spPr>
          <a:xfrm>
            <a:off x="446174" y="2276606"/>
            <a:ext cx="6545509" cy="2893484"/>
          </a:xfrm>
          <a:prstGeom prst="rect">
            <a:avLst/>
          </a:prstGeom>
          <a:solidFill>
            <a:schemeClr val="bg1">
              <a:lumMod val="95000"/>
            </a:schemeClr>
          </a:solidFill>
        </p:spPr>
        <p:txBody>
          <a:bodyPr wrap="square">
            <a:spAutoFit/>
          </a:bodyPr>
          <a:lstStyle/>
          <a:p>
            <a:pPr>
              <a:lnSpc>
                <a:spcPct val="115000"/>
              </a:lnSpc>
              <a:spcAft>
                <a:spcPts val="1000"/>
              </a:spcAft>
            </a:pPr>
            <a:r>
              <a:rPr lang="fi-FI" sz="1400" b="1">
                <a:solidFill>
                  <a:schemeClr val="tx2"/>
                </a:solidFill>
                <a:latin typeface="Roboto" panose="02000000000000000000" pitchFamily="2" charset="0"/>
                <a:ea typeface="Roboto" panose="02000000000000000000" pitchFamily="2" charset="0"/>
                <a:cs typeface="Times New Roman" panose="02020603050405020304" pitchFamily="18" charset="0"/>
              </a:rPr>
              <a:t>PAIKANTAMISKAAVION SISÄLTÖ</a:t>
            </a:r>
            <a:endParaRPr lang="fi-FI" sz="1200" b="1">
              <a:solidFill>
                <a:schemeClr val="tx2"/>
              </a:solidFill>
              <a:latin typeface="Roboto" panose="02000000000000000000" pitchFamily="2" charset="0"/>
              <a:ea typeface="Roboto" panose="02000000000000000000" pitchFamily="2" charset="0"/>
              <a:cs typeface="Times New Roman" panose="02020603050405020304" pitchFamily="18" charset="0"/>
            </a:endParaRPr>
          </a:p>
          <a:p>
            <a:pPr>
              <a:lnSpc>
                <a:spcPct val="115000"/>
              </a:lnSpc>
            </a:pPr>
            <a:r>
              <a:rPr lang="fi-FI" sz="1400">
                <a:solidFill>
                  <a:schemeClr val="tx2"/>
                </a:solidFill>
                <a:latin typeface="Roboto" panose="02000000000000000000" pitchFamily="2" charset="0"/>
                <a:ea typeface="Roboto" panose="02000000000000000000" pitchFamily="2" charset="0"/>
                <a:cs typeface="Times New Roman" panose="02020603050405020304" pitchFamily="18" charset="0"/>
              </a:rPr>
              <a:t>Paikantamiskaavio käsittää vähintään:</a:t>
            </a:r>
          </a:p>
          <a:p>
            <a:pPr marL="285750" indent="-285750">
              <a:lnSpc>
                <a:spcPct val="115000"/>
              </a:lnSpc>
              <a:buFont typeface="Arial" panose="020B0604020202020204" pitchFamily="34" charset="0"/>
              <a:buChar char="•"/>
            </a:pPr>
            <a:r>
              <a:rPr lang="fi-FI" sz="1400">
                <a:solidFill>
                  <a:schemeClr val="tx2"/>
                </a:solidFill>
                <a:latin typeface="Roboto" panose="02000000000000000000" pitchFamily="2" charset="0"/>
                <a:ea typeface="Roboto" panose="02000000000000000000" pitchFamily="2" charset="0"/>
                <a:cs typeface="Times New Roman" panose="02020603050405020304" pitchFamily="18" charset="0"/>
              </a:rPr>
              <a:t>hakemiston</a:t>
            </a:r>
          </a:p>
          <a:p>
            <a:pPr marL="285750" indent="-285750">
              <a:lnSpc>
                <a:spcPct val="115000"/>
              </a:lnSpc>
              <a:buFont typeface="Arial" panose="020B0604020202020204" pitchFamily="34" charset="0"/>
              <a:buChar char="•"/>
            </a:pPr>
            <a:r>
              <a:rPr lang="fi-FI" sz="1400">
                <a:solidFill>
                  <a:schemeClr val="tx2"/>
                </a:solidFill>
                <a:latin typeface="Roboto" panose="02000000000000000000" pitchFamily="2" charset="0"/>
                <a:ea typeface="Roboto" panose="02000000000000000000" pitchFamily="2" charset="0"/>
                <a:cs typeface="Times New Roman" panose="02020603050405020304" pitchFamily="18" charset="0"/>
              </a:rPr>
              <a:t>selvityksen paloilmoittimen ohjaustoiminnoista ja niiden käytöstä </a:t>
            </a:r>
          </a:p>
          <a:p>
            <a:pPr marL="285750" indent="-285750">
              <a:lnSpc>
                <a:spcPct val="115000"/>
              </a:lnSpc>
              <a:buFont typeface="Arial" panose="020B0604020202020204" pitchFamily="34" charset="0"/>
              <a:buChar char="•"/>
            </a:pPr>
            <a:r>
              <a:rPr lang="fi-FI" sz="1400">
                <a:solidFill>
                  <a:schemeClr val="tx2"/>
                </a:solidFill>
                <a:latin typeface="Roboto" panose="02000000000000000000" pitchFamily="2" charset="0"/>
                <a:ea typeface="Roboto" panose="02000000000000000000" pitchFamily="2" charset="0"/>
                <a:cs typeface="Times New Roman" panose="02020603050405020304" pitchFamily="18" charset="0"/>
              </a:rPr>
              <a:t>asemapiirroksen</a:t>
            </a:r>
          </a:p>
          <a:p>
            <a:pPr marL="285750" indent="-285750">
              <a:lnSpc>
                <a:spcPct val="115000"/>
              </a:lnSpc>
              <a:buFont typeface="Arial" panose="020B0604020202020204" pitchFamily="34" charset="0"/>
              <a:buChar char="•"/>
            </a:pPr>
            <a:r>
              <a:rPr lang="fi-FI" sz="1400">
                <a:solidFill>
                  <a:schemeClr val="tx2"/>
                </a:solidFill>
                <a:latin typeface="Roboto" panose="02000000000000000000" pitchFamily="2" charset="0"/>
                <a:ea typeface="Roboto" panose="02000000000000000000" pitchFamily="2" charset="0"/>
                <a:cs typeface="Times New Roman" panose="02020603050405020304" pitchFamily="18" charset="0"/>
              </a:rPr>
              <a:t>kaaviosivut</a:t>
            </a:r>
            <a:endParaRPr lang="fi-FI" sz="1200">
              <a:solidFill>
                <a:schemeClr val="tx2"/>
              </a:solidFill>
              <a:latin typeface="Roboto" panose="02000000000000000000" pitchFamily="2" charset="0"/>
              <a:ea typeface="Roboto" panose="02000000000000000000" pitchFamily="2" charset="0"/>
              <a:cs typeface="Times New Roman" panose="02020603050405020304" pitchFamily="18" charset="0"/>
            </a:endParaRPr>
          </a:p>
          <a:p>
            <a:pPr>
              <a:lnSpc>
                <a:spcPct val="115000"/>
              </a:lnSpc>
            </a:pPr>
            <a:endParaRPr lang="fi-FI" sz="1400">
              <a:solidFill>
                <a:schemeClr val="tx2"/>
              </a:solidFill>
              <a:latin typeface="Roboto" panose="02000000000000000000" pitchFamily="2" charset="0"/>
              <a:ea typeface="Roboto" panose="02000000000000000000" pitchFamily="2" charset="0"/>
              <a:cs typeface="Times New Roman" panose="02020603050405020304" pitchFamily="18" charset="0"/>
            </a:endParaRPr>
          </a:p>
          <a:p>
            <a:pPr>
              <a:lnSpc>
                <a:spcPct val="115000"/>
              </a:lnSpc>
            </a:pPr>
            <a:r>
              <a:rPr lang="fi-FI" sz="1400">
                <a:solidFill>
                  <a:schemeClr val="tx2"/>
                </a:solidFill>
                <a:latin typeface="Roboto" panose="02000000000000000000" pitchFamily="2" charset="0"/>
                <a:ea typeface="Roboto" panose="02000000000000000000" pitchFamily="2" charset="0"/>
                <a:cs typeface="Times New Roman" panose="02020603050405020304" pitchFamily="18" charset="0"/>
              </a:rPr>
              <a:t>Käyttölaitteilla tulee olla </a:t>
            </a:r>
            <a:r>
              <a:rPr lang="fi-FI" sz="1400" b="1">
                <a:solidFill>
                  <a:schemeClr val="tx2"/>
                </a:solidFill>
                <a:latin typeface="Roboto" panose="02000000000000000000" pitchFamily="2" charset="0"/>
                <a:ea typeface="Roboto" panose="02000000000000000000" pitchFamily="2" charset="0"/>
                <a:cs typeface="Times New Roman" panose="02020603050405020304" pitchFamily="18" charset="0"/>
              </a:rPr>
              <a:t>selkeät,</a:t>
            </a:r>
            <a:r>
              <a:rPr lang="fi-FI" sz="1200" b="1">
                <a:solidFill>
                  <a:schemeClr val="tx2"/>
                </a:solidFill>
                <a:latin typeface="Roboto" panose="02000000000000000000" pitchFamily="2" charset="0"/>
                <a:ea typeface="Roboto" panose="02000000000000000000" pitchFamily="2" charset="0"/>
                <a:cs typeface="Times New Roman" panose="02020603050405020304" pitchFamily="18" charset="0"/>
              </a:rPr>
              <a:t> </a:t>
            </a:r>
            <a:r>
              <a:rPr lang="fi-FI" sz="1400" b="1">
                <a:solidFill>
                  <a:schemeClr val="tx2"/>
                </a:solidFill>
                <a:latin typeface="Roboto" panose="02000000000000000000" pitchFamily="2" charset="0"/>
                <a:ea typeface="Roboto" panose="02000000000000000000" pitchFamily="2" charset="0"/>
                <a:cs typeface="Times New Roman" panose="02020603050405020304" pitchFamily="18" charset="0"/>
              </a:rPr>
              <a:t>havainnolliset ja kestävät </a:t>
            </a:r>
            <a:r>
              <a:rPr lang="fi-FI" sz="1400">
                <a:solidFill>
                  <a:schemeClr val="tx2"/>
                </a:solidFill>
                <a:latin typeface="Roboto" panose="02000000000000000000" pitchFamily="2" charset="0"/>
                <a:ea typeface="Roboto" panose="02000000000000000000" pitchFamily="2" charset="0"/>
                <a:cs typeface="Times New Roman" panose="02020603050405020304" pitchFamily="18" charset="0"/>
              </a:rPr>
              <a:t>paikantamiskaaviot.</a:t>
            </a:r>
          </a:p>
          <a:p>
            <a:pPr>
              <a:lnSpc>
                <a:spcPct val="115000"/>
              </a:lnSpc>
            </a:pPr>
            <a:endParaRPr lang="fi-FI" sz="1200">
              <a:solidFill>
                <a:schemeClr val="tx2"/>
              </a:solidFill>
              <a:latin typeface="Roboto" panose="02000000000000000000" pitchFamily="2" charset="0"/>
              <a:ea typeface="Roboto" panose="02000000000000000000" pitchFamily="2" charset="0"/>
              <a:cs typeface="Times New Roman" panose="02020603050405020304" pitchFamily="18" charset="0"/>
            </a:endParaRPr>
          </a:p>
          <a:p>
            <a:pPr>
              <a:lnSpc>
                <a:spcPct val="115000"/>
              </a:lnSpc>
            </a:pPr>
            <a:r>
              <a:rPr lang="fi-FI" sz="1400">
                <a:solidFill>
                  <a:schemeClr val="tx2"/>
                </a:solidFill>
                <a:latin typeface="Roboto" panose="02000000000000000000" pitchFamily="2" charset="0"/>
                <a:ea typeface="Roboto" panose="02000000000000000000" pitchFamily="2" charset="0"/>
                <a:cs typeface="Times New Roman" panose="02020603050405020304" pitchFamily="18" charset="0"/>
              </a:rPr>
              <a:t>Paikantamiskaavion toimittamisesta vastaa Tukesin luetteloima paloilmoittimen asennusliike järjestelmän toteutuksen yhteydessä.</a:t>
            </a:r>
            <a:endParaRPr lang="fi-FI" sz="1200">
              <a:solidFill>
                <a:schemeClr val="tx2"/>
              </a:solidFill>
              <a:latin typeface="Roboto" panose="02000000000000000000" pitchFamily="2" charset="0"/>
              <a:ea typeface="Roboto" panose="02000000000000000000" pitchFamily="2" charset="0"/>
              <a:cs typeface="Times New Roman" panose="02020603050405020304" pitchFamily="18" charset="0"/>
            </a:endParaRPr>
          </a:p>
        </p:txBody>
      </p:sp>
      <p:sp>
        <p:nvSpPr>
          <p:cNvPr id="11" name="Suorakulmio 10">
            <a:extLst>
              <a:ext uri="{FF2B5EF4-FFF2-40B4-BE49-F238E27FC236}">
                <a16:creationId xmlns:a16="http://schemas.microsoft.com/office/drawing/2014/main" id="{9D82E8FA-E3BE-CE20-369C-F6B56B7A8D4E}"/>
              </a:ext>
            </a:extLst>
          </p:cNvPr>
          <p:cNvSpPr/>
          <p:nvPr/>
        </p:nvSpPr>
        <p:spPr>
          <a:xfrm>
            <a:off x="446174" y="1526613"/>
            <a:ext cx="6063712" cy="523220"/>
          </a:xfrm>
          <a:prstGeom prst="rect">
            <a:avLst/>
          </a:prstGeom>
          <a:solidFill>
            <a:schemeClr val="bg1">
              <a:lumMod val="95000"/>
            </a:schemeClr>
          </a:solidFill>
        </p:spPr>
        <p:txBody>
          <a:bodyPr wrap="square">
            <a:spAutoFit/>
          </a:bodyPr>
          <a:lstStyle/>
          <a:p>
            <a:r>
              <a:rPr lang="fi-FI" sz="1400" b="1">
                <a:solidFill>
                  <a:schemeClr val="tx2"/>
                </a:solidFill>
                <a:latin typeface="Roboto" panose="02000000000000000000" pitchFamily="2" charset="0"/>
                <a:ea typeface="Roboto" panose="02000000000000000000" pitchFamily="2" charset="0"/>
              </a:rPr>
              <a:t>Paikantamiskaaviolle</a:t>
            </a:r>
            <a:r>
              <a:rPr lang="fi-FI" sz="1400">
                <a:solidFill>
                  <a:schemeClr val="tx2"/>
                </a:solidFill>
                <a:latin typeface="Roboto" panose="02000000000000000000" pitchFamily="2" charset="0"/>
                <a:ea typeface="Roboto" panose="02000000000000000000" pitchFamily="2" charset="0"/>
              </a:rPr>
              <a:t> on varattava ”PAIKANTAMISKAAVIO”-tekstillä varustettu kaaviokotelo tai vastaava tila</a:t>
            </a:r>
          </a:p>
        </p:txBody>
      </p:sp>
      <p:pic>
        <p:nvPicPr>
          <p:cNvPr id="12" name="Kuva 11">
            <a:extLst>
              <a:ext uri="{FF2B5EF4-FFF2-40B4-BE49-F238E27FC236}">
                <a16:creationId xmlns:a16="http://schemas.microsoft.com/office/drawing/2014/main" id="{4ACF7714-E8F5-3E99-137F-143E51F3A53A}"/>
              </a:ext>
            </a:extLst>
          </p:cNvPr>
          <p:cNvPicPr>
            <a:picLocks noChangeAspect="1"/>
          </p:cNvPicPr>
          <p:nvPr/>
        </p:nvPicPr>
        <p:blipFill>
          <a:blip r:embed="rId3"/>
          <a:stretch>
            <a:fillRect/>
          </a:stretch>
        </p:blipFill>
        <p:spPr>
          <a:xfrm>
            <a:off x="7382870" y="703227"/>
            <a:ext cx="4484712" cy="3050618"/>
          </a:xfrm>
          <a:prstGeom prst="rect">
            <a:avLst/>
          </a:prstGeom>
        </p:spPr>
      </p:pic>
      <p:pic>
        <p:nvPicPr>
          <p:cNvPr id="13" name="Kuva 12">
            <a:extLst>
              <a:ext uri="{FF2B5EF4-FFF2-40B4-BE49-F238E27FC236}">
                <a16:creationId xmlns:a16="http://schemas.microsoft.com/office/drawing/2014/main" id="{3E19A701-217C-838A-A26D-28749ED9AB1D}"/>
              </a:ext>
            </a:extLst>
          </p:cNvPr>
          <p:cNvPicPr>
            <a:picLocks noChangeAspect="1"/>
          </p:cNvPicPr>
          <p:nvPr/>
        </p:nvPicPr>
        <p:blipFill>
          <a:blip r:embed="rId4"/>
          <a:stretch>
            <a:fillRect/>
          </a:stretch>
        </p:blipFill>
        <p:spPr>
          <a:xfrm>
            <a:off x="7382870" y="3723348"/>
            <a:ext cx="4704568" cy="3134651"/>
          </a:xfrm>
          <a:prstGeom prst="rect">
            <a:avLst/>
          </a:prstGeom>
        </p:spPr>
      </p:pic>
      <p:cxnSp>
        <p:nvCxnSpPr>
          <p:cNvPr id="29" name="Suora yhdysviiva 28">
            <a:extLst>
              <a:ext uri="{FF2B5EF4-FFF2-40B4-BE49-F238E27FC236}">
                <a16:creationId xmlns:a16="http://schemas.microsoft.com/office/drawing/2014/main" id="{44D6D065-9BB7-D3AF-FAE9-498F6FF87BF2}"/>
              </a:ext>
            </a:extLst>
          </p:cNvPr>
          <p:cNvCxnSpPr>
            <a:cxnSpLocks/>
          </p:cNvCxnSpPr>
          <p:nvPr/>
        </p:nvCxnSpPr>
        <p:spPr>
          <a:xfrm>
            <a:off x="5864087" y="369164"/>
            <a:ext cx="5693929"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30" name="Vapaamuotoinen: Muoto 29">
            <a:extLst>
              <a:ext uri="{FF2B5EF4-FFF2-40B4-BE49-F238E27FC236}">
                <a16:creationId xmlns:a16="http://schemas.microsoft.com/office/drawing/2014/main" id="{9364ED93-4D7D-5F72-6632-FB80999F3327}"/>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31" name="Vapaamuotoinen: Muoto 30">
            <a:extLst>
              <a:ext uri="{FF2B5EF4-FFF2-40B4-BE49-F238E27FC236}">
                <a16:creationId xmlns:a16="http://schemas.microsoft.com/office/drawing/2014/main" id="{88C4457E-10B1-1E13-96F6-933A3A6D7614}"/>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32" name="Vapaamuotoinen: Muoto 31">
            <a:extLst>
              <a:ext uri="{FF2B5EF4-FFF2-40B4-BE49-F238E27FC236}">
                <a16:creationId xmlns:a16="http://schemas.microsoft.com/office/drawing/2014/main" id="{F8D1EB11-851A-781F-7C6A-834CC28E61FC}"/>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33" name="Vapaamuotoinen: Muoto 32">
            <a:extLst>
              <a:ext uri="{FF2B5EF4-FFF2-40B4-BE49-F238E27FC236}">
                <a16:creationId xmlns:a16="http://schemas.microsoft.com/office/drawing/2014/main" id="{9849E396-A5B1-94D7-A90C-CE660492B5DE}"/>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4" name="Ellipsi 33">
            <a:extLst>
              <a:ext uri="{FF2B5EF4-FFF2-40B4-BE49-F238E27FC236}">
                <a16:creationId xmlns:a16="http://schemas.microsoft.com/office/drawing/2014/main" id="{82334539-9E20-EFE2-5219-2E461ED82E21}"/>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Tekstiruutu 34">
            <a:extLst>
              <a:ext uri="{FF2B5EF4-FFF2-40B4-BE49-F238E27FC236}">
                <a16:creationId xmlns:a16="http://schemas.microsoft.com/office/drawing/2014/main" id="{D7C0EA67-A2D8-5D0D-E63D-1FF4D789D6C1}"/>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6" name="Vapaamuotoinen: Muoto 35">
            <a:extLst>
              <a:ext uri="{FF2B5EF4-FFF2-40B4-BE49-F238E27FC236}">
                <a16:creationId xmlns:a16="http://schemas.microsoft.com/office/drawing/2014/main" id="{E7C70353-3F98-19FC-E579-EC5FB203662D}"/>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16EA5251-4878-6C89-DA7F-4911DB3E7078}"/>
              </a:ext>
            </a:extLst>
          </p:cNvPr>
          <p:cNvPicPr>
            <a:picLocks noChangeAspect="1"/>
          </p:cNvPicPr>
          <p:nvPr/>
        </p:nvPicPr>
        <p:blipFill>
          <a:blip r:embed="rId5"/>
          <a:stretch>
            <a:fillRect/>
          </a:stretch>
        </p:blipFill>
        <p:spPr>
          <a:xfrm>
            <a:off x="0" y="-1868"/>
            <a:ext cx="12192000" cy="6857999"/>
          </a:xfrm>
          <a:prstGeom prst="rect">
            <a:avLst/>
          </a:prstGeom>
        </p:spPr>
      </p:pic>
    </p:spTree>
    <p:extLst>
      <p:ext uri="{BB962C8B-B14F-4D97-AF65-F5344CB8AC3E}">
        <p14:creationId xmlns:p14="http://schemas.microsoft.com/office/powerpoint/2010/main" val="199572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500"/>
                                        <p:tgtEl>
                                          <p:spTgt spid="10">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fade">
                                      <p:cBhvr>
                                        <p:cTn id="30" dur="500"/>
                                        <p:tgtEl>
                                          <p:spTgt spid="10">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animEffect transition="in" filter="fade">
                                      <p:cBhvr>
                                        <p:cTn id="35" dur="500"/>
                                        <p:tgtEl>
                                          <p:spTgt spid="10">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xEl>
                                              <p:pRg st="9" end="9"/>
                                            </p:txEl>
                                          </p:spTgt>
                                        </p:tgtEl>
                                        <p:attrNameLst>
                                          <p:attrName>style.visibility</p:attrName>
                                        </p:attrNameLst>
                                      </p:cBhvr>
                                      <p:to>
                                        <p:strVal val="visible"/>
                                      </p:to>
                                    </p:set>
                                    <p:animEffect transition="in" filter="fade">
                                      <p:cBhvr>
                                        <p:cTn id="40" dur="500"/>
                                        <p:tgtEl>
                                          <p:spTgt spid="10">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FFE561B-9C4B-1F88-9DC6-E548C46F32F8}"/>
              </a:ext>
            </a:extLst>
          </p:cNvPr>
          <p:cNvPicPr>
            <a:picLocks noChangeAspect="1"/>
          </p:cNvPicPr>
          <p:nvPr/>
        </p:nvPicPr>
        <p:blipFill>
          <a:blip r:embed="rId3"/>
          <a:stretch>
            <a:fillRect/>
          </a:stretch>
        </p:blipFill>
        <p:spPr>
          <a:xfrm>
            <a:off x="519818" y="1669045"/>
            <a:ext cx="6809876" cy="4797752"/>
          </a:xfrm>
          <a:prstGeom prst="rect">
            <a:avLst/>
          </a:prstGeom>
        </p:spPr>
      </p:pic>
      <p:sp>
        <p:nvSpPr>
          <p:cNvPr id="2" name="Otsikko 1"/>
          <p:cNvSpPr>
            <a:spLocks noGrp="1"/>
          </p:cNvSpPr>
          <p:nvPr>
            <p:ph type="title"/>
          </p:nvPr>
        </p:nvSpPr>
        <p:spPr>
          <a:xfrm>
            <a:off x="446174" y="420413"/>
            <a:ext cx="6154323" cy="798787"/>
          </a:xfrm>
        </p:spPr>
        <p:txBody>
          <a:bodyPr>
            <a:normAutofit fontScale="90000"/>
          </a:bodyPr>
          <a:lstStyle/>
          <a:p>
            <a:br>
              <a:rPr lang="fi-FI" sz="3600" b="1">
                <a:latin typeface="Roboto" panose="02000000000000000000" pitchFamily="2" charset="0"/>
                <a:ea typeface="Roboto" panose="02000000000000000000" pitchFamily="2" charset="0"/>
              </a:rPr>
            </a:br>
            <a:r>
              <a:rPr lang="fi-FI" sz="5400" b="1">
                <a:latin typeface="Roboto" panose="02000000000000000000" pitchFamily="2" charset="0"/>
                <a:ea typeface="Roboto" panose="02000000000000000000" pitchFamily="2" charset="0"/>
              </a:rPr>
              <a:t>Paikantamiskaavio</a:t>
            </a:r>
            <a:endParaRPr lang="fi-FI" sz="3600" b="1">
              <a:latin typeface="Roboto" panose="02000000000000000000" pitchFamily="2" charset="0"/>
              <a:ea typeface="Roboto" panose="02000000000000000000" pitchFamily="2" charset="0"/>
            </a:endParaRPr>
          </a:p>
        </p:txBody>
      </p:sp>
      <p:cxnSp>
        <p:nvCxnSpPr>
          <p:cNvPr id="29" name="Suora yhdysviiva 28">
            <a:extLst>
              <a:ext uri="{FF2B5EF4-FFF2-40B4-BE49-F238E27FC236}">
                <a16:creationId xmlns:a16="http://schemas.microsoft.com/office/drawing/2014/main" id="{44D6D065-9BB7-D3AF-FAE9-498F6FF87BF2}"/>
              </a:ext>
            </a:extLst>
          </p:cNvPr>
          <p:cNvCxnSpPr>
            <a:cxnSpLocks/>
          </p:cNvCxnSpPr>
          <p:nvPr/>
        </p:nvCxnSpPr>
        <p:spPr>
          <a:xfrm>
            <a:off x="5864087" y="369164"/>
            <a:ext cx="5693929"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30" name="Vapaamuotoinen: Muoto 29">
            <a:extLst>
              <a:ext uri="{FF2B5EF4-FFF2-40B4-BE49-F238E27FC236}">
                <a16:creationId xmlns:a16="http://schemas.microsoft.com/office/drawing/2014/main" id="{9364ED93-4D7D-5F72-6632-FB80999F3327}"/>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31" name="Vapaamuotoinen: Muoto 30">
            <a:extLst>
              <a:ext uri="{FF2B5EF4-FFF2-40B4-BE49-F238E27FC236}">
                <a16:creationId xmlns:a16="http://schemas.microsoft.com/office/drawing/2014/main" id="{88C4457E-10B1-1E13-96F6-933A3A6D7614}"/>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32" name="Vapaamuotoinen: Muoto 31">
            <a:extLst>
              <a:ext uri="{FF2B5EF4-FFF2-40B4-BE49-F238E27FC236}">
                <a16:creationId xmlns:a16="http://schemas.microsoft.com/office/drawing/2014/main" id="{F8D1EB11-851A-781F-7C6A-834CC28E61FC}"/>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33" name="Vapaamuotoinen: Muoto 32">
            <a:extLst>
              <a:ext uri="{FF2B5EF4-FFF2-40B4-BE49-F238E27FC236}">
                <a16:creationId xmlns:a16="http://schemas.microsoft.com/office/drawing/2014/main" id="{9849E396-A5B1-94D7-A90C-CE660492B5DE}"/>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sp>
        <p:nvSpPr>
          <p:cNvPr id="34" name="Ellipsi 33">
            <a:extLst>
              <a:ext uri="{FF2B5EF4-FFF2-40B4-BE49-F238E27FC236}">
                <a16:creationId xmlns:a16="http://schemas.microsoft.com/office/drawing/2014/main" id="{82334539-9E20-EFE2-5219-2E461ED82E21}"/>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Tekstiruutu 34">
            <a:extLst>
              <a:ext uri="{FF2B5EF4-FFF2-40B4-BE49-F238E27FC236}">
                <a16:creationId xmlns:a16="http://schemas.microsoft.com/office/drawing/2014/main" id="{D7C0EA67-A2D8-5D0D-E63D-1FF4D789D6C1}"/>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6" name="Vapaamuotoinen: Muoto 35">
            <a:extLst>
              <a:ext uri="{FF2B5EF4-FFF2-40B4-BE49-F238E27FC236}">
                <a16:creationId xmlns:a16="http://schemas.microsoft.com/office/drawing/2014/main" id="{E7C70353-3F98-19FC-E579-EC5FB203662D}"/>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16EA5251-4878-6C89-DA7F-4911DB3E7078}"/>
              </a:ext>
            </a:extLst>
          </p:cNvPr>
          <p:cNvPicPr>
            <a:picLocks noChangeAspect="1"/>
          </p:cNvPicPr>
          <p:nvPr/>
        </p:nvPicPr>
        <p:blipFill>
          <a:blip r:embed="rId4"/>
          <a:stretch>
            <a:fillRect/>
          </a:stretch>
        </p:blipFill>
        <p:spPr>
          <a:xfrm>
            <a:off x="0" y="1"/>
            <a:ext cx="12192000" cy="6857999"/>
          </a:xfrm>
          <a:prstGeom prst="rect">
            <a:avLst/>
          </a:prstGeom>
        </p:spPr>
      </p:pic>
      <p:sp>
        <p:nvSpPr>
          <p:cNvPr id="4" name="Otsikko 1">
            <a:extLst>
              <a:ext uri="{FF2B5EF4-FFF2-40B4-BE49-F238E27FC236}">
                <a16:creationId xmlns:a16="http://schemas.microsoft.com/office/drawing/2014/main" id="{325C54CF-CBC4-3224-F6C3-C8DB9A4441E5}"/>
              </a:ext>
            </a:extLst>
          </p:cNvPr>
          <p:cNvSpPr txBox="1">
            <a:spLocks/>
          </p:cNvSpPr>
          <p:nvPr/>
        </p:nvSpPr>
        <p:spPr>
          <a:xfrm>
            <a:off x="1509601" y="1669723"/>
            <a:ext cx="6154323" cy="7987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E95123"/>
                </a:solidFill>
                <a:latin typeface="+mj-lt"/>
                <a:ea typeface="+mj-ea"/>
                <a:cs typeface="+mj-cs"/>
              </a:defRPr>
            </a:lvl1pPr>
          </a:lstStyle>
          <a:p>
            <a:r>
              <a:rPr lang="fi-FI" sz="2400">
                <a:solidFill>
                  <a:schemeClr val="tx1"/>
                </a:solidFill>
                <a:latin typeface="Roboto" panose="02000000000000000000" pitchFamily="2" charset="0"/>
                <a:ea typeface="Roboto" panose="02000000000000000000" pitchFamily="2" charset="0"/>
              </a:rPr>
              <a:t>Välitilan ilmaisimen tunnistaminen</a:t>
            </a:r>
          </a:p>
        </p:txBody>
      </p:sp>
      <p:sp>
        <p:nvSpPr>
          <p:cNvPr id="6" name="Suorakulmio 5">
            <a:extLst>
              <a:ext uri="{FF2B5EF4-FFF2-40B4-BE49-F238E27FC236}">
                <a16:creationId xmlns:a16="http://schemas.microsoft.com/office/drawing/2014/main" id="{AAB27664-BBFB-14D0-76CF-280AC724DEB7}"/>
              </a:ext>
            </a:extLst>
          </p:cNvPr>
          <p:cNvSpPr/>
          <p:nvPr/>
        </p:nvSpPr>
        <p:spPr>
          <a:xfrm>
            <a:off x="1653090" y="4782352"/>
            <a:ext cx="2590800" cy="5021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orakulmio 6">
            <a:extLst>
              <a:ext uri="{FF2B5EF4-FFF2-40B4-BE49-F238E27FC236}">
                <a16:creationId xmlns:a16="http://schemas.microsoft.com/office/drawing/2014/main" id="{55477CD3-4CEB-57A2-C162-60F210D477F3}"/>
              </a:ext>
            </a:extLst>
          </p:cNvPr>
          <p:cNvSpPr/>
          <p:nvPr/>
        </p:nvSpPr>
        <p:spPr>
          <a:xfrm>
            <a:off x="6017132" y="3189754"/>
            <a:ext cx="1188581" cy="5767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Kuva 7">
            <a:extLst>
              <a:ext uri="{FF2B5EF4-FFF2-40B4-BE49-F238E27FC236}">
                <a16:creationId xmlns:a16="http://schemas.microsoft.com/office/drawing/2014/main" id="{02BF0C88-D0E0-3DCC-75D8-7583A43BAAC2}"/>
              </a:ext>
            </a:extLst>
          </p:cNvPr>
          <p:cNvPicPr>
            <a:picLocks noChangeAspect="1"/>
          </p:cNvPicPr>
          <p:nvPr/>
        </p:nvPicPr>
        <p:blipFill>
          <a:blip r:embed="rId5"/>
          <a:stretch>
            <a:fillRect/>
          </a:stretch>
        </p:blipFill>
        <p:spPr>
          <a:xfrm>
            <a:off x="7451487" y="4001950"/>
            <a:ext cx="2309534" cy="807552"/>
          </a:xfrm>
          <a:prstGeom prst="rect">
            <a:avLst/>
          </a:prstGeom>
          <a:ln>
            <a:solidFill>
              <a:srgbClr val="FF0000"/>
            </a:solidFill>
          </a:ln>
        </p:spPr>
      </p:pic>
      <p:cxnSp>
        <p:nvCxnSpPr>
          <p:cNvPr id="14" name="Suora nuoliyhdysviiva 13">
            <a:extLst>
              <a:ext uri="{FF2B5EF4-FFF2-40B4-BE49-F238E27FC236}">
                <a16:creationId xmlns:a16="http://schemas.microsoft.com/office/drawing/2014/main" id="{3EA32B63-E913-66F9-B666-AF42C2BF0737}"/>
              </a:ext>
            </a:extLst>
          </p:cNvPr>
          <p:cNvCxnSpPr>
            <a:cxnSpLocks/>
          </p:cNvCxnSpPr>
          <p:nvPr/>
        </p:nvCxnSpPr>
        <p:spPr>
          <a:xfrm>
            <a:off x="7194778" y="3725338"/>
            <a:ext cx="313855" cy="342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iruutu 14">
            <a:extLst>
              <a:ext uri="{FF2B5EF4-FFF2-40B4-BE49-F238E27FC236}">
                <a16:creationId xmlns:a16="http://schemas.microsoft.com/office/drawing/2014/main" id="{4917E659-962F-B5ED-76BB-8E70F7B3B4DE}"/>
              </a:ext>
            </a:extLst>
          </p:cNvPr>
          <p:cNvSpPr txBox="1"/>
          <p:nvPr/>
        </p:nvSpPr>
        <p:spPr>
          <a:xfrm>
            <a:off x="1646741" y="5310596"/>
            <a:ext cx="2603499" cy="584775"/>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Calibri" panose="020F0502020204030204"/>
                <a:ea typeface="+mn-ea"/>
                <a:cs typeface="+mn-cs"/>
              </a:rPr>
              <a:t>Erityismerkinnöistä annetaan riittävät ohjeet</a:t>
            </a:r>
          </a:p>
        </p:txBody>
      </p:sp>
      <p:sp>
        <p:nvSpPr>
          <p:cNvPr id="16" name="Tekstiruutu 15">
            <a:extLst>
              <a:ext uri="{FF2B5EF4-FFF2-40B4-BE49-F238E27FC236}">
                <a16:creationId xmlns:a16="http://schemas.microsoft.com/office/drawing/2014/main" id="{8DDD5AD3-FDE0-E810-11E8-7E1695441E5E}"/>
              </a:ext>
            </a:extLst>
          </p:cNvPr>
          <p:cNvSpPr txBox="1"/>
          <p:nvPr/>
        </p:nvSpPr>
        <p:spPr>
          <a:xfrm>
            <a:off x="7451487" y="4939686"/>
            <a:ext cx="2594124" cy="1169551"/>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panose="020F0502020204030204"/>
                <a:ea typeface="+mn-ea"/>
                <a:cs typeface="+mn-cs"/>
              </a:rPr>
              <a:t>Piilossa / välitilassa oleva ilmaisin täytyy olla kaaviossa tunnistettavissa ja erityismerkinnöistä annetaan riittävät ohjeet</a:t>
            </a:r>
          </a:p>
        </p:txBody>
      </p:sp>
    </p:spTree>
    <p:extLst>
      <p:ext uri="{BB962C8B-B14F-4D97-AF65-F5344CB8AC3E}">
        <p14:creationId xmlns:p14="http://schemas.microsoft.com/office/powerpoint/2010/main" val="1745015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Kuva 5">
            <a:extLst>
              <a:ext uri="{FF2B5EF4-FFF2-40B4-BE49-F238E27FC236}">
                <a16:creationId xmlns:a16="http://schemas.microsoft.com/office/drawing/2014/main" id="{644547DB-DEDE-C998-4894-D315FBA33536}"/>
              </a:ext>
            </a:extLst>
          </p:cNvPr>
          <p:cNvPicPr>
            <a:picLocks noChangeAspect="1"/>
          </p:cNvPicPr>
          <p:nvPr/>
        </p:nvPicPr>
        <p:blipFill rotWithShape="1">
          <a:blip r:embed="rId4">
            <a:extLst>
              <a:ext uri="{28A0092B-C50C-407E-A947-70E740481C1C}">
                <a14:useLocalDpi xmlns:a14="http://schemas.microsoft.com/office/drawing/2010/main" val="0"/>
              </a:ext>
            </a:extLst>
          </a:blip>
          <a:srcRect t="11651"/>
          <a:stretch/>
        </p:blipFill>
        <p:spPr>
          <a:xfrm>
            <a:off x="673930" y="2448260"/>
            <a:ext cx="6820731" cy="4225185"/>
          </a:xfrm>
          <a:prstGeom prst="rect">
            <a:avLst/>
          </a:prstGeom>
        </p:spPr>
      </p:pic>
      <p:pic>
        <p:nvPicPr>
          <p:cNvPr id="5" name="Kuva 4" descr="Kuva, joka sisältää kohteen teksti, mies, henkilö, sisä-&#10;&#10;Kuvaus luotu automaattisesti">
            <a:extLst>
              <a:ext uri="{FF2B5EF4-FFF2-40B4-BE49-F238E27FC236}">
                <a16:creationId xmlns:a16="http://schemas.microsoft.com/office/drawing/2014/main" id="{D9AE9F16-3695-F6B6-795E-C23A5BA008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46" r="2" b="27848"/>
          <a:stretch/>
        </p:blipFill>
        <p:spPr>
          <a:xfrm>
            <a:off x="981627" y="953397"/>
            <a:ext cx="2491038" cy="2676043"/>
          </a:xfrm>
          <a:prstGeom prst="rect">
            <a:avLst/>
          </a:prstGeom>
          <a:ln w="28575">
            <a:solidFill>
              <a:schemeClr val="tx1"/>
            </a:solidFill>
          </a:ln>
        </p:spPr>
      </p:pic>
      <p:sp>
        <p:nvSpPr>
          <p:cNvPr id="7" name="Tekstiruutu 6">
            <a:extLst>
              <a:ext uri="{FF2B5EF4-FFF2-40B4-BE49-F238E27FC236}">
                <a16:creationId xmlns:a16="http://schemas.microsoft.com/office/drawing/2014/main" id="{EB7E1794-ECA7-9636-DC32-65891C93B763}"/>
              </a:ext>
            </a:extLst>
          </p:cNvPr>
          <p:cNvSpPr txBox="1"/>
          <p:nvPr/>
        </p:nvSpPr>
        <p:spPr>
          <a:xfrm>
            <a:off x="6530273" y="689561"/>
            <a:ext cx="6254296" cy="954107"/>
          </a:xfrm>
          <a:prstGeom prst="rect">
            <a:avLst/>
          </a:prstGeom>
          <a:noFill/>
        </p:spPr>
        <p:txBody>
          <a:bodyPr wrap="square">
            <a:spAutoFit/>
          </a:bodyPr>
          <a:lstStyle/>
          <a:p>
            <a:r>
              <a:rPr lang="en-US" sz="2800" b="1">
                <a:solidFill>
                  <a:srgbClr val="E95123"/>
                </a:solidFill>
                <a:latin typeface="Roboto" panose="02000000000000000000" pitchFamily="2" charset="0"/>
                <a:ea typeface="Roboto" panose="02000000000000000000" pitchFamily="2" charset="0"/>
              </a:rPr>
              <a:t>Mitä paikantamiskaavioista tulisi tunnistaa?</a:t>
            </a:r>
          </a:p>
        </p:txBody>
      </p:sp>
      <p:pic>
        <p:nvPicPr>
          <p:cNvPr id="8" name="Kuva 7">
            <a:extLst>
              <a:ext uri="{FF2B5EF4-FFF2-40B4-BE49-F238E27FC236}">
                <a16:creationId xmlns:a16="http://schemas.microsoft.com/office/drawing/2014/main" id="{B79594AA-2960-61FF-FB4C-2BCF0B55B501}"/>
              </a:ext>
            </a:extLst>
          </p:cNvPr>
          <p:cNvPicPr>
            <a:picLocks noChangeAspect="1"/>
          </p:cNvPicPr>
          <p:nvPr/>
        </p:nvPicPr>
        <p:blipFill>
          <a:blip r:embed="rId6"/>
          <a:stretch>
            <a:fillRect/>
          </a:stretch>
        </p:blipFill>
        <p:spPr>
          <a:xfrm>
            <a:off x="3294037" y="920270"/>
            <a:ext cx="2938484" cy="1957911"/>
          </a:xfrm>
          <a:prstGeom prst="rect">
            <a:avLst/>
          </a:prstGeom>
          <a:ln w="28575">
            <a:solidFill>
              <a:schemeClr val="tx1"/>
            </a:solidFill>
          </a:ln>
        </p:spPr>
      </p:pic>
      <p:sp>
        <p:nvSpPr>
          <p:cNvPr id="11" name="Tekstiruutu 10">
            <a:extLst>
              <a:ext uri="{FF2B5EF4-FFF2-40B4-BE49-F238E27FC236}">
                <a16:creationId xmlns:a16="http://schemas.microsoft.com/office/drawing/2014/main" id="{C82D60EA-DBFC-C5E6-BF9C-D1E5500EDE2E}"/>
              </a:ext>
            </a:extLst>
          </p:cNvPr>
          <p:cNvSpPr txBox="1"/>
          <p:nvPr/>
        </p:nvSpPr>
        <p:spPr>
          <a:xfrm>
            <a:off x="7743830" y="1762725"/>
            <a:ext cx="4119164" cy="3970318"/>
          </a:xfrm>
          <a:prstGeom prst="rect">
            <a:avLst/>
          </a:prstGeom>
          <a:solidFill>
            <a:schemeClr val="bg1">
              <a:lumMod val="95000"/>
            </a:schemeClr>
          </a:solidFill>
        </p:spPr>
        <p:txBody>
          <a:bodyPr wrap="square">
            <a:spAutoFit/>
          </a:bodyPr>
          <a:lstStyle/>
          <a:p>
            <a:r>
              <a:rPr lang="fi-FI">
                <a:effectLst/>
                <a:latin typeface="Roboto" panose="02000000000000000000" pitchFamily="2" charset="0"/>
                <a:ea typeface="Roboto" panose="02000000000000000000" pitchFamily="2" charset="0"/>
                <a:cs typeface="Times New Roman" panose="02020603050405020304" pitchFamily="18" charset="0"/>
              </a:rPr>
              <a:t>Hakemistosta löydetään osoitteen ja ryhmätiedon avulla oikealle kaaviosivulle.</a:t>
            </a:r>
          </a:p>
          <a:p>
            <a:endParaRPr lang="fi-FI">
              <a:latin typeface="Roboto" panose="02000000000000000000" pitchFamily="2" charset="0"/>
              <a:ea typeface="Roboto" panose="02000000000000000000" pitchFamily="2" charset="0"/>
              <a:cs typeface="Times New Roman" panose="02020603050405020304" pitchFamily="18" charset="0"/>
            </a:endParaRPr>
          </a:p>
          <a:p>
            <a:r>
              <a:rPr lang="fi-FI" b="1">
                <a:latin typeface="Roboto" panose="02000000000000000000" pitchFamily="2" charset="0"/>
                <a:ea typeface="Roboto" panose="02000000000000000000" pitchFamily="2" charset="0"/>
                <a:cs typeface="Times New Roman" panose="02020603050405020304" pitchFamily="18" charset="0"/>
              </a:rPr>
              <a:t>Kuvasta on nähtävissä:</a:t>
            </a:r>
          </a:p>
          <a:p>
            <a:pPr marL="285750" indent="-285750">
              <a:buFont typeface="Arial" panose="020B0604020202020204" pitchFamily="34" charset="0"/>
              <a:buChar char="•"/>
            </a:pPr>
            <a:r>
              <a:rPr lang="fi-FI">
                <a:latin typeface="Roboto" panose="02000000000000000000" pitchFamily="2" charset="0"/>
                <a:ea typeface="Roboto" panose="02000000000000000000" pitchFamily="2" charset="0"/>
                <a:cs typeface="Times New Roman" panose="02020603050405020304" pitchFamily="18" charset="0"/>
              </a:rPr>
              <a:t>Keskuslaitteen sijainti</a:t>
            </a:r>
          </a:p>
          <a:p>
            <a:pPr marL="285750" indent="-285750">
              <a:buFont typeface="Arial" panose="020B0604020202020204" pitchFamily="34" charset="0"/>
              <a:buChar char="•"/>
            </a:pPr>
            <a:r>
              <a:rPr lang="fi-FI">
                <a:latin typeface="Roboto" panose="02000000000000000000" pitchFamily="2" charset="0"/>
                <a:ea typeface="Roboto" panose="02000000000000000000" pitchFamily="2" charset="0"/>
                <a:cs typeface="Times New Roman" panose="02020603050405020304" pitchFamily="18" charset="0"/>
              </a:rPr>
              <a:t>Hälyttäneen osoitteen mukaisen laitteen sijainti (myös onko ilmaisin normaalisti nähtävissä vai piilossa esim. katon välitilassa?)</a:t>
            </a:r>
          </a:p>
          <a:p>
            <a:pPr marL="285750" indent="-285750">
              <a:buFont typeface="Arial" panose="020B0604020202020204" pitchFamily="34" charset="0"/>
              <a:buChar char="•"/>
            </a:pPr>
            <a:r>
              <a:rPr lang="fi-FI">
                <a:latin typeface="Roboto" panose="02000000000000000000" pitchFamily="2" charset="0"/>
                <a:ea typeface="Roboto" panose="02000000000000000000" pitchFamily="2" charset="0"/>
                <a:cs typeface="Times New Roman" panose="02020603050405020304" pitchFamily="18" charset="0"/>
              </a:rPr>
              <a:t>Missä suunnassa kiinteistöä tai sen osaa hälyttänyt paloilmoittimenosoite ja kyseinen kaaviosivu sijaitsee?</a:t>
            </a:r>
            <a:endParaRPr lang="fi-FI">
              <a:latin typeface="Roboto" panose="02000000000000000000" pitchFamily="2" charset="0"/>
              <a:ea typeface="Roboto" panose="02000000000000000000" pitchFamily="2" charset="0"/>
            </a:endParaRPr>
          </a:p>
        </p:txBody>
      </p:sp>
      <p:pic>
        <p:nvPicPr>
          <p:cNvPr id="2" name="Kuva 1">
            <a:extLst>
              <a:ext uri="{FF2B5EF4-FFF2-40B4-BE49-F238E27FC236}">
                <a16:creationId xmlns:a16="http://schemas.microsoft.com/office/drawing/2014/main" id="{705F4316-281A-106D-C16B-D65273B7E8AD}"/>
              </a:ext>
            </a:extLst>
          </p:cNvPr>
          <p:cNvPicPr>
            <a:picLocks noChangeAspect="1"/>
          </p:cNvPicPr>
          <p:nvPr/>
        </p:nvPicPr>
        <p:blipFill>
          <a:blip r:embed="rId7"/>
          <a:stretch>
            <a:fillRect/>
          </a:stretch>
        </p:blipFill>
        <p:spPr>
          <a:xfrm>
            <a:off x="9815147" y="5859379"/>
            <a:ext cx="1750326" cy="633496"/>
          </a:xfrm>
          <a:prstGeom prst="rect">
            <a:avLst/>
          </a:prstGeom>
        </p:spPr>
      </p:pic>
      <p:cxnSp>
        <p:nvCxnSpPr>
          <p:cNvPr id="31" name="Suora yhdysviiva 30">
            <a:extLst>
              <a:ext uri="{FF2B5EF4-FFF2-40B4-BE49-F238E27FC236}">
                <a16:creationId xmlns:a16="http://schemas.microsoft.com/office/drawing/2014/main" id="{F0D24DBE-F2AA-5780-ABFB-C12FE0576BA8}"/>
              </a:ext>
            </a:extLst>
          </p:cNvPr>
          <p:cNvCxnSpPr>
            <a:cxnSpLocks/>
          </p:cNvCxnSpPr>
          <p:nvPr/>
        </p:nvCxnSpPr>
        <p:spPr>
          <a:xfrm>
            <a:off x="5864087" y="369164"/>
            <a:ext cx="5693929"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34" name="Vapaamuotoinen: Muoto 33">
            <a:extLst>
              <a:ext uri="{FF2B5EF4-FFF2-40B4-BE49-F238E27FC236}">
                <a16:creationId xmlns:a16="http://schemas.microsoft.com/office/drawing/2014/main" id="{BECC3085-E854-BA96-C9EC-3B85FDF3B516}"/>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35" name="Vapaamuotoinen: Muoto 34">
            <a:extLst>
              <a:ext uri="{FF2B5EF4-FFF2-40B4-BE49-F238E27FC236}">
                <a16:creationId xmlns:a16="http://schemas.microsoft.com/office/drawing/2014/main" id="{54C06F65-9694-1D3F-1E0B-506EBB2B77E3}"/>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cxnSp>
        <p:nvCxnSpPr>
          <p:cNvPr id="39" name="Suora yhdysviiva 38">
            <a:extLst>
              <a:ext uri="{FF2B5EF4-FFF2-40B4-BE49-F238E27FC236}">
                <a16:creationId xmlns:a16="http://schemas.microsoft.com/office/drawing/2014/main" id="{E3A94754-1AF8-43C8-B578-EA157CDDAC94}"/>
              </a:ext>
            </a:extLst>
          </p:cNvPr>
          <p:cNvCxnSpPr>
            <a:cxnSpLocks/>
          </p:cNvCxnSpPr>
          <p:nvPr/>
        </p:nvCxnSpPr>
        <p:spPr>
          <a:xfrm>
            <a:off x="696067" y="369164"/>
            <a:ext cx="5693929"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36" name="Ellipsi 35">
            <a:extLst>
              <a:ext uri="{FF2B5EF4-FFF2-40B4-BE49-F238E27FC236}">
                <a16:creationId xmlns:a16="http://schemas.microsoft.com/office/drawing/2014/main" id="{04AAC254-613B-EA81-0FD7-3C5D02919C27}"/>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Vapaamuotoinen: Muoto 32">
            <a:extLst>
              <a:ext uri="{FF2B5EF4-FFF2-40B4-BE49-F238E27FC236}">
                <a16:creationId xmlns:a16="http://schemas.microsoft.com/office/drawing/2014/main" id="{DC82463D-46A9-3727-0C22-9245B0ECF075}"/>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37" name="Tekstiruutu 36">
            <a:extLst>
              <a:ext uri="{FF2B5EF4-FFF2-40B4-BE49-F238E27FC236}">
                <a16:creationId xmlns:a16="http://schemas.microsoft.com/office/drawing/2014/main" id="{B6BF3AD4-D23D-CB1A-2EBA-2DE1106BC04E}"/>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2" name="Vapaamuotoinen: Muoto 31">
            <a:extLst>
              <a:ext uri="{FF2B5EF4-FFF2-40B4-BE49-F238E27FC236}">
                <a16:creationId xmlns:a16="http://schemas.microsoft.com/office/drawing/2014/main" id="{5FCC32EA-B3E4-3C4F-DE08-B5DBA7935AB4}"/>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38" name="Vapaamuotoinen: Muoto 37">
            <a:extLst>
              <a:ext uri="{FF2B5EF4-FFF2-40B4-BE49-F238E27FC236}">
                <a16:creationId xmlns:a16="http://schemas.microsoft.com/office/drawing/2014/main" id="{CB0F5D0A-AA99-4E02-EF01-3609B4E624B2}"/>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8F298EBB-03F6-6686-B4F6-21E8FA218FC2}"/>
              </a:ext>
            </a:extLst>
          </p:cNvPr>
          <p:cNvPicPr>
            <a:picLocks noChangeAspect="1"/>
          </p:cNvPicPr>
          <p:nvPr/>
        </p:nvPicPr>
        <p:blipFill>
          <a:blip r:embed="rId8"/>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30310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37423DE6-C225-FB36-92CC-2287C1654E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0" y="-41816"/>
            <a:ext cx="12191980" cy="6920449"/>
          </a:xfrm>
          <a:prstGeom prst="rect">
            <a:avLst/>
          </a:prstGeom>
        </p:spPr>
      </p:pic>
      <p:sp>
        <p:nvSpPr>
          <p:cNvPr id="2" name="Otsikko 1">
            <a:extLst>
              <a:ext uri="{FF2B5EF4-FFF2-40B4-BE49-F238E27FC236}">
                <a16:creationId xmlns:a16="http://schemas.microsoft.com/office/drawing/2014/main" id="{01016799-34FE-F3E3-C57D-A45509BA0F9D}"/>
              </a:ext>
            </a:extLst>
          </p:cNvPr>
          <p:cNvSpPr>
            <a:spLocks noGrp="1"/>
          </p:cNvSpPr>
          <p:nvPr>
            <p:ph type="title"/>
          </p:nvPr>
        </p:nvSpPr>
        <p:spPr>
          <a:xfrm>
            <a:off x="219074" y="0"/>
            <a:ext cx="11972905" cy="1325563"/>
          </a:xfrm>
        </p:spPr>
        <p:txBody>
          <a:bodyPr>
            <a:noAutofit/>
          </a:bodyPr>
          <a:lstStyle/>
          <a:p>
            <a:r>
              <a:rPr lang="fi-FI" sz="3800" b="1">
                <a:solidFill>
                  <a:schemeClr val="bg1"/>
                </a:solidFill>
                <a:latin typeface="Roboto" panose="02000000000000000000" pitchFamily="2" charset="0"/>
                <a:ea typeface="Roboto" panose="02000000000000000000" pitchFamily="2" charset="0"/>
              </a:rPr>
              <a:t>Esimerkkiharjoitus / malli hälytyksen paikantamisesta</a:t>
            </a:r>
            <a:endParaRPr lang="fi-FI" sz="3800">
              <a:solidFill>
                <a:schemeClr val="bg1"/>
              </a:solidFill>
              <a:latin typeface="Roboto" panose="02000000000000000000" pitchFamily="2" charset="0"/>
              <a:ea typeface="Roboto" panose="02000000000000000000" pitchFamily="2" charset="0"/>
            </a:endParaRPr>
          </a:p>
        </p:txBody>
      </p:sp>
      <p:sp>
        <p:nvSpPr>
          <p:cNvPr id="3" name="Otsikko 1">
            <a:extLst>
              <a:ext uri="{FF2B5EF4-FFF2-40B4-BE49-F238E27FC236}">
                <a16:creationId xmlns:a16="http://schemas.microsoft.com/office/drawing/2014/main" id="{C0585F6A-0AE9-7CAA-1651-60CC20825123}"/>
              </a:ext>
            </a:extLst>
          </p:cNvPr>
          <p:cNvSpPr txBox="1">
            <a:spLocks/>
          </p:cNvSpPr>
          <p:nvPr/>
        </p:nvSpPr>
        <p:spPr>
          <a:xfrm>
            <a:off x="838190" y="4857750"/>
            <a:ext cx="10515600" cy="1596231"/>
          </a:xfrm>
          <a:prstGeom prst="rect">
            <a:avLst/>
          </a:prstGeom>
          <a:solidFill>
            <a:schemeClr val="bg1">
              <a:lumMod val="50000"/>
            </a:schemeClr>
          </a:solidFill>
          <a:ln w="57150">
            <a:solidFill>
              <a:schemeClr val="bg1"/>
            </a:solid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fi-FI" sz="6600" b="1">
                <a:solidFill>
                  <a:schemeClr val="bg1"/>
                </a:solidFill>
                <a:latin typeface="Roboto" panose="02000000000000000000" pitchFamily="2" charset="0"/>
                <a:ea typeface="Roboto" panose="02000000000000000000" pitchFamily="2" charset="0"/>
              </a:rPr>
              <a:t>Ilmaisin tunnistaa alkavan palon, </a:t>
            </a:r>
          </a:p>
          <a:p>
            <a:pPr algn="ctr">
              <a:lnSpc>
                <a:spcPct val="120000"/>
              </a:lnSpc>
            </a:pPr>
            <a:r>
              <a:rPr lang="fi-FI" sz="6600" b="1">
                <a:solidFill>
                  <a:schemeClr val="bg1"/>
                </a:solidFill>
                <a:latin typeface="Roboto" panose="02000000000000000000" pitchFamily="2" charset="0"/>
                <a:ea typeface="Roboto" panose="02000000000000000000" pitchFamily="2" charset="0"/>
              </a:rPr>
              <a:t>jonka jälkeen paloilmoitin hälyttää.</a:t>
            </a:r>
            <a:endParaRPr lang="fi-FI" sz="6600">
              <a:solidFill>
                <a:schemeClr val="bg1"/>
              </a:solidFill>
              <a:latin typeface="Roboto" panose="02000000000000000000" pitchFamily="2" charset="0"/>
              <a:ea typeface="Roboto" panose="02000000000000000000" pitchFamily="2" charset="0"/>
            </a:endParaRPr>
          </a:p>
        </p:txBody>
      </p:sp>
      <p:pic>
        <p:nvPicPr>
          <p:cNvPr id="4" name="Kuva 3">
            <a:extLst>
              <a:ext uri="{FF2B5EF4-FFF2-40B4-BE49-F238E27FC236}">
                <a16:creationId xmlns:a16="http://schemas.microsoft.com/office/drawing/2014/main" id="{53CC69C1-672B-4CE2-C431-5CB721DD1BD1}"/>
              </a:ext>
            </a:extLst>
          </p:cNvPr>
          <p:cNvPicPr>
            <a:picLocks noChangeAspect="1"/>
          </p:cNvPicPr>
          <p:nvPr/>
        </p:nvPicPr>
        <p:blipFill>
          <a:blip r:embed="rId4"/>
          <a:stretch>
            <a:fillRect/>
          </a:stretch>
        </p:blipFill>
        <p:spPr>
          <a:xfrm>
            <a:off x="-332681" y="-79256"/>
            <a:ext cx="12597319" cy="6995365"/>
          </a:xfrm>
          <a:prstGeom prst="rect">
            <a:avLst/>
          </a:prstGeom>
        </p:spPr>
      </p:pic>
    </p:spTree>
    <p:custDataLst>
      <p:tags r:id="rId1"/>
    </p:custDataLst>
    <p:extLst>
      <p:ext uri="{BB962C8B-B14F-4D97-AF65-F5344CB8AC3E}">
        <p14:creationId xmlns:p14="http://schemas.microsoft.com/office/powerpoint/2010/main" val="261805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409C406-03C2-F92E-D43C-82762AB41147}"/>
              </a:ext>
            </a:extLst>
          </p:cNvPr>
          <p:cNvPicPr>
            <a:picLocks noChangeAspect="1"/>
          </p:cNvPicPr>
          <p:nvPr/>
        </p:nvPicPr>
        <p:blipFill rotWithShape="1">
          <a:blip r:embed="rId2"/>
          <a:srcRect t="27817" r="25923" b="9667"/>
          <a:stretch/>
        </p:blipFill>
        <p:spPr>
          <a:xfrm>
            <a:off x="2931" y="0"/>
            <a:ext cx="12192000" cy="6858000"/>
          </a:xfrm>
          <a:prstGeom prst="rect">
            <a:avLst/>
          </a:prstGeom>
        </p:spPr>
      </p:pic>
      <p:sp>
        <p:nvSpPr>
          <p:cNvPr id="5" name="Rectangle 3">
            <a:extLst>
              <a:ext uri="{FF2B5EF4-FFF2-40B4-BE49-F238E27FC236}">
                <a16:creationId xmlns:a16="http://schemas.microsoft.com/office/drawing/2014/main" id="{6CFB84DB-65DA-4BA2-E2F5-096410028D22}"/>
              </a:ext>
            </a:extLst>
          </p:cNvPr>
          <p:cNvSpPr/>
          <p:nvPr/>
        </p:nvSpPr>
        <p:spPr>
          <a:xfrm>
            <a:off x="-2931" y="0"/>
            <a:ext cx="12192000" cy="6858000"/>
          </a:xfrm>
          <a:prstGeom prst="rect">
            <a:avLst/>
          </a:prstGeom>
          <a:solidFill>
            <a:srgbClr val="0A257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Roboto Regular" pitchFamily="2" charset="0"/>
            </a:endParaRPr>
          </a:p>
        </p:txBody>
      </p:sp>
      <p:sp>
        <p:nvSpPr>
          <p:cNvPr id="2" name="Otsikko 1">
            <a:extLst>
              <a:ext uri="{FF2B5EF4-FFF2-40B4-BE49-F238E27FC236}">
                <a16:creationId xmlns:a16="http://schemas.microsoft.com/office/drawing/2014/main" id="{40C5A243-9D81-5D34-2A13-0EFB3795C925}"/>
              </a:ext>
            </a:extLst>
          </p:cNvPr>
          <p:cNvSpPr>
            <a:spLocks noGrp="1"/>
          </p:cNvSpPr>
          <p:nvPr>
            <p:ph type="title"/>
          </p:nvPr>
        </p:nvSpPr>
        <p:spPr>
          <a:xfrm>
            <a:off x="996461" y="4418378"/>
            <a:ext cx="10515600" cy="1325563"/>
          </a:xfrm>
        </p:spPr>
        <p:txBody>
          <a:bodyPr>
            <a:normAutofit fontScale="90000"/>
          </a:bodyPr>
          <a:lstStyle/>
          <a:p>
            <a:r>
              <a:rPr lang="fi-FI" sz="4000"/>
              <a:t>OSA 1: </a:t>
            </a:r>
            <a:br>
              <a:rPr lang="fi-FI" sz="4000"/>
            </a:br>
            <a:r>
              <a:rPr lang="fi-FI" sz="1400"/>
              <a:t> </a:t>
            </a:r>
            <a:br>
              <a:rPr lang="fi-FI" sz="4000"/>
            </a:br>
            <a:r>
              <a:rPr lang="fi-FI" sz="3600"/>
              <a:t>Paloilmoitin ja vastuuhenkilön rooli</a:t>
            </a:r>
            <a:endParaRPr lang="fi-FI" sz="4000"/>
          </a:p>
        </p:txBody>
      </p:sp>
      <p:cxnSp>
        <p:nvCxnSpPr>
          <p:cNvPr id="6" name="Suora yhdysviiva 5">
            <a:extLst>
              <a:ext uri="{FF2B5EF4-FFF2-40B4-BE49-F238E27FC236}">
                <a16:creationId xmlns:a16="http://schemas.microsoft.com/office/drawing/2014/main" id="{44826926-05F9-E576-7649-70792DC9C948}"/>
              </a:ext>
            </a:extLst>
          </p:cNvPr>
          <p:cNvCxnSpPr>
            <a:cxnSpLocks/>
          </p:cNvCxnSpPr>
          <p:nvPr/>
        </p:nvCxnSpPr>
        <p:spPr>
          <a:xfrm>
            <a:off x="838200" y="359304"/>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sp>
        <p:nvSpPr>
          <p:cNvPr id="11" name="Vapaamuotoinen: Muoto 10">
            <a:extLst>
              <a:ext uri="{FF2B5EF4-FFF2-40B4-BE49-F238E27FC236}">
                <a16:creationId xmlns:a16="http://schemas.microsoft.com/office/drawing/2014/main" id="{E3372ABA-08A4-F64D-9776-B2A386437AE3}"/>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12" name="Vapaamuotoinen: Muoto 11">
            <a:extLst>
              <a:ext uri="{FF2B5EF4-FFF2-40B4-BE49-F238E27FC236}">
                <a16:creationId xmlns:a16="http://schemas.microsoft.com/office/drawing/2014/main" id="{CDBE9714-E6AE-FAE2-D1FB-6A147FC154CA}"/>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13" name="Vapaamuotoinen: Muoto 12">
            <a:extLst>
              <a:ext uri="{FF2B5EF4-FFF2-40B4-BE49-F238E27FC236}">
                <a16:creationId xmlns:a16="http://schemas.microsoft.com/office/drawing/2014/main" id="{47B23971-016E-E6F5-D63A-0485BC17B360}"/>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14" name="Vapaamuotoinen: Muoto 13">
            <a:extLst>
              <a:ext uri="{FF2B5EF4-FFF2-40B4-BE49-F238E27FC236}">
                <a16:creationId xmlns:a16="http://schemas.microsoft.com/office/drawing/2014/main" id="{C11BFFCE-5DBF-DCCB-E63B-2617EE65791E}"/>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27" name="Ellipsi 26">
            <a:extLst>
              <a:ext uri="{FF2B5EF4-FFF2-40B4-BE49-F238E27FC236}">
                <a16:creationId xmlns:a16="http://schemas.microsoft.com/office/drawing/2014/main" id="{ADE74308-63CC-4423-F660-4A493EC3E542}"/>
              </a:ext>
            </a:extLst>
          </p:cNvPr>
          <p:cNvSpPr/>
          <p:nvPr/>
        </p:nvSpPr>
        <p:spPr>
          <a:xfrm flipH="1">
            <a:off x="440213" y="149781"/>
            <a:ext cx="396522" cy="402422"/>
          </a:xfrm>
          <a:prstGeom prst="ellipse">
            <a:avLst/>
          </a:pr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Tekstiruutu 27">
            <a:extLst>
              <a:ext uri="{FF2B5EF4-FFF2-40B4-BE49-F238E27FC236}">
                <a16:creationId xmlns:a16="http://schemas.microsoft.com/office/drawing/2014/main" id="{3431A59A-7F99-E4CC-3027-39E416E6D8D4}"/>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sp>
        <p:nvSpPr>
          <p:cNvPr id="17" name="Vapaamuotoinen: Muoto 16">
            <a:extLst>
              <a:ext uri="{FF2B5EF4-FFF2-40B4-BE49-F238E27FC236}">
                <a16:creationId xmlns:a16="http://schemas.microsoft.com/office/drawing/2014/main" id="{4E5E3519-18B3-FD1D-000C-4692805B09AE}"/>
              </a:ext>
            </a:extLst>
          </p:cNvPr>
          <p:cNvSpPr/>
          <p:nvPr/>
        </p:nvSpPr>
        <p:spPr>
          <a:xfrm rot="17071097">
            <a:off x="2304375" y="324867"/>
            <a:ext cx="511355" cy="1337951"/>
          </a:xfrm>
          <a:custGeom>
            <a:avLst/>
            <a:gdLst>
              <a:gd name="connsiteX0" fmla="*/ 420052 w 758595"/>
              <a:gd name="connsiteY0" fmla="*/ 0 h 1501301"/>
              <a:gd name="connsiteX1" fmla="*/ 758595 w 758595"/>
              <a:gd name="connsiteY1" fmla="*/ 124199 h 1501301"/>
              <a:gd name="connsiteX2" fmla="*/ 616541 w 758595"/>
              <a:gd name="connsiteY2" fmla="*/ 503457 h 1501301"/>
              <a:gd name="connsiteX3" fmla="*/ 567418 w 758595"/>
              <a:gd name="connsiteY3" fmla="*/ 377592 h 1501301"/>
              <a:gd name="connsiteX4" fmla="*/ 435303 w 758595"/>
              <a:gd name="connsiteY4" fmla="*/ 484918 h 1501301"/>
              <a:gd name="connsiteX5" fmla="*/ 397770 w 758595"/>
              <a:gd name="connsiteY5" fmla="*/ 524354 h 1501301"/>
              <a:gd name="connsiteX6" fmla="*/ 323682 w 758595"/>
              <a:gd name="connsiteY6" fmla="*/ 606943 h 1501301"/>
              <a:gd name="connsiteX7" fmla="*/ 287233 w 758595"/>
              <a:gd name="connsiteY7" fmla="*/ 657752 h 1501301"/>
              <a:gd name="connsiteX8" fmla="*/ 233450 w 758595"/>
              <a:gd name="connsiteY8" fmla="*/ 741183 h 1501301"/>
              <a:gd name="connsiteX9" fmla="*/ 203714 w 758595"/>
              <a:gd name="connsiteY9" fmla="*/ 797961 h 1501301"/>
              <a:gd name="connsiteX10" fmla="*/ 165538 w 758595"/>
              <a:gd name="connsiteY10" fmla="*/ 885392 h 1501301"/>
              <a:gd name="connsiteX11" fmla="*/ 144479 w 758595"/>
              <a:gd name="connsiteY11" fmla="*/ 944889 h 1501301"/>
              <a:gd name="connsiteX12" fmla="*/ 121005 w 758595"/>
              <a:gd name="connsiteY12" fmla="*/ 1038003 h 1501301"/>
              <a:gd name="connsiteX13" fmla="*/ 109460 w 758595"/>
              <a:gd name="connsiteY13" fmla="*/ 1096620 h 1501301"/>
              <a:gd name="connsiteX14" fmla="*/ 101465 w 758595"/>
              <a:gd name="connsiteY14" fmla="*/ 1200296 h 1501301"/>
              <a:gd name="connsiteX15" fmla="*/ 99218 w 758595"/>
              <a:gd name="connsiteY15" fmla="*/ 1250806 h 1501301"/>
              <a:gd name="connsiteX16" fmla="*/ 114536 w 758595"/>
              <a:gd name="connsiteY16" fmla="*/ 1404937 h 1501301"/>
              <a:gd name="connsiteX17" fmla="*/ 117915 w 758595"/>
              <a:gd name="connsiteY17" fmla="*/ 1419086 h 1501301"/>
              <a:gd name="connsiteX18" fmla="*/ 122398 w 758595"/>
              <a:gd name="connsiteY18" fmla="*/ 1437864 h 1501301"/>
              <a:gd name="connsiteX19" fmla="*/ 163176 w 758595"/>
              <a:gd name="connsiteY19" fmla="*/ 1501301 h 1501301"/>
              <a:gd name="connsiteX20" fmla="*/ 140235 w 758595"/>
              <a:gd name="connsiteY20" fmla="*/ 1501301 h 1501301"/>
              <a:gd name="connsiteX21" fmla="*/ 125677 w 758595"/>
              <a:gd name="connsiteY21" fmla="*/ 1451594 h 1501301"/>
              <a:gd name="connsiteX22" fmla="*/ 128999 w 758595"/>
              <a:gd name="connsiteY22" fmla="*/ 1465505 h 1501301"/>
              <a:gd name="connsiteX23" fmla="*/ 133822 w 758595"/>
              <a:gd name="connsiteY23" fmla="*/ 1485703 h 1501301"/>
              <a:gd name="connsiteX24" fmla="*/ 139097 w 758595"/>
              <a:gd name="connsiteY24" fmla="*/ 1501301 h 1501301"/>
              <a:gd name="connsiteX25" fmla="*/ 135765 w 758595"/>
              <a:gd name="connsiteY25" fmla="*/ 1501301 h 1501301"/>
              <a:gd name="connsiteX26" fmla="*/ 62493 w 758595"/>
              <a:gd name="connsiteY26" fmla="*/ 1313556 h 1501301"/>
              <a:gd name="connsiteX27" fmla="*/ 469175 w 758595"/>
              <a:gd name="connsiteY27" fmla="*/ 125865 h 150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595" h="1501301">
                <a:moveTo>
                  <a:pt x="420052" y="0"/>
                </a:moveTo>
                <a:lnTo>
                  <a:pt x="758595" y="124199"/>
                </a:lnTo>
                <a:lnTo>
                  <a:pt x="616541" y="503457"/>
                </a:lnTo>
                <a:cubicBezTo>
                  <a:pt x="600167" y="461502"/>
                  <a:pt x="583792" y="419547"/>
                  <a:pt x="567418" y="377592"/>
                </a:cubicBezTo>
                <a:lnTo>
                  <a:pt x="435303" y="484918"/>
                </a:lnTo>
                <a:lnTo>
                  <a:pt x="397770" y="524354"/>
                </a:lnTo>
                <a:lnTo>
                  <a:pt x="323682" y="606943"/>
                </a:lnTo>
                <a:lnTo>
                  <a:pt x="287233" y="657752"/>
                </a:lnTo>
                <a:lnTo>
                  <a:pt x="233450" y="741183"/>
                </a:lnTo>
                <a:lnTo>
                  <a:pt x="203714" y="797961"/>
                </a:lnTo>
                <a:lnTo>
                  <a:pt x="165538" y="885392"/>
                </a:lnTo>
                <a:lnTo>
                  <a:pt x="144479" y="944889"/>
                </a:lnTo>
                <a:lnTo>
                  <a:pt x="121005" y="1038003"/>
                </a:lnTo>
                <a:lnTo>
                  <a:pt x="109460" y="1096620"/>
                </a:lnTo>
                <a:lnTo>
                  <a:pt x="101465" y="1200296"/>
                </a:lnTo>
                <a:lnTo>
                  <a:pt x="99218" y="1250806"/>
                </a:lnTo>
                <a:lnTo>
                  <a:pt x="114536" y="1404937"/>
                </a:lnTo>
                <a:lnTo>
                  <a:pt x="117915" y="1419086"/>
                </a:lnTo>
                <a:lnTo>
                  <a:pt x="122398" y="1437864"/>
                </a:lnTo>
                <a:lnTo>
                  <a:pt x="163176" y="1501301"/>
                </a:lnTo>
                <a:lnTo>
                  <a:pt x="140235" y="1501301"/>
                </a:lnTo>
                <a:lnTo>
                  <a:pt x="125677" y="1451594"/>
                </a:lnTo>
                <a:lnTo>
                  <a:pt x="128999" y="1465505"/>
                </a:lnTo>
                <a:lnTo>
                  <a:pt x="133822" y="1485703"/>
                </a:lnTo>
                <a:lnTo>
                  <a:pt x="139097" y="1501301"/>
                </a:lnTo>
                <a:lnTo>
                  <a:pt x="135765" y="1501301"/>
                </a:lnTo>
                <a:lnTo>
                  <a:pt x="62493" y="1313556"/>
                </a:lnTo>
                <a:cubicBezTo>
                  <a:pt x="-101636" y="893014"/>
                  <a:pt x="65636" y="404507"/>
                  <a:pt x="469175" y="125865"/>
                </a:cubicBezTo>
                <a:close/>
              </a:path>
            </a:pathLst>
          </a:custGeom>
          <a:solidFill>
            <a:schemeClr val="bg1">
              <a:lumMod val="9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Suorakulmio 2">
            <a:extLst>
              <a:ext uri="{FF2B5EF4-FFF2-40B4-BE49-F238E27FC236}">
                <a16:creationId xmlns:a16="http://schemas.microsoft.com/office/drawing/2014/main" id="{04A44C85-2018-09B8-E0C4-851CD646A637}"/>
              </a:ext>
            </a:extLst>
          </p:cNvPr>
          <p:cNvSpPr/>
          <p:nvPr/>
        </p:nvSpPr>
        <p:spPr>
          <a:xfrm>
            <a:off x="3000296" y="993842"/>
            <a:ext cx="1542473" cy="1082384"/>
          </a:xfrm>
          <a:prstGeom prst="rect">
            <a:avLst/>
          </a:prstGeom>
          <a:solidFill>
            <a:schemeClr val="bg1">
              <a:lumMod val="85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a:solidFill>
                  <a:schemeClr val="tx1"/>
                </a:solidFill>
              </a:rPr>
              <a:t>Täältä voit seurata koulutuksen etenemistä!</a:t>
            </a:r>
          </a:p>
        </p:txBody>
      </p:sp>
    </p:spTree>
    <p:extLst>
      <p:ext uri="{BB962C8B-B14F-4D97-AF65-F5344CB8AC3E}">
        <p14:creationId xmlns:p14="http://schemas.microsoft.com/office/powerpoint/2010/main" val="3490302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18EC2FE7-7FA3-7904-6599-BED12B96348A}"/>
              </a:ext>
            </a:extLst>
          </p:cNvPr>
          <p:cNvPicPr>
            <a:picLocks noChangeAspect="1"/>
          </p:cNvPicPr>
          <p:nvPr/>
        </p:nvPicPr>
        <p:blipFill rotWithShape="1">
          <a:blip r:embed="rId3"/>
          <a:srcRect l="21369" r="33478"/>
          <a:stretch/>
        </p:blipFill>
        <p:spPr>
          <a:xfrm>
            <a:off x="321731" y="557189"/>
            <a:ext cx="5668684" cy="5743618"/>
          </a:xfrm>
          <a:prstGeom prst="rect">
            <a:avLst/>
          </a:prstGeom>
        </p:spPr>
      </p:pic>
      <p:pic>
        <p:nvPicPr>
          <p:cNvPr id="4" name="Kuva 3">
            <a:extLst>
              <a:ext uri="{FF2B5EF4-FFF2-40B4-BE49-F238E27FC236}">
                <a16:creationId xmlns:a16="http://schemas.microsoft.com/office/drawing/2014/main" id="{5DE79978-589F-20CC-5778-3CA3D3D7EB76}"/>
              </a:ext>
            </a:extLst>
          </p:cNvPr>
          <p:cNvPicPr>
            <a:picLocks noChangeAspect="1"/>
          </p:cNvPicPr>
          <p:nvPr/>
        </p:nvPicPr>
        <p:blipFill rotWithShape="1">
          <a:blip r:embed="rId4"/>
          <a:srcRect l="19131" r="33196" b="1"/>
          <a:stretch/>
        </p:blipFill>
        <p:spPr>
          <a:xfrm>
            <a:off x="6195375" y="557189"/>
            <a:ext cx="5674893" cy="5743618"/>
          </a:xfrm>
          <a:prstGeom prst="rect">
            <a:avLst/>
          </a:prstGeom>
        </p:spPr>
      </p:pic>
      <p:sp>
        <p:nvSpPr>
          <p:cNvPr id="2" name="Otsikko 1">
            <a:extLst>
              <a:ext uri="{FF2B5EF4-FFF2-40B4-BE49-F238E27FC236}">
                <a16:creationId xmlns:a16="http://schemas.microsoft.com/office/drawing/2014/main" id="{2729807E-8836-814C-1DE5-B0190CAF0D76}"/>
              </a:ext>
            </a:extLst>
          </p:cNvPr>
          <p:cNvSpPr txBox="1">
            <a:spLocks/>
          </p:cNvSpPr>
          <p:nvPr/>
        </p:nvSpPr>
        <p:spPr>
          <a:xfrm>
            <a:off x="544568" y="4200526"/>
            <a:ext cx="5229225" cy="1238249"/>
          </a:xfrm>
          <a:prstGeom prst="rect">
            <a:avLst/>
          </a:prstGeom>
          <a:solidFill>
            <a:schemeClr val="bg1">
              <a:lumMod val="50000"/>
            </a:schemeClr>
          </a:solidFill>
          <a:ln w="5715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2400" b="1">
                <a:solidFill>
                  <a:schemeClr val="bg1"/>
                </a:solidFill>
              </a:rPr>
              <a:t>Keskuksen sisäisen summerin avulla pystytään suuntaamaan oikealle keskukselle tai sen käyttölaitteelle</a:t>
            </a:r>
            <a:endParaRPr lang="fi-FI" sz="2400">
              <a:solidFill>
                <a:schemeClr val="bg1"/>
              </a:solidFill>
            </a:endParaRPr>
          </a:p>
        </p:txBody>
      </p:sp>
      <p:sp>
        <p:nvSpPr>
          <p:cNvPr id="5" name="Otsikko 1">
            <a:extLst>
              <a:ext uri="{FF2B5EF4-FFF2-40B4-BE49-F238E27FC236}">
                <a16:creationId xmlns:a16="http://schemas.microsoft.com/office/drawing/2014/main" id="{7943E281-FC41-05A4-025E-F9EC93F1E838}"/>
              </a:ext>
            </a:extLst>
          </p:cNvPr>
          <p:cNvSpPr txBox="1">
            <a:spLocks/>
          </p:cNvSpPr>
          <p:nvPr/>
        </p:nvSpPr>
        <p:spPr>
          <a:xfrm>
            <a:off x="544567" y="3152775"/>
            <a:ext cx="5229225" cy="1047750"/>
          </a:xfrm>
          <a:prstGeom prst="rect">
            <a:avLst/>
          </a:prstGeom>
          <a:solidFill>
            <a:schemeClr val="accent2"/>
          </a:solidFill>
          <a:ln w="5715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2400" b="1">
                <a:solidFill>
                  <a:schemeClr val="bg1"/>
                </a:solidFill>
              </a:rPr>
              <a:t>Palovälitin on aktivoitunut ja hälyttimet ovat päällä</a:t>
            </a:r>
            <a:endParaRPr lang="fi-FI" sz="2400">
              <a:solidFill>
                <a:schemeClr val="bg1"/>
              </a:solidFill>
            </a:endParaRPr>
          </a:p>
        </p:txBody>
      </p:sp>
      <p:sp>
        <p:nvSpPr>
          <p:cNvPr id="6" name="Otsikko 1">
            <a:extLst>
              <a:ext uri="{FF2B5EF4-FFF2-40B4-BE49-F238E27FC236}">
                <a16:creationId xmlns:a16="http://schemas.microsoft.com/office/drawing/2014/main" id="{4466A9E9-26D7-BA5A-47AB-6C47F0920196}"/>
              </a:ext>
            </a:extLst>
          </p:cNvPr>
          <p:cNvSpPr txBox="1">
            <a:spLocks/>
          </p:cNvSpPr>
          <p:nvPr/>
        </p:nvSpPr>
        <p:spPr>
          <a:xfrm>
            <a:off x="6418208" y="4476750"/>
            <a:ext cx="5229225" cy="1238250"/>
          </a:xfrm>
          <a:prstGeom prst="rect">
            <a:avLst/>
          </a:prstGeom>
          <a:solidFill>
            <a:schemeClr val="accent2"/>
          </a:solidFill>
          <a:ln w="57150">
            <a:solidFill>
              <a:schemeClr val="bg1"/>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2400" b="1">
                <a:solidFill>
                  <a:schemeClr val="bg1"/>
                </a:solidFill>
              </a:rPr>
              <a:t>Kun laitteelle kirjaudutaan, voidaan ensimmäisenä vaientaa keskuksen sisäinen summeri, jolloin työskentely laitteella helpottuu</a:t>
            </a:r>
            <a:endParaRPr lang="fi-FI" sz="2400">
              <a:solidFill>
                <a:schemeClr val="bg1"/>
              </a:solidFill>
            </a:endParaRPr>
          </a:p>
        </p:txBody>
      </p:sp>
      <p:pic>
        <p:nvPicPr>
          <p:cNvPr id="7" name="Kuva 6">
            <a:extLst>
              <a:ext uri="{FF2B5EF4-FFF2-40B4-BE49-F238E27FC236}">
                <a16:creationId xmlns:a16="http://schemas.microsoft.com/office/drawing/2014/main" id="{36E0D227-8E93-FAB0-5B7F-E904AA27B67D}"/>
              </a:ext>
            </a:extLst>
          </p:cNvPr>
          <p:cNvPicPr>
            <a:picLocks noChangeAspect="1"/>
          </p:cNvPicPr>
          <p:nvPr/>
        </p:nvPicPr>
        <p:blipFill>
          <a:blip r:embed="rId5"/>
          <a:stretch>
            <a:fillRect/>
          </a:stretch>
        </p:blipFill>
        <p:spPr>
          <a:xfrm>
            <a:off x="-276837" y="-22840"/>
            <a:ext cx="12784822" cy="6882983"/>
          </a:xfrm>
          <a:prstGeom prst="rect">
            <a:avLst/>
          </a:prstGeom>
        </p:spPr>
      </p:pic>
    </p:spTree>
    <p:custDataLst>
      <p:tags r:id="rId1"/>
    </p:custDataLst>
    <p:extLst>
      <p:ext uri="{BB962C8B-B14F-4D97-AF65-F5344CB8AC3E}">
        <p14:creationId xmlns:p14="http://schemas.microsoft.com/office/powerpoint/2010/main" val="2835117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 henkilö, mies&#10;&#10;Kuvaus luotu automaattisesti">
            <a:extLst>
              <a:ext uri="{FF2B5EF4-FFF2-40B4-BE49-F238E27FC236}">
                <a16:creationId xmlns:a16="http://schemas.microsoft.com/office/drawing/2014/main" id="{3FD0FCB5-1C3E-418B-3D1C-872C907884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7" t="25142" r="-1827"/>
          <a:stretch/>
        </p:blipFill>
        <p:spPr>
          <a:xfrm>
            <a:off x="282803" y="171716"/>
            <a:ext cx="5813197" cy="6129087"/>
          </a:xfrm>
          <a:prstGeom prst="rect">
            <a:avLst/>
          </a:prstGeom>
        </p:spPr>
      </p:pic>
      <p:pic>
        <p:nvPicPr>
          <p:cNvPr id="3" name="Kuva 2" descr="Kuva, joka sisältää kohteen teksti, mies, henkilö&#10;&#10;Kuvaus luotu automaattisesti">
            <a:extLst>
              <a:ext uri="{FF2B5EF4-FFF2-40B4-BE49-F238E27FC236}">
                <a16:creationId xmlns:a16="http://schemas.microsoft.com/office/drawing/2014/main" id="{E32B95F9-A5A6-00D8-C0EB-44F1AFDFE7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77" b="262"/>
          <a:stretch/>
        </p:blipFill>
        <p:spPr>
          <a:xfrm>
            <a:off x="6105211" y="3129381"/>
            <a:ext cx="5803986" cy="3171422"/>
          </a:xfrm>
          <a:prstGeom prst="rect">
            <a:avLst/>
          </a:prstGeom>
        </p:spPr>
      </p:pic>
      <p:pic>
        <p:nvPicPr>
          <p:cNvPr id="7" name="Kuva 6" descr="Kuva, joka sisältää kohteen teksti, henkilö, mies, uros&#10;&#10;Kuvaus luotu automaattisesti">
            <a:extLst>
              <a:ext uri="{FF2B5EF4-FFF2-40B4-BE49-F238E27FC236}">
                <a16:creationId xmlns:a16="http://schemas.microsoft.com/office/drawing/2014/main" id="{9B6001C8-FD1D-1049-EDF3-B6AB5CF0EB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653" b="6217"/>
          <a:stretch/>
        </p:blipFill>
        <p:spPr>
          <a:xfrm>
            <a:off x="6096000" y="171716"/>
            <a:ext cx="5786386" cy="2785950"/>
          </a:xfrm>
          <a:prstGeom prst="rect">
            <a:avLst/>
          </a:prstGeom>
        </p:spPr>
      </p:pic>
      <p:sp>
        <p:nvSpPr>
          <p:cNvPr id="2" name="Otsikko 1">
            <a:extLst>
              <a:ext uri="{FF2B5EF4-FFF2-40B4-BE49-F238E27FC236}">
                <a16:creationId xmlns:a16="http://schemas.microsoft.com/office/drawing/2014/main" id="{0634A5AD-D517-D616-1387-71DE9CB66D35}"/>
              </a:ext>
            </a:extLst>
          </p:cNvPr>
          <p:cNvSpPr txBox="1">
            <a:spLocks/>
          </p:cNvSpPr>
          <p:nvPr/>
        </p:nvSpPr>
        <p:spPr>
          <a:xfrm>
            <a:off x="3759967" y="2605506"/>
            <a:ext cx="5229225" cy="1047750"/>
          </a:xfrm>
          <a:prstGeom prst="rect">
            <a:avLst/>
          </a:prstGeom>
          <a:solidFill>
            <a:schemeClr val="accent2"/>
          </a:solidFill>
          <a:ln w="5715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2400" b="1">
                <a:solidFill>
                  <a:schemeClr val="bg1"/>
                </a:solidFill>
              </a:rPr>
              <a:t>Otetaan paikantamiskaaviot esille </a:t>
            </a:r>
            <a:endParaRPr lang="fi-FI" sz="2400">
              <a:solidFill>
                <a:schemeClr val="bg1"/>
              </a:solidFill>
            </a:endParaRPr>
          </a:p>
        </p:txBody>
      </p:sp>
      <p:sp>
        <p:nvSpPr>
          <p:cNvPr id="4" name="Suorakulmio 3">
            <a:extLst>
              <a:ext uri="{FF2B5EF4-FFF2-40B4-BE49-F238E27FC236}">
                <a16:creationId xmlns:a16="http://schemas.microsoft.com/office/drawing/2014/main" id="{C3C28D5E-68D4-0FFB-5F3C-D484973EA1DD}"/>
              </a:ext>
            </a:extLst>
          </p:cNvPr>
          <p:cNvSpPr/>
          <p:nvPr/>
        </p:nvSpPr>
        <p:spPr>
          <a:xfrm>
            <a:off x="2533651" y="685799"/>
            <a:ext cx="209550" cy="2190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5">
            <a:extLst>
              <a:ext uri="{FF2B5EF4-FFF2-40B4-BE49-F238E27FC236}">
                <a16:creationId xmlns:a16="http://schemas.microsoft.com/office/drawing/2014/main" id="{2CF91DF2-6646-53F9-EC84-FF21378725DF}"/>
              </a:ext>
            </a:extLst>
          </p:cNvPr>
          <p:cNvSpPr/>
          <p:nvPr/>
        </p:nvSpPr>
        <p:spPr>
          <a:xfrm>
            <a:off x="2533651" y="904875"/>
            <a:ext cx="209550" cy="2190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FBCAFA55-CD8F-A608-92B7-8A55F60D480C}"/>
              </a:ext>
            </a:extLst>
          </p:cNvPr>
          <p:cNvSpPr txBox="1"/>
          <p:nvPr/>
        </p:nvSpPr>
        <p:spPr>
          <a:xfrm>
            <a:off x="2952751" y="797488"/>
            <a:ext cx="3135042" cy="954107"/>
          </a:xfrm>
          <a:prstGeom prst="rect">
            <a:avLst/>
          </a:prstGeom>
          <a:solidFill>
            <a:schemeClr val="bg1">
              <a:lumMod val="85000"/>
            </a:schemeClr>
          </a:solidFill>
          <a:ln>
            <a:solidFill>
              <a:schemeClr val="tx1"/>
            </a:solidFill>
          </a:ln>
        </p:spPr>
        <p:txBody>
          <a:bodyPr wrap="square" rtlCol="0">
            <a:spAutoFit/>
          </a:bodyPr>
          <a:lstStyle/>
          <a:p>
            <a:r>
              <a:rPr lang="fi-FI" sz="1400" b="1">
                <a:solidFill>
                  <a:srgbClr val="0070C0"/>
                </a:solidFill>
              </a:rPr>
              <a:t>Esimerkkimallissa </a:t>
            </a:r>
            <a:r>
              <a:rPr lang="fi-FI" sz="1400" b="1" err="1">
                <a:solidFill>
                  <a:srgbClr val="0070C0"/>
                </a:solidFill>
              </a:rPr>
              <a:t>Autrosafe</a:t>
            </a:r>
            <a:r>
              <a:rPr lang="fi-FI" sz="1400" b="1">
                <a:solidFill>
                  <a:srgbClr val="0070C0"/>
                </a:solidFill>
              </a:rPr>
              <a:t> BS420 </a:t>
            </a:r>
          </a:p>
          <a:p>
            <a:r>
              <a:rPr lang="fi-FI" sz="1400" b="1">
                <a:solidFill>
                  <a:srgbClr val="0070C0"/>
                </a:solidFill>
              </a:rPr>
              <a:t>Yläpuolella </a:t>
            </a:r>
            <a:r>
              <a:rPr lang="fi-FI" sz="1400" b="1"/>
              <a:t>sisäisen summerin vaiennuspainike</a:t>
            </a:r>
            <a:r>
              <a:rPr lang="fi-FI" sz="1400" b="1">
                <a:solidFill>
                  <a:srgbClr val="0070C0"/>
                </a:solidFill>
              </a:rPr>
              <a:t>, jonka alla </a:t>
            </a:r>
            <a:r>
              <a:rPr lang="fi-FI" sz="1400" b="1">
                <a:solidFill>
                  <a:srgbClr val="FF0000"/>
                </a:solidFill>
              </a:rPr>
              <a:t>hälyttimien vaiennus </a:t>
            </a:r>
            <a:r>
              <a:rPr lang="fi-FI" sz="1400" b="1">
                <a:solidFill>
                  <a:srgbClr val="0070C0"/>
                </a:solidFill>
              </a:rPr>
              <a:t>sekä </a:t>
            </a:r>
            <a:r>
              <a:rPr lang="fi-FI" sz="1400" b="1">
                <a:solidFill>
                  <a:srgbClr val="00B050"/>
                </a:solidFill>
              </a:rPr>
              <a:t>palautuspainike</a:t>
            </a:r>
            <a:endParaRPr lang="fi-FI" sz="1400">
              <a:solidFill>
                <a:srgbClr val="00B050"/>
              </a:solidFill>
            </a:endParaRPr>
          </a:p>
        </p:txBody>
      </p:sp>
      <p:sp>
        <p:nvSpPr>
          <p:cNvPr id="8" name="Nuoli: Oikea 7">
            <a:extLst>
              <a:ext uri="{FF2B5EF4-FFF2-40B4-BE49-F238E27FC236}">
                <a16:creationId xmlns:a16="http://schemas.microsoft.com/office/drawing/2014/main" id="{FD02F9A5-F2CA-10DF-D73D-2FF1C7D06BD8}"/>
              </a:ext>
            </a:extLst>
          </p:cNvPr>
          <p:cNvSpPr/>
          <p:nvPr/>
        </p:nvSpPr>
        <p:spPr>
          <a:xfrm flipH="1">
            <a:off x="2743201" y="685799"/>
            <a:ext cx="400049" cy="219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Kuva 9">
            <a:extLst>
              <a:ext uri="{FF2B5EF4-FFF2-40B4-BE49-F238E27FC236}">
                <a16:creationId xmlns:a16="http://schemas.microsoft.com/office/drawing/2014/main" id="{CF8FA150-E7AD-C517-D969-34EEC19DA4FA}"/>
              </a:ext>
            </a:extLst>
          </p:cNvPr>
          <p:cNvPicPr>
            <a:picLocks noChangeAspect="1"/>
          </p:cNvPicPr>
          <p:nvPr/>
        </p:nvPicPr>
        <p:blipFill>
          <a:blip r:embed="rId6"/>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3865578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C02B9ED8-19CC-44BA-19BB-924CC07AD0B6}"/>
              </a:ext>
            </a:extLst>
          </p:cNvPr>
          <p:cNvPicPr>
            <a:picLocks noChangeAspect="1"/>
          </p:cNvPicPr>
          <p:nvPr/>
        </p:nvPicPr>
        <p:blipFill rotWithShape="1">
          <a:blip r:embed="rId3"/>
          <a:srcRect l="5128"/>
          <a:stretch/>
        </p:blipFill>
        <p:spPr>
          <a:xfrm>
            <a:off x="457200" y="457200"/>
            <a:ext cx="11277600" cy="5943600"/>
          </a:xfrm>
          <a:prstGeom prst="rect">
            <a:avLst/>
          </a:prstGeom>
        </p:spPr>
      </p:pic>
      <p:sp>
        <p:nvSpPr>
          <p:cNvPr id="6" name="Tekstiruutu 5">
            <a:extLst>
              <a:ext uri="{FF2B5EF4-FFF2-40B4-BE49-F238E27FC236}">
                <a16:creationId xmlns:a16="http://schemas.microsoft.com/office/drawing/2014/main" id="{4109C3B1-B721-9A85-AC5E-5B4B6FB40E1B}"/>
              </a:ext>
            </a:extLst>
          </p:cNvPr>
          <p:cNvSpPr txBox="1"/>
          <p:nvPr/>
        </p:nvSpPr>
        <p:spPr>
          <a:xfrm>
            <a:off x="457200" y="44148"/>
            <a:ext cx="4476750" cy="369332"/>
          </a:xfrm>
          <a:prstGeom prst="rect">
            <a:avLst/>
          </a:prstGeom>
          <a:noFill/>
        </p:spPr>
        <p:txBody>
          <a:bodyPr wrap="square" rtlCol="0">
            <a:spAutoFit/>
          </a:bodyPr>
          <a:lstStyle/>
          <a:p>
            <a:r>
              <a:rPr lang="fi-FI" b="1">
                <a:solidFill>
                  <a:schemeClr val="bg1"/>
                </a:solidFill>
              </a:rPr>
              <a:t>Paloilmoitinesimerkki: Panasonic EBL 512 G3</a:t>
            </a:r>
          </a:p>
        </p:txBody>
      </p:sp>
      <p:sp>
        <p:nvSpPr>
          <p:cNvPr id="7" name="Tekstiruutu 6">
            <a:extLst>
              <a:ext uri="{FF2B5EF4-FFF2-40B4-BE49-F238E27FC236}">
                <a16:creationId xmlns:a16="http://schemas.microsoft.com/office/drawing/2014/main" id="{F608581F-8AF6-A67B-8E2F-1E0682BCEFC4}"/>
              </a:ext>
            </a:extLst>
          </p:cNvPr>
          <p:cNvSpPr txBox="1"/>
          <p:nvPr/>
        </p:nvSpPr>
        <p:spPr>
          <a:xfrm>
            <a:off x="8126422" y="3006225"/>
            <a:ext cx="2791370" cy="1169551"/>
          </a:xfrm>
          <a:prstGeom prst="rect">
            <a:avLst/>
          </a:prstGeom>
          <a:solidFill>
            <a:schemeClr val="bg1">
              <a:lumMod val="85000"/>
            </a:schemeClr>
          </a:solidFill>
          <a:ln>
            <a:solidFill>
              <a:schemeClr val="tx1"/>
            </a:solidFill>
          </a:ln>
        </p:spPr>
        <p:txBody>
          <a:bodyPr wrap="square" rtlCol="0">
            <a:spAutoFit/>
          </a:bodyPr>
          <a:lstStyle/>
          <a:p>
            <a:r>
              <a:rPr lang="fi-FI" sz="1400" b="1" err="1">
                <a:solidFill>
                  <a:srgbClr val="0070C0"/>
                </a:solidFill>
              </a:rPr>
              <a:t>Huom</a:t>
            </a:r>
            <a:r>
              <a:rPr lang="fi-FI" sz="1400" b="1">
                <a:solidFill>
                  <a:srgbClr val="0070C0"/>
                </a:solidFill>
              </a:rPr>
              <a:t>! </a:t>
            </a:r>
            <a:r>
              <a:rPr lang="fi-FI" sz="1400"/>
              <a:t>Mahdollisuuksien mukaan ja laitteiston ominaisuksista riippuen pyritään käyttämään ohjeistavia tekstejä, joiden avulla hälytyksen paikantaminen olisi helpompaa</a:t>
            </a:r>
          </a:p>
        </p:txBody>
      </p:sp>
      <p:sp>
        <p:nvSpPr>
          <p:cNvPr id="8" name="Nuoli: Alas 7">
            <a:extLst>
              <a:ext uri="{FF2B5EF4-FFF2-40B4-BE49-F238E27FC236}">
                <a16:creationId xmlns:a16="http://schemas.microsoft.com/office/drawing/2014/main" id="{63427F29-0FB5-6605-A322-1290100238CB}"/>
              </a:ext>
            </a:extLst>
          </p:cNvPr>
          <p:cNvSpPr/>
          <p:nvPr/>
        </p:nvSpPr>
        <p:spPr>
          <a:xfrm rot="9246399">
            <a:off x="8498394" y="2639108"/>
            <a:ext cx="279564" cy="409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a:extLst>
              <a:ext uri="{FF2B5EF4-FFF2-40B4-BE49-F238E27FC236}">
                <a16:creationId xmlns:a16="http://schemas.microsoft.com/office/drawing/2014/main" id="{841DFC5A-4751-4F24-6A3D-6589F747762B}"/>
              </a:ext>
            </a:extLst>
          </p:cNvPr>
          <p:cNvSpPr txBox="1"/>
          <p:nvPr/>
        </p:nvSpPr>
        <p:spPr>
          <a:xfrm>
            <a:off x="9621748" y="2598624"/>
            <a:ext cx="2220642" cy="307777"/>
          </a:xfrm>
          <a:prstGeom prst="rect">
            <a:avLst/>
          </a:prstGeom>
          <a:solidFill>
            <a:schemeClr val="bg1">
              <a:lumMod val="85000"/>
            </a:schemeClr>
          </a:solidFill>
          <a:ln>
            <a:solidFill>
              <a:schemeClr val="tx1"/>
            </a:solidFill>
          </a:ln>
        </p:spPr>
        <p:txBody>
          <a:bodyPr wrap="square" rtlCol="0">
            <a:spAutoFit/>
          </a:bodyPr>
          <a:lstStyle/>
          <a:p>
            <a:r>
              <a:rPr lang="fi-FI" sz="1400" b="1">
                <a:solidFill>
                  <a:srgbClr val="0070C0"/>
                </a:solidFill>
              </a:rPr>
              <a:t>Hälyttäneen laitteen tyyppi</a:t>
            </a:r>
            <a:endParaRPr lang="fi-FI" sz="1400"/>
          </a:p>
        </p:txBody>
      </p:sp>
      <p:sp>
        <p:nvSpPr>
          <p:cNvPr id="9" name="Nuoli: Alas 8">
            <a:extLst>
              <a:ext uri="{FF2B5EF4-FFF2-40B4-BE49-F238E27FC236}">
                <a16:creationId xmlns:a16="http://schemas.microsoft.com/office/drawing/2014/main" id="{D1FBCDDA-FFE2-F42C-0D3D-37D05E4A4A17}"/>
              </a:ext>
            </a:extLst>
          </p:cNvPr>
          <p:cNvSpPr/>
          <p:nvPr/>
        </p:nvSpPr>
        <p:spPr>
          <a:xfrm rot="9246399">
            <a:off x="9604886" y="2289202"/>
            <a:ext cx="279564" cy="349525"/>
          </a:xfrm>
          <a:prstGeom prst="downArrow">
            <a:avLst>
              <a:gd name="adj1" fmla="val 4541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kstiruutu 16">
            <a:extLst>
              <a:ext uri="{FF2B5EF4-FFF2-40B4-BE49-F238E27FC236}">
                <a16:creationId xmlns:a16="http://schemas.microsoft.com/office/drawing/2014/main" id="{20183D14-1A49-31F8-DD72-1BB87565C14F}"/>
              </a:ext>
            </a:extLst>
          </p:cNvPr>
          <p:cNvSpPr txBox="1"/>
          <p:nvPr/>
        </p:nvSpPr>
        <p:spPr>
          <a:xfrm>
            <a:off x="4190475" y="3514512"/>
            <a:ext cx="3796867" cy="646331"/>
          </a:xfrm>
          <a:prstGeom prst="rect">
            <a:avLst/>
          </a:prstGeom>
          <a:solidFill>
            <a:schemeClr val="bg1">
              <a:lumMod val="85000"/>
            </a:schemeClr>
          </a:solidFill>
          <a:ln>
            <a:solidFill>
              <a:schemeClr val="tx1"/>
            </a:solidFill>
          </a:ln>
        </p:spPr>
        <p:txBody>
          <a:bodyPr wrap="square" rtlCol="0">
            <a:spAutoFit/>
          </a:bodyPr>
          <a:lstStyle/>
          <a:p>
            <a:r>
              <a:rPr lang="fi-FI" sz="1200" b="1">
                <a:solidFill>
                  <a:srgbClr val="0070C0"/>
                </a:solidFill>
              </a:rPr>
              <a:t>Esimerkkimallissa yläpuolella </a:t>
            </a:r>
            <a:r>
              <a:rPr lang="fi-FI" sz="1200" b="1"/>
              <a:t>sisäisen summerin vaiennuspainike</a:t>
            </a:r>
            <a:r>
              <a:rPr lang="fi-FI" sz="1200" b="1">
                <a:solidFill>
                  <a:srgbClr val="0070C0"/>
                </a:solidFill>
              </a:rPr>
              <a:t>, jonka alla </a:t>
            </a:r>
            <a:r>
              <a:rPr lang="fi-FI" sz="1200" b="1">
                <a:solidFill>
                  <a:srgbClr val="FF0000"/>
                </a:solidFill>
              </a:rPr>
              <a:t>hälyttimien vaiennus </a:t>
            </a:r>
            <a:r>
              <a:rPr lang="fi-FI" sz="1200" b="1">
                <a:solidFill>
                  <a:srgbClr val="0070C0"/>
                </a:solidFill>
              </a:rPr>
              <a:t>sekä </a:t>
            </a:r>
            <a:r>
              <a:rPr lang="fi-FI" sz="1200" b="1">
                <a:solidFill>
                  <a:srgbClr val="00B050"/>
                </a:solidFill>
              </a:rPr>
              <a:t>palautuspainike</a:t>
            </a:r>
            <a:endParaRPr lang="fi-FI" sz="1200">
              <a:solidFill>
                <a:srgbClr val="00B050"/>
              </a:solidFill>
            </a:endParaRPr>
          </a:p>
        </p:txBody>
      </p:sp>
      <p:sp>
        <p:nvSpPr>
          <p:cNvPr id="19" name="Tekstiruutu 18">
            <a:extLst>
              <a:ext uri="{FF2B5EF4-FFF2-40B4-BE49-F238E27FC236}">
                <a16:creationId xmlns:a16="http://schemas.microsoft.com/office/drawing/2014/main" id="{00695839-DAC9-462A-236E-C818F00AADC6}"/>
              </a:ext>
            </a:extLst>
          </p:cNvPr>
          <p:cNvSpPr txBox="1"/>
          <p:nvPr/>
        </p:nvSpPr>
        <p:spPr>
          <a:xfrm>
            <a:off x="206745" y="3639937"/>
            <a:ext cx="1533468" cy="461665"/>
          </a:xfrm>
          <a:prstGeom prst="rect">
            <a:avLst/>
          </a:prstGeom>
          <a:solidFill>
            <a:schemeClr val="bg1">
              <a:lumMod val="85000"/>
            </a:schemeClr>
          </a:solidFill>
          <a:ln>
            <a:solidFill>
              <a:schemeClr val="tx1"/>
            </a:solidFill>
          </a:ln>
        </p:spPr>
        <p:txBody>
          <a:bodyPr wrap="square" rtlCol="0">
            <a:spAutoFit/>
          </a:bodyPr>
          <a:lstStyle/>
          <a:p>
            <a:r>
              <a:rPr lang="fi-FI" sz="1200" b="1">
                <a:solidFill>
                  <a:srgbClr val="0070C0"/>
                </a:solidFill>
              </a:rPr>
              <a:t>Usean hälytystiedon selauspainike</a:t>
            </a:r>
            <a:endParaRPr lang="fi-FI" sz="1200">
              <a:solidFill>
                <a:srgbClr val="00B050"/>
              </a:solidFill>
            </a:endParaRPr>
          </a:p>
        </p:txBody>
      </p:sp>
      <p:sp>
        <p:nvSpPr>
          <p:cNvPr id="23" name="Nuoli: Alas 22">
            <a:extLst>
              <a:ext uri="{FF2B5EF4-FFF2-40B4-BE49-F238E27FC236}">
                <a16:creationId xmlns:a16="http://schemas.microsoft.com/office/drawing/2014/main" id="{08AA01B7-EC4A-5946-ADA4-C514BB5C5533}"/>
              </a:ext>
            </a:extLst>
          </p:cNvPr>
          <p:cNvSpPr/>
          <p:nvPr/>
        </p:nvSpPr>
        <p:spPr>
          <a:xfrm rot="9246399">
            <a:off x="5912224" y="3134882"/>
            <a:ext cx="279564" cy="409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Nuoli: Alas 23">
            <a:extLst>
              <a:ext uri="{FF2B5EF4-FFF2-40B4-BE49-F238E27FC236}">
                <a16:creationId xmlns:a16="http://schemas.microsoft.com/office/drawing/2014/main" id="{291929A9-46F2-4A3C-E86A-4FAC06110278}"/>
              </a:ext>
            </a:extLst>
          </p:cNvPr>
          <p:cNvSpPr/>
          <p:nvPr/>
        </p:nvSpPr>
        <p:spPr>
          <a:xfrm rot="15898182">
            <a:off x="1957919" y="3230933"/>
            <a:ext cx="279564" cy="1349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a:extLst>
              <a:ext uri="{FF2B5EF4-FFF2-40B4-BE49-F238E27FC236}">
                <a16:creationId xmlns:a16="http://schemas.microsoft.com/office/drawing/2014/main" id="{D4DAE439-2CD2-41C0-83FD-E96B48A8C5C2}"/>
              </a:ext>
            </a:extLst>
          </p:cNvPr>
          <p:cNvPicPr>
            <a:picLocks noChangeAspect="1"/>
          </p:cNvPicPr>
          <p:nvPr/>
        </p:nvPicPr>
        <p:blipFill>
          <a:blip r:embed="rId4"/>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131355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9" grpId="0" animBg="1"/>
      <p:bldP spid="17" grpId="0" animBg="1"/>
      <p:bldP spid="19" grpId="0" animBg="1"/>
      <p:bldP spid="23" grpId="0" animBg="1"/>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4C6BE55-DC79-AB75-B7FF-BF96B6864174}"/>
              </a:ext>
            </a:extLst>
          </p:cNvPr>
          <p:cNvSpPr>
            <a:spLocks noGrp="1"/>
          </p:cNvSpPr>
          <p:nvPr>
            <p:ph idx="1"/>
          </p:nvPr>
        </p:nvSpPr>
        <p:spPr>
          <a:xfrm>
            <a:off x="3360563" y="3849688"/>
            <a:ext cx="3315810" cy="2105025"/>
          </a:xfrm>
        </p:spPr>
        <p:txBody>
          <a:bodyPr anchor="ctr">
            <a:normAutofit/>
          </a:bodyPr>
          <a:lstStyle/>
          <a:p>
            <a:endParaRPr lang="fi-FI" sz="1700"/>
          </a:p>
        </p:txBody>
      </p:sp>
      <p:sp>
        <p:nvSpPr>
          <p:cNvPr id="2" name="Otsikko 1">
            <a:extLst>
              <a:ext uri="{FF2B5EF4-FFF2-40B4-BE49-F238E27FC236}">
                <a16:creationId xmlns:a16="http://schemas.microsoft.com/office/drawing/2014/main" id="{DF6EBAE1-2A65-7082-15E4-38AB26432A5C}"/>
              </a:ext>
            </a:extLst>
          </p:cNvPr>
          <p:cNvSpPr>
            <a:spLocks noGrp="1"/>
          </p:cNvSpPr>
          <p:nvPr>
            <p:ph type="title"/>
          </p:nvPr>
        </p:nvSpPr>
        <p:spPr>
          <a:xfrm>
            <a:off x="841247" y="3849689"/>
            <a:ext cx="5835125" cy="2105025"/>
          </a:xfrm>
          <a:solidFill>
            <a:schemeClr val="bg1"/>
          </a:solidFill>
        </p:spPr>
        <p:txBody>
          <a:bodyPr>
            <a:normAutofit/>
          </a:bodyPr>
          <a:lstStyle/>
          <a:p>
            <a:endParaRPr lang="fi-FI" sz="2400"/>
          </a:p>
        </p:txBody>
      </p:sp>
      <p:pic>
        <p:nvPicPr>
          <p:cNvPr id="7" name="Kuva 6">
            <a:extLst>
              <a:ext uri="{FF2B5EF4-FFF2-40B4-BE49-F238E27FC236}">
                <a16:creationId xmlns:a16="http://schemas.microsoft.com/office/drawing/2014/main" id="{DC8445DB-EBD5-03D4-FF40-85A27920981D}"/>
              </a:ext>
            </a:extLst>
          </p:cNvPr>
          <p:cNvPicPr>
            <a:picLocks noChangeAspect="1"/>
          </p:cNvPicPr>
          <p:nvPr/>
        </p:nvPicPr>
        <p:blipFill rotWithShape="1">
          <a:blip r:embed="rId3"/>
          <a:srcRect l="19065" r="19088" b="56"/>
          <a:stretch/>
        </p:blipFill>
        <p:spPr>
          <a:xfrm>
            <a:off x="95250" y="473238"/>
            <a:ext cx="7324725" cy="5770384"/>
          </a:xfrm>
          <a:prstGeom prst="rect">
            <a:avLst/>
          </a:prstGeom>
        </p:spPr>
      </p:pic>
      <p:pic>
        <p:nvPicPr>
          <p:cNvPr id="4" name="Kuva 3" descr="Kuva, joka sisältää kohteen teksti, mies, henkilö, sisä-&#10;&#10;Kuvaus luotu automaattisesti">
            <a:extLst>
              <a:ext uri="{FF2B5EF4-FFF2-40B4-BE49-F238E27FC236}">
                <a16:creationId xmlns:a16="http://schemas.microsoft.com/office/drawing/2014/main" id="{9DF31718-024D-7592-9682-2745EA39DD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72" r="-1" b="12676"/>
          <a:stretch/>
        </p:blipFill>
        <p:spPr>
          <a:xfrm>
            <a:off x="7495484" y="452511"/>
            <a:ext cx="4621006" cy="5811838"/>
          </a:xfrm>
          <a:prstGeom prst="rect">
            <a:avLst/>
          </a:prstGeom>
        </p:spPr>
      </p:pic>
      <p:pic>
        <p:nvPicPr>
          <p:cNvPr id="5" name="Kuva 4">
            <a:extLst>
              <a:ext uri="{FF2B5EF4-FFF2-40B4-BE49-F238E27FC236}">
                <a16:creationId xmlns:a16="http://schemas.microsoft.com/office/drawing/2014/main" id="{24518A1B-EBB0-E93A-A6FC-048DD9D63E30}"/>
              </a:ext>
            </a:extLst>
          </p:cNvPr>
          <p:cNvPicPr>
            <a:picLocks noChangeAspect="1"/>
          </p:cNvPicPr>
          <p:nvPr/>
        </p:nvPicPr>
        <p:blipFill>
          <a:blip r:embed="rId5"/>
          <a:stretch>
            <a:fillRect/>
          </a:stretch>
        </p:blipFill>
        <p:spPr>
          <a:xfrm>
            <a:off x="-272375" y="0"/>
            <a:ext cx="12714051" cy="6857999"/>
          </a:xfrm>
          <a:prstGeom prst="rect">
            <a:avLst/>
          </a:prstGeom>
        </p:spPr>
      </p:pic>
    </p:spTree>
    <p:custDataLst>
      <p:tags r:id="rId1"/>
    </p:custDataLst>
    <p:extLst>
      <p:ext uri="{BB962C8B-B14F-4D97-AF65-F5344CB8AC3E}">
        <p14:creationId xmlns:p14="http://schemas.microsoft.com/office/powerpoint/2010/main" val="15100937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sisä-, katto, seisominen&#10;&#10;Kuvaus luotu automaattisesti">
            <a:extLst>
              <a:ext uri="{FF2B5EF4-FFF2-40B4-BE49-F238E27FC236}">
                <a16:creationId xmlns:a16="http://schemas.microsoft.com/office/drawing/2014/main" id="{16681B36-789E-2F7C-C220-BBC097812C68}"/>
              </a:ext>
            </a:extLst>
          </p:cNvPr>
          <p:cNvPicPr>
            <a:picLocks noChangeAspect="1"/>
          </p:cNvPicPr>
          <p:nvPr/>
        </p:nvPicPr>
        <p:blipFill rotWithShape="1">
          <a:blip r:embed="rId4">
            <a:extLst>
              <a:ext uri="{28A0092B-C50C-407E-A947-70E740481C1C}">
                <a14:useLocalDpi xmlns:a14="http://schemas.microsoft.com/office/drawing/2010/main" val="0"/>
              </a:ext>
            </a:extLst>
          </a:blip>
          <a:srcRect t="40103" r="2" b="2"/>
          <a:stretch/>
        </p:blipFill>
        <p:spPr>
          <a:xfrm>
            <a:off x="-228606" y="-161915"/>
            <a:ext cx="7642746" cy="6857990"/>
          </a:xfrm>
          <a:prstGeom prst="rect">
            <a:avLst/>
          </a:prstGeom>
        </p:spPr>
      </p:pic>
      <p:pic>
        <p:nvPicPr>
          <p:cNvPr id="5" name="Sisällön paikkamerkki 4" descr="Kuva, joka sisältää kohteen rakennus, henkilö, piha-, seisominen&#10;&#10;Kuvaus luotu automaattisesti">
            <a:extLst>
              <a:ext uri="{FF2B5EF4-FFF2-40B4-BE49-F238E27FC236}">
                <a16:creationId xmlns:a16="http://schemas.microsoft.com/office/drawing/2014/main" id="{8BA95DF3-A240-AF96-092C-3C63F1F3A5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566" b="4"/>
          <a:stretch/>
        </p:blipFill>
        <p:spPr>
          <a:xfrm>
            <a:off x="7809454" y="1"/>
            <a:ext cx="4382546" cy="3345645"/>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2A458312-ACF3-C536-77CC-611D7D7E3F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2566" b="4"/>
          <a:stretch/>
        </p:blipFill>
        <p:spPr>
          <a:xfrm>
            <a:off x="7809462" y="3512354"/>
            <a:ext cx="4382545" cy="3345646"/>
          </a:xfrm>
          <a:prstGeom prst="rect">
            <a:avLst/>
          </a:prstGeom>
        </p:spPr>
      </p:pic>
      <p:sp>
        <p:nvSpPr>
          <p:cNvPr id="2" name="Otsikko 1">
            <a:extLst>
              <a:ext uri="{FF2B5EF4-FFF2-40B4-BE49-F238E27FC236}">
                <a16:creationId xmlns:a16="http://schemas.microsoft.com/office/drawing/2014/main" id="{C86CBD26-A204-2010-D966-52E406ADBDB7}"/>
              </a:ext>
            </a:extLst>
          </p:cNvPr>
          <p:cNvSpPr>
            <a:spLocks noGrp="1"/>
          </p:cNvSpPr>
          <p:nvPr>
            <p:ph type="title"/>
          </p:nvPr>
        </p:nvSpPr>
        <p:spPr>
          <a:xfrm>
            <a:off x="436958" y="3983791"/>
            <a:ext cx="6430566" cy="2253231"/>
          </a:xfrm>
          <a:solidFill>
            <a:schemeClr val="bg1"/>
          </a:solidFill>
          <a:ln w="38100">
            <a:solidFill>
              <a:schemeClr val="tx1"/>
            </a:solidFill>
          </a:ln>
        </p:spPr>
        <p:txBody>
          <a:bodyPr>
            <a:normAutofit fontScale="90000"/>
          </a:bodyPr>
          <a:lstStyle/>
          <a:p>
            <a:r>
              <a:rPr lang="fi-FI" sz="1800" b="1"/>
              <a:t>Hälyttänyt osoite paikannetaan ja hälytyksen syy selvitetään.</a:t>
            </a:r>
            <a:br>
              <a:rPr lang="fi-FI" sz="1800" b="1"/>
            </a:br>
            <a:br>
              <a:rPr lang="fi-FI" sz="1800" b="1"/>
            </a:br>
            <a:r>
              <a:rPr lang="fi-FI" sz="1800" b="1"/>
              <a:t>Tehdään tarvittavat toimenpiteet (alkusammutus ja autetaan vaarassa olevia).</a:t>
            </a:r>
            <a:br>
              <a:rPr lang="fi-FI" sz="1800" b="1"/>
            </a:br>
            <a:br>
              <a:rPr lang="fi-FI" sz="1800" b="1"/>
            </a:br>
            <a:r>
              <a:rPr lang="fi-FI" sz="1800" b="1"/>
              <a:t>Ohjeistetaan kiinteistössä olevia sekä jäädään opastamaan pelastuslaitosta, jolle annetaan tarvittavat tiedot tilanteesta ja tehdyistä toimenpiteistä, onko hälytyksen syy saatu selville ja onko vielä vaara olemassa.</a:t>
            </a:r>
          </a:p>
        </p:txBody>
      </p:sp>
      <p:pic>
        <p:nvPicPr>
          <p:cNvPr id="4" name="Kuva 3">
            <a:extLst>
              <a:ext uri="{FF2B5EF4-FFF2-40B4-BE49-F238E27FC236}">
                <a16:creationId xmlns:a16="http://schemas.microsoft.com/office/drawing/2014/main" id="{1A245A0E-E8CB-BC77-5E39-DF6D5D3CAC2A}"/>
              </a:ext>
            </a:extLst>
          </p:cNvPr>
          <p:cNvPicPr>
            <a:picLocks noChangeAspect="1"/>
          </p:cNvPicPr>
          <p:nvPr/>
        </p:nvPicPr>
        <p:blipFill>
          <a:blip r:embed="rId7"/>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11516588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Sprinkleripisarat">
            <a:extLst>
              <a:ext uri="{FF2B5EF4-FFF2-40B4-BE49-F238E27FC236}">
                <a16:creationId xmlns:a16="http://schemas.microsoft.com/office/drawing/2014/main" id="{43F3E1AF-F6B6-97B2-4144-1E03A8C2F4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52"/>
          <a:stretch/>
        </p:blipFill>
        <p:spPr bwMode="auto">
          <a:xfrm>
            <a:off x="530109" y="-2"/>
            <a:ext cx="7891639" cy="456484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Kuva 4" descr="Kuva, joka sisältää kohteen henkilö, sisä-&#10;&#10;Kuvaus luotu automaattisesti">
            <a:extLst>
              <a:ext uri="{FF2B5EF4-FFF2-40B4-BE49-F238E27FC236}">
                <a16:creationId xmlns:a16="http://schemas.microsoft.com/office/drawing/2014/main" id="{B9E94276-2323-6847-5CF0-352C27C4934B}"/>
              </a:ext>
            </a:extLst>
          </p:cNvPr>
          <p:cNvPicPr>
            <a:picLocks noChangeAspect="1"/>
          </p:cNvPicPr>
          <p:nvPr/>
        </p:nvPicPr>
        <p:blipFill rotWithShape="1">
          <a:blip r:embed="rId4">
            <a:extLst>
              <a:ext uri="{28A0092B-C50C-407E-A947-70E740481C1C}">
                <a14:useLocalDpi xmlns:a14="http://schemas.microsoft.com/office/drawing/2010/main" val="0"/>
              </a:ext>
            </a:extLst>
          </a:blip>
          <a:srcRect l="45068" r="24281"/>
          <a:stretch/>
        </p:blipFill>
        <p:spPr>
          <a:xfrm>
            <a:off x="0" y="0"/>
            <a:ext cx="3158158" cy="6858000"/>
          </a:xfrm>
          <a:prstGeom prst="rect">
            <a:avLst/>
          </a:prstGeom>
        </p:spPr>
      </p:pic>
      <p:pic>
        <p:nvPicPr>
          <p:cNvPr id="9" name="Kuva 8" descr="Kuva, joka sisältää kohteen henkilö, mylläri&#10;&#10;Kuvaus luotu automaattisesti">
            <a:extLst>
              <a:ext uri="{FF2B5EF4-FFF2-40B4-BE49-F238E27FC236}">
                <a16:creationId xmlns:a16="http://schemas.microsoft.com/office/drawing/2014/main" id="{4E65F599-2FE2-7C3C-3ABC-114CA9C29E50}"/>
              </a:ext>
            </a:extLst>
          </p:cNvPr>
          <p:cNvPicPr>
            <a:picLocks noChangeAspect="1"/>
          </p:cNvPicPr>
          <p:nvPr/>
        </p:nvPicPr>
        <p:blipFill>
          <a:blip r:embed="rId5" cstate="print">
            <a:extLst>
              <a:ext uri="{28A0092B-C50C-407E-A947-70E740481C1C}">
                <a14:useLocalDpi xmlns:a14="http://schemas.microsoft.com/office/drawing/2010/main" val="0"/>
              </a:ext>
            </a:extLst>
          </a:blip>
          <a:srcRect b="2414"/>
          <a:stretch/>
        </p:blipFill>
        <p:spPr>
          <a:xfrm>
            <a:off x="6930058" y="3429000"/>
            <a:ext cx="5261942" cy="3429000"/>
          </a:xfrm>
          <a:prstGeom prst="rect">
            <a:avLst/>
          </a:prstGeom>
        </p:spPr>
      </p:pic>
      <p:pic>
        <p:nvPicPr>
          <p:cNvPr id="11" name="Kuva 10" descr="Kuva, joka sisältää kohteen teksti, henkilö, sisä-, mies&#10;&#10;Kuvaus luotu automaattisesti">
            <a:extLst>
              <a:ext uri="{FF2B5EF4-FFF2-40B4-BE49-F238E27FC236}">
                <a16:creationId xmlns:a16="http://schemas.microsoft.com/office/drawing/2014/main" id="{82A9505B-3E31-BF44-F2A0-C396C63FC972}"/>
              </a:ext>
            </a:extLst>
          </p:cNvPr>
          <p:cNvPicPr>
            <a:picLocks noChangeAspect="1"/>
          </p:cNvPicPr>
          <p:nvPr/>
        </p:nvPicPr>
        <p:blipFill>
          <a:blip r:embed="rId6" cstate="print">
            <a:extLst>
              <a:ext uri="{28A0092B-C50C-407E-A947-70E740481C1C}">
                <a14:useLocalDpi xmlns:a14="http://schemas.microsoft.com/office/drawing/2010/main" val="0"/>
              </a:ext>
            </a:extLst>
          </a:blip>
          <a:srcRect t="2414"/>
          <a:stretch/>
        </p:blipFill>
        <p:spPr>
          <a:xfrm>
            <a:off x="6930058" y="-3"/>
            <a:ext cx="5261942" cy="3429004"/>
          </a:xfrm>
          <a:prstGeom prst="rect">
            <a:avLst/>
          </a:prstGeom>
        </p:spPr>
      </p:pic>
      <p:sp>
        <p:nvSpPr>
          <p:cNvPr id="14" name="Suorakulmio 13">
            <a:extLst>
              <a:ext uri="{FF2B5EF4-FFF2-40B4-BE49-F238E27FC236}">
                <a16:creationId xmlns:a16="http://schemas.microsoft.com/office/drawing/2014/main" id="{4FDC7E71-78EA-2AD0-EE89-517242A49FBE}"/>
              </a:ext>
            </a:extLst>
          </p:cNvPr>
          <p:cNvSpPr/>
          <p:nvPr/>
        </p:nvSpPr>
        <p:spPr>
          <a:xfrm>
            <a:off x="6930058" y="0"/>
            <a:ext cx="5261942" cy="3429000"/>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F3E0285-D554-7D92-5797-BDA5897BDF71}"/>
              </a:ext>
            </a:extLst>
          </p:cNvPr>
          <p:cNvSpPr/>
          <p:nvPr/>
        </p:nvSpPr>
        <p:spPr>
          <a:xfrm>
            <a:off x="6930058" y="3429000"/>
            <a:ext cx="5261942" cy="3429000"/>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F254C515-3F01-A679-03E4-F3B3A1B986FD}"/>
              </a:ext>
            </a:extLst>
          </p:cNvPr>
          <p:cNvSpPr/>
          <p:nvPr/>
        </p:nvSpPr>
        <p:spPr>
          <a:xfrm>
            <a:off x="0" y="-1"/>
            <a:ext cx="6794500" cy="68580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Otsikko 1">
            <a:extLst>
              <a:ext uri="{FF2B5EF4-FFF2-40B4-BE49-F238E27FC236}">
                <a16:creationId xmlns:a16="http://schemas.microsoft.com/office/drawing/2014/main" id="{1C9CF69A-2DD2-7AE6-7670-C88BF629FF10}"/>
              </a:ext>
            </a:extLst>
          </p:cNvPr>
          <p:cNvSpPr>
            <a:spLocks noGrp="1"/>
          </p:cNvSpPr>
          <p:nvPr>
            <p:ph type="title"/>
          </p:nvPr>
        </p:nvSpPr>
        <p:spPr>
          <a:xfrm>
            <a:off x="803378" y="4801321"/>
            <a:ext cx="6886691" cy="2056679"/>
          </a:xfrm>
          <a:solidFill>
            <a:schemeClr val="bg1"/>
          </a:solidFill>
          <a:ln w="38100">
            <a:solidFill>
              <a:schemeClr val="tx1"/>
            </a:solidFill>
          </a:ln>
        </p:spPr>
        <p:txBody>
          <a:bodyPr>
            <a:noAutofit/>
          </a:bodyPr>
          <a:lstStyle/>
          <a:p>
            <a:r>
              <a:rPr lang="fi-FI" sz="1800" b="1"/>
              <a:t>Koulutettu ja laitteiston käyttöön perehdytetty henkilökunta (joka tietää mitä on tekemässä ja tunnistaa, että vaara on ohi) voi käyttää laitteistoja ja sulkea veden sekä vaientaa hälyttimet. </a:t>
            </a:r>
            <a:br>
              <a:rPr lang="fi-FI" sz="1800" b="1"/>
            </a:br>
            <a:br>
              <a:rPr lang="fi-FI" sz="1800" b="1"/>
            </a:br>
            <a:r>
              <a:rPr lang="fi-FI" sz="1800" b="1"/>
              <a:t>Tilanteesta ja tehdyistä toimenpiteistä ohjeistetaan kiinteistön muita toimijoita ja jäädään ohjeistamaan pelastuslaitosta.</a:t>
            </a:r>
            <a:br>
              <a:rPr lang="fi-FI" sz="1800" b="1"/>
            </a:br>
            <a:endParaRPr lang="fi-FI" sz="1800" b="1"/>
          </a:p>
        </p:txBody>
      </p:sp>
      <p:pic>
        <p:nvPicPr>
          <p:cNvPr id="2" name="Kuva 1">
            <a:extLst>
              <a:ext uri="{FF2B5EF4-FFF2-40B4-BE49-F238E27FC236}">
                <a16:creationId xmlns:a16="http://schemas.microsoft.com/office/drawing/2014/main" id="{413C30C3-28EA-3B20-4730-8268E8954C1A}"/>
              </a:ext>
            </a:extLst>
          </p:cNvPr>
          <p:cNvPicPr>
            <a:picLocks noChangeAspect="1"/>
          </p:cNvPicPr>
          <p:nvPr/>
        </p:nvPicPr>
        <p:blipFill>
          <a:blip r:embed="rId7"/>
          <a:stretch>
            <a:fillRect/>
          </a:stretch>
        </p:blipFill>
        <p:spPr>
          <a:xfrm>
            <a:off x="0" y="1"/>
            <a:ext cx="12192000" cy="6857999"/>
          </a:xfrm>
          <a:prstGeom prst="rect">
            <a:avLst/>
          </a:prstGeom>
        </p:spPr>
      </p:pic>
    </p:spTree>
    <p:custDataLst>
      <p:tags r:id="rId1"/>
    </p:custDataLst>
    <p:extLst>
      <p:ext uri="{BB962C8B-B14F-4D97-AF65-F5344CB8AC3E}">
        <p14:creationId xmlns:p14="http://schemas.microsoft.com/office/powerpoint/2010/main" val="2070336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sällön paikkamerkki 4" descr="Kuva, joka sisältää kohteen teksti, henkilö, seisominen&#10;&#10;Kuvaus luotu automaattisesti">
            <a:extLst>
              <a:ext uri="{FF2B5EF4-FFF2-40B4-BE49-F238E27FC236}">
                <a16:creationId xmlns:a16="http://schemas.microsoft.com/office/drawing/2014/main" id="{316FE367-921E-F131-FEED-E51E28E6D6E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l="17635" r="22948" b="-3"/>
          <a:stretch/>
        </p:blipFill>
        <p:spPr>
          <a:xfrm>
            <a:off x="620963" y="429520"/>
            <a:ext cx="2891924" cy="3248951"/>
          </a:xfrm>
          <a:prstGeom prst="rect">
            <a:avLst/>
          </a:prstGeom>
        </p:spPr>
      </p:pic>
      <p:pic>
        <p:nvPicPr>
          <p:cNvPr id="5" name="Sisällön paikkamerkki 4" descr="Kuva, joka sisältää kohteen henkilö, mies, sisä-, tietokone&#10;&#10;Kuvaus luotu automaattisesti">
            <a:extLst>
              <a:ext uri="{FF2B5EF4-FFF2-40B4-BE49-F238E27FC236}">
                <a16:creationId xmlns:a16="http://schemas.microsoft.com/office/drawing/2014/main" id="{425F2A02-126C-B88F-8F50-1B25A1F4D264}"/>
              </a:ext>
            </a:extLst>
          </p:cNvPr>
          <p:cNvPicPr>
            <a:picLocks noGrp="1" noChangeAspect="1"/>
          </p:cNvPicPr>
          <p:nvPr>
            <p:ph idx="1"/>
          </p:nvPr>
        </p:nvPicPr>
        <p:blipFill rotWithShape="1">
          <a:blip r:embed="rId6" cstate="print">
            <a:extLst>
              <a:ext uri="{BEBA8EAE-BF5A-486C-A8C5-ECC9F3942E4B}">
                <a14:imgProps xmlns:a14="http://schemas.microsoft.com/office/drawing/2010/main">
                  <a14:imgLayer r:embed="rId7">
                    <a14:imgEffect>
                      <a14:brightnessContrast bright="-9000"/>
                    </a14:imgEffect>
                  </a14:imgLayer>
                </a14:imgProps>
              </a:ext>
              <a:ext uri="{28A0092B-C50C-407E-A947-70E740481C1C}">
                <a14:useLocalDpi xmlns:a14="http://schemas.microsoft.com/office/drawing/2010/main" val="0"/>
              </a:ext>
            </a:extLst>
          </a:blip>
          <a:srcRect l="20506" r="20078" b="-3"/>
          <a:stretch/>
        </p:blipFill>
        <p:spPr>
          <a:xfrm>
            <a:off x="8583459" y="409469"/>
            <a:ext cx="2891924" cy="3248951"/>
          </a:xfrm>
          <a:prstGeom prst="rect">
            <a:avLst/>
          </a:prstGeom>
        </p:spPr>
      </p:pic>
      <p:pic>
        <p:nvPicPr>
          <p:cNvPr id="8" name="Kuva 7" descr="Kuva, joka sisältää kohteen henkilö, sisä-, mies, seisominen&#10;&#10;Kuvaus luotu automaattisesti">
            <a:extLst>
              <a:ext uri="{FF2B5EF4-FFF2-40B4-BE49-F238E27FC236}">
                <a16:creationId xmlns:a16="http://schemas.microsoft.com/office/drawing/2014/main" id="{0DEE399F-CE26-8BC9-9C73-D9B4AD92385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009" r="-1" b="-1"/>
          <a:stretch/>
        </p:blipFill>
        <p:spPr>
          <a:xfrm>
            <a:off x="4602211" y="427398"/>
            <a:ext cx="2891924" cy="3248951"/>
          </a:xfrm>
          <a:prstGeom prst="rect">
            <a:avLst/>
          </a:prstGeom>
        </p:spPr>
      </p:pic>
      <p:sp>
        <p:nvSpPr>
          <p:cNvPr id="2" name="Tekstiruutu 1">
            <a:extLst>
              <a:ext uri="{FF2B5EF4-FFF2-40B4-BE49-F238E27FC236}">
                <a16:creationId xmlns:a16="http://schemas.microsoft.com/office/drawing/2014/main" id="{5F27982C-B220-E79A-7561-8E751DB229DA}"/>
              </a:ext>
            </a:extLst>
          </p:cNvPr>
          <p:cNvSpPr txBox="1"/>
          <p:nvPr/>
        </p:nvSpPr>
        <p:spPr>
          <a:xfrm>
            <a:off x="592828" y="3721831"/>
            <a:ext cx="2891924" cy="1754326"/>
          </a:xfrm>
          <a:prstGeom prst="rect">
            <a:avLst/>
          </a:prstGeom>
          <a:noFill/>
        </p:spPr>
        <p:txBody>
          <a:bodyPr wrap="square" rtlCol="0">
            <a:spAutoFit/>
          </a:bodyPr>
          <a:lstStyle/>
          <a:p>
            <a:r>
              <a:rPr lang="fi-FI" sz="1800"/>
              <a:t>Pelastuslaitos kirjaa tiedot tehdyistä toimenpiteistä ja hälytyksen syystä päiväkirjaan ja käy tilanteen läpi yhdessä kohteen henkilökunnan kanssa.</a:t>
            </a:r>
            <a:endParaRPr lang="fi-FI"/>
          </a:p>
        </p:txBody>
      </p:sp>
      <p:sp>
        <p:nvSpPr>
          <p:cNvPr id="6" name="Tekstiruutu 5">
            <a:extLst>
              <a:ext uri="{FF2B5EF4-FFF2-40B4-BE49-F238E27FC236}">
                <a16:creationId xmlns:a16="http://schemas.microsoft.com/office/drawing/2014/main" id="{5134C122-FEE5-CD52-A0CD-DDF23190061F}"/>
              </a:ext>
            </a:extLst>
          </p:cNvPr>
          <p:cNvSpPr txBox="1"/>
          <p:nvPr/>
        </p:nvSpPr>
        <p:spPr>
          <a:xfrm>
            <a:off x="4602210" y="3721831"/>
            <a:ext cx="2955023" cy="2862322"/>
          </a:xfrm>
          <a:prstGeom prst="rect">
            <a:avLst/>
          </a:prstGeom>
          <a:noFill/>
        </p:spPr>
        <p:txBody>
          <a:bodyPr wrap="square" rtlCol="0">
            <a:spAutoFit/>
          </a:bodyPr>
          <a:lstStyle/>
          <a:p>
            <a:r>
              <a:rPr lang="fi-FI" sz="1800"/>
              <a:t>Koulutettu henkilökunta ja käyttöön perehdytetty laitteistovastaava huolehtii tarvittavista irtikytkennöistä ja tämän ajalle poikkeustilanteen suunnitelman mukaisista menettelyistä, jotta turvallisuustaso varmistetaan irtikytkentöjen ajaksi.</a:t>
            </a:r>
            <a:endParaRPr lang="fi-FI"/>
          </a:p>
        </p:txBody>
      </p:sp>
      <p:sp>
        <p:nvSpPr>
          <p:cNvPr id="7" name="Tekstiruutu 6">
            <a:extLst>
              <a:ext uri="{FF2B5EF4-FFF2-40B4-BE49-F238E27FC236}">
                <a16:creationId xmlns:a16="http://schemas.microsoft.com/office/drawing/2014/main" id="{DA49B48C-71FF-DA34-7080-2C72BC99DEF7}"/>
              </a:ext>
            </a:extLst>
          </p:cNvPr>
          <p:cNvSpPr txBox="1"/>
          <p:nvPr/>
        </p:nvSpPr>
        <p:spPr>
          <a:xfrm>
            <a:off x="8583459" y="3800058"/>
            <a:ext cx="3275166" cy="2800767"/>
          </a:xfrm>
          <a:prstGeom prst="rect">
            <a:avLst/>
          </a:prstGeom>
          <a:noFill/>
        </p:spPr>
        <p:txBody>
          <a:bodyPr wrap="square" rtlCol="0">
            <a:spAutoFit/>
          </a:bodyPr>
          <a:lstStyle/>
          <a:p>
            <a:r>
              <a:rPr lang="fi-FI" sz="1600"/>
              <a:t>Korjaus ja huoltotoimenpiteiden jälkeen laitteiston vastuuhenkilö tekee palautustoimenpiteet. Laitteiston vastuuhenkilö kirjaa tiedot päiväkirjaan.</a:t>
            </a:r>
          </a:p>
          <a:p>
            <a:br>
              <a:rPr lang="fi-FI" sz="1600" b="1"/>
            </a:br>
            <a:r>
              <a:rPr lang="fi-FI" sz="1600"/>
              <a:t>Kohteen henkilökunta laatii omat sisäiset raportit ja kehittää suunnitelmia ja perehdytystä opitusta (myös erheellisten hälytysten jälkeen).</a:t>
            </a:r>
          </a:p>
        </p:txBody>
      </p:sp>
      <p:sp>
        <p:nvSpPr>
          <p:cNvPr id="4" name="Suorakulmio 3">
            <a:extLst>
              <a:ext uri="{FF2B5EF4-FFF2-40B4-BE49-F238E27FC236}">
                <a16:creationId xmlns:a16="http://schemas.microsoft.com/office/drawing/2014/main" id="{CD4E8EDE-DDF2-EEDC-5774-E473958CAADC}"/>
              </a:ext>
            </a:extLst>
          </p:cNvPr>
          <p:cNvSpPr/>
          <p:nvPr/>
        </p:nvSpPr>
        <p:spPr>
          <a:xfrm>
            <a:off x="290322" y="152494"/>
            <a:ext cx="3553206" cy="6553007"/>
          </a:xfrm>
          <a:prstGeom prst="rect">
            <a:avLst/>
          </a:prstGeom>
          <a:solidFill>
            <a:schemeClr val="accent1">
              <a:alpha val="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CB508420-0E5E-49D4-F4CD-E07AFEC4D9EA}"/>
              </a:ext>
            </a:extLst>
          </p:cNvPr>
          <p:cNvSpPr/>
          <p:nvPr/>
        </p:nvSpPr>
        <p:spPr>
          <a:xfrm>
            <a:off x="4296011" y="152496"/>
            <a:ext cx="3553206" cy="6553007"/>
          </a:xfrm>
          <a:prstGeom prst="rect">
            <a:avLst/>
          </a:prstGeom>
          <a:solidFill>
            <a:schemeClr val="accent1">
              <a:alpha val="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C3FB3F0B-4445-346E-C7B3-9915DC822B3A}"/>
              </a:ext>
            </a:extLst>
          </p:cNvPr>
          <p:cNvSpPr/>
          <p:nvPr/>
        </p:nvSpPr>
        <p:spPr>
          <a:xfrm>
            <a:off x="8348472" y="152495"/>
            <a:ext cx="3553206" cy="6553007"/>
          </a:xfrm>
          <a:prstGeom prst="rect">
            <a:avLst/>
          </a:prstGeom>
          <a:solidFill>
            <a:schemeClr val="accent1">
              <a:alpha val="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ED29EF85-60A1-3C57-5622-125E8F8022C6}"/>
              </a:ext>
            </a:extLst>
          </p:cNvPr>
          <p:cNvPicPr>
            <a:picLocks noChangeAspect="1"/>
          </p:cNvPicPr>
          <p:nvPr/>
        </p:nvPicPr>
        <p:blipFill>
          <a:blip r:embed="rId9"/>
          <a:stretch>
            <a:fillRect/>
          </a:stretch>
        </p:blipFill>
        <p:spPr>
          <a:xfrm>
            <a:off x="0" y="-12918"/>
            <a:ext cx="12192000" cy="6870914"/>
          </a:xfrm>
          <a:prstGeom prst="rect">
            <a:avLst/>
          </a:prstGeom>
        </p:spPr>
      </p:pic>
    </p:spTree>
    <p:custDataLst>
      <p:tags r:id="rId1"/>
    </p:custDataLst>
    <p:extLst>
      <p:ext uri="{BB962C8B-B14F-4D97-AF65-F5344CB8AC3E}">
        <p14:creationId xmlns:p14="http://schemas.microsoft.com/office/powerpoint/2010/main" val="3548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uora yhdysviiva 19">
            <a:extLst>
              <a:ext uri="{FF2B5EF4-FFF2-40B4-BE49-F238E27FC236}">
                <a16:creationId xmlns:a16="http://schemas.microsoft.com/office/drawing/2014/main" id="{F1874C30-C427-17FA-BFB6-F752AF4721A9}"/>
              </a:ext>
            </a:extLst>
          </p:cNvPr>
          <p:cNvCxnSpPr>
            <a:cxnSpLocks/>
          </p:cNvCxnSpPr>
          <p:nvPr/>
        </p:nvCxnSpPr>
        <p:spPr>
          <a:xfrm>
            <a:off x="5864087" y="369164"/>
            <a:ext cx="5693929"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21" name="Vapaamuotoinen: Muoto 20">
            <a:extLst>
              <a:ext uri="{FF2B5EF4-FFF2-40B4-BE49-F238E27FC236}">
                <a16:creationId xmlns:a16="http://schemas.microsoft.com/office/drawing/2014/main" id="{14FC6A32-044E-6B26-0BF8-206981276DC8}"/>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2" name="Vapaamuotoinen: Muoto 21">
            <a:extLst>
              <a:ext uri="{FF2B5EF4-FFF2-40B4-BE49-F238E27FC236}">
                <a16:creationId xmlns:a16="http://schemas.microsoft.com/office/drawing/2014/main" id="{0D04DE1B-7F85-F144-E522-25DCF4BDCC21}"/>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cxnSp>
        <p:nvCxnSpPr>
          <p:cNvPr id="23" name="Suora yhdysviiva 22">
            <a:extLst>
              <a:ext uri="{FF2B5EF4-FFF2-40B4-BE49-F238E27FC236}">
                <a16:creationId xmlns:a16="http://schemas.microsoft.com/office/drawing/2014/main" id="{AFE66B20-5398-2ACB-13E4-65DF73DC958E}"/>
              </a:ext>
            </a:extLst>
          </p:cNvPr>
          <p:cNvCxnSpPr>
            <a:cxnSpLocks/>
            <a:endCxn id="21" idx="6"/>
          </p:cNvCxnSpPr>
          <p:nvPr/>
        </p:nvCxnSpPr>
        <p:spPr>
          <a:xfrm flipV="1">
            <a:off x="696067" y="363543"/>
            <a:ext cx="7216272" cy="5621"/>
          </a:xfrm>
          <a:prstGeom prst="line">
            <a:avLst/>
          </a:prstGeom>
          <a:ln w="34925">
            <a:solidFill>
              <a:srgbClr val="E95123"/>
            </a:solidFill>
          </a:ln>
        </p:spPr>
        <p:style>
          <a:lnRef idx="1">
            <a:schemeClr val="accent1"/>
          </a:lnRef>
          <a:fillRef idx="0">
            <a:schemeClr val="accent1"/>
          </a:fillRef>
          <a:effectRef idx="0">
            <a:schemeClr val="accent1"/>
          </a:effectRef>
          <a:fontRef idx="minor">
            <a:schemeClr val="tx1"/>
          </a:fontRef>
        </p:style>
      </p:cxnSp>
      <p:sp>
        <p:nvSpPr>
          <p:cNvPr id="24" name="Ellipsi 23">
            <a:extLst>
              <a:ext uri="{FF2B5EF4-FFF2-40B4-BE49-F238E27FC236}">
                <a16:creationId xmlns:a16="http://schemas.microsoft.com/office/drawing/2014/main" id="{EA9E055F-EC00-2A09-219C-C16A61876A1A}"/>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Vapaamuotoinen: Muoto 24">
            <a:extLst>
              <a:ext uri="{FF2B5EF4-FFF2-40B4-BE49-F238E27FC236}">
                <a16:creationId xmlns:a16="http://schemas.microsoft.com/office/drawing/2014/main" id="{DFC10B40-CD6F-63E9-0A7C-3286BC3AFD55}"/>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6" name="Tekstiruutu 25">
            <a:extLst>
              <a:ext uri="{FF2B5EF4-FFF2-40B4-BE49-F238E27FC236}">
                <a16:creationId xmlns:a16="http://schemas.microsoft.com/office/drawing/2014/main" id="{6C16F05E-EC21-83DD-4195-659E85130B88}"/>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27" name="Vapaamuotoinen: Muoto 26">
            <a:extLst>
              <a:ext uri="{FF2B5EF4-FFF2-40B4-BE49-F238E27FC236}">
                <a16:creationId xmlns:a16="http://schemas.microsoft.com/office/drawing/2014/main" id="{F3C6A588-2BFB-F715-7D17-9623851878CB}"/>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28" name="Vapaamuotoinen: Muoto 27">
            <a:extLst>
              <a:ext uri="{FF2B5EF4-FFF2-40B4-BE49-F238E27FC236}">
                <a16:creationId xmlns:a16="http://schemas.microsoft.com/office/drawing/2014/main" id="{358EACF7-F4DA-63D9-FC0C-E55AE1149A58}"/>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058CFB40-0F8F-F5D3-34F8-0267B1AB7E4D}"/>
              </a:ext>
            </a:extLst>
          </p:cNvPr>
          <p:cNvPicPr>
            <a:picLocks noChangeAspect="1"/>
          </p:cNvPicPr>
          <p:nvPr/>
        </p:nvPicPr>
        <p:blipFill>
          <a:blip r:embed="rId3"/>
          <a:stretch>
            <a:fillRect/>
          </a:stretch>
        </p:blipFill>
        <p:spPr>
          <a:xfrm>
            <a:off x="0" y="0"/>
            <a:ext cx="12192000" cy="6870914"/>
          </a:xfrm>
          <a:prstGeom prst="rect">
            <a:avLst/>
          </a:prstGeom>
        </p:spPr>
      </p:pic>
      <p:sp>
        <p:nvSpPr>
          <p:cNvPr id="11" name="Otsikko 1">
            <a:extLst>
              <a:ext uri="{FF2B5EF4-FFF2-40B4-BE49-F238E27FC236}">
                <a16:creationId xmlns:a16="http://schemas.microsoft.com/office/drawing/2014/main" id="{634CC41C-91D4-6A46-4580-7EC22D6F6335}"/>
              </a:ext>
            </a:extLst>
          </p:cNvPr>
          <p:cNvSpPr>
            <a:spLocks noGrp="1"/>
          </p:cNvSpPr>
          <p:nvPr/>
        </p:nvSpPr>
        <p:spPr>
          <a:xfrm>
            <a:off x="836101" y="77922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E95123"/>
                </a:solidFill>
                <a:latin typeface="Roboto" pitchFamily="2" charset="0"/>
                <a:ea typeface="Roboto" pitchFamily="2" charset="0"/>
                <a:cs typeface="+mj-cs"/>
              </a:defRPr>
            </a:lvl1pPr>
          </a:lstStyle>
          <a:p>
            <a:r>
              <a:rPr lang="fi-FI"/>
              <a:t>Ilmaisimien paikantaminen – piilossa olevat ilmaisimet</a:t>
            </a:r>
          </a:p>
        </p:txBody>
      </p:sp>
      <p:sp>
        <p:nvSpPr>
          <p:cNvPr id="12" name="Sisällön paikkamerkki 2">
            <a:extLst>
              <a:ext uri="{FF2B5EF4-FFF2-40B4-BE49-F238E27FC236}">
                <a16:creationId xmlns:a16="http://schemas.microsoft.com/office/drawing/2014/main" id="{CA3E7309-97C9-39C6-4676-D382AAF4464D}"/>
              </a:ext>
            </a:extLst>
          </p:cNvPr>
          <p:cNvSpPr>
            <a:spLocks noGrp="1"/>
          </p:cNvSpPr>
          <p:nvPr/>
        </p:nvSpPr>
        <p:spPr>
          <a:xfrm>
            <a:off x="1480483" y="2327214"/>
            <a:ext cx="8530619" cy="36539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Roboto" pitchFamily="2"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Roboto" pitchFamily="2"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Roboto" pitchFamily="2"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b="0" i="0" u="none" strike="noStrike" baseline="0">
                <a:solidFill>
                  <a:srgbClr val="000000"/>
                </a:solidFill>
                <a:latin typeface="Roboto"/>
                <a:ea typeface="Roboto"/>
                <a:cs typeface="Roboto"/>
              </a:rPr>
              <a:t>Piilossa olevat ilmaisimet (esim. välitilassa) on oltava paikannettavissa ja tunnistettavissa kaavioista</a:t>
            </a:r>
          </a:p>
          <a:p>
            <a:endParaRPr lang="fi-FI" sz="2000" b="0" i="0" u="none" strike="noStrike" baseline="0">
              <a:solidFill>
                <a:srgbClr val="000000"/>
              </a:solidFill>
              <a:latin typeface="Roboto"/>
              <a:ea typeface="Roboto"/>
              <a:cs typeface="Roboto"/>
            </a:endParaRPr>
          </a:p>
          <a:p>
            <a:r>
              <a:rPr lang="fi-FI" sz="2000">
                <a:solidFill>
                  <a:srgbClr val="000000"/>
                </a:solidFill>
                <a:latin typeface="Roboto"/>
                <a:ea typeface="Roboto"/>
                <a:cs typeface="Roboto"/>
              </a:rPr>
              <a:t>Paikantamiseen on voitu määritellä menettelyjä paloilmoittimen elinkaarikirjassa</a:t>
            </a:r>
          </a:p>
          <a:p>
            <a:endParaRPr lang="fi-FI" sz="2000">
              <a:solidFill>
                <a:srgbClr val="000000"/>
              </a:solidFill>
              <a:latin typeface="Roboto"/>
              <a:ea typeface="Roboto"/>
              <a:cs typeface="Roboto"/>
            </a:endParaRPr>
          </a:p>
          <a:p>
            <a:r>
              <a:rPr lang="fi-FI" sz="2000" b="0" i="0" u="none" strike="noStrike" baseline="0">
                <a:solidFill>
                  <a:srgbClr val="000000"/>
                </a:solidFill>
                <a:latin typeface="Roboto"/>
                <a:ea typeface="Roboto"/>
                <a:cs typeface="Roboto"/>
              </a:rPr>
              <a:t>Paikantaiseen ja tunnistamiseen voidaan käyttää esim. merkkivaloa</a:t>
            </a:r>
          </a:p>
          <a:p>
            <a:endParaRPr lang="fi-FI" sz="2000" b="0" i="0" u="none" strike="noStrike" baseline="0">
              <a:solidFill>
                <a:srgbClr val="000000"/>
              </a:solidFill>
              <a:latin typeface="Roboto"/>
              <a:ea typeface="Roboto"/>
              <a:cs typeface="Roboto"/>
            </a:endParaRPr>
          </a:p>
          <a:p>
            <a:r>
              <a:rPr lang="fi-FI" sz="2000" b="0" i="0" u="none" strike="noStrike" baseline="0">
                <a:solidFill>
                  <a:srgbClr val="000000"/>
                </a:solidFill>
                <a:latin typeface="Roboto"/>
                <a:ea typeface="Roboto"/>
                <a:cs typeface="Roboto"/>
              </a:rPr>
              <a:t>Osoitetiedoissa/kaavioissa on </a:t>
            </a:r>
            <a:r>
              <a:rPr lang="fi-FI" sz="2000">
                <a:solidFill>
                  <a:srgbClr val="000000"/>
                </a:solidFill>
                <a:latin typeface="Roboto"/>
                <a:ea typeface="Roboto"/>
                <a:cs typeface="Roboto"/>
              </a:rPr>
              <a:t>oltava </a:t>
            </a:r>
            <a:r>
              <a:rPr lang="fi-FI" sz="2000" b="0" i="0" u="none" strike="noStrike" baseline="0">
                <a:solidFill>
                  <a:srgbClr val="000000"/>
                </a:solidFill>
                <a:latin typeface="Roboto"/>
                <a:ea typeface="Roboto"/>
                <a:cs typeface="Roboto"/>
              </a:rPr>
              <a:t>erottuvin merkinnöin, esimerkiksi rasteroinnein kuvattuna piiloon (esim. välitilaan) asennetut ilmaisimet</a:t>
            </a:r>
            <a:r>
              <a:rPr lang="fi-FI" sz="2000">
                <a:solidFill>
                  <a:srgbClr val="000000"/>
                </a:solidFill>
                <a:latin typeface="Roboto"/>
                <a:ea typeface="Roboto"/>
                <a:cs typeface="Roboto"/>
              </a:rPr>
              <a:t> </a:t>
            </a:r>
            <a:endParaRPr lang="fi-FI" sz="2000"/>
          </a:p>
        </p:txBody>
      </p:sp>
    </p:spTree>
    <p:extLst>
      <p:ext uri="{BB962C8B-B14F-4D97-AF65-F5344CB8AC3E}">
        <p14:creationId xmlns:p14="http://schemas.microsoft.com/office/powerpoint/2010/main" val="42457362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sisä-, katto, seinä, rakennus&#10;&#10;Kuvaus luotu automaattisesti">
            <a:extLst>
              <a:ext uri="{FF2B5EF4-FFF2-40B4-BE49-F238E27FC236}">
                <a16:creationId xmlns:a16="http://schemas.microsoft.com/office/drawing/2014/main" id="{CE5AAEA6-9A0E-27C5-FC46-AF6F20F8A7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80" r="-2" b="18458"/>
          <a:stretch/>
        </p:blipFill>
        <p:spPr>
          <a:xfrm>
            <a:off x="20" y="-9"/>
            <a:ext cx="6095980" cy="6857999"/>
          </a:xfrm>
          <a:prstGeom prst="rect">
            <a:avLst/>
          </a:prstGeom>
        </p:spPr>
      </p:pic>
      <p:pic>
        <p:nvPicPr>
          <p:cNvPr id="7" name="Kuva 6" descr="Kuva, joka sisältää kohteen teksti, tunkki, sisä-, kaukosäädin&#10;&#10;Kuvaus luotu automaattisesti">
            <a:extLst>
              <a:ext uri="{FF2B5EF4-FFF2-40B4-BE49-F238E27FC236}">
                <a16:creationId xmlns:a16="http://schemas.microsoft.com/office/drawing/2014/main" id="{3B5D16C0-2D7C-B659-B14D-F7C6975ED8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95" r="-2" b="5747"/>
          <a:stretch/>
        </p:blipFill>
        <p:spPr>
          <a:xfrm>
            <a:off x="6096000" y="10"/>
            <a:ext cx="6096000" cy="6857990"/>
          </a:xfrm>
          <a:prstGeom prst="rect">
            <a:avLst/>
          </a:prstGeom>
        </p:spPr>
      </p:pic>
      <p:sp>
        <p:nvSpPr>
          <p:cNvPr id="8" name="Tekstiruutu 7">
            <a:extLst>
              <a:ext uri="{FF2B5EF4-FFF2-40B4-BE49-F238E27FC236}">
                <a16:creationId xmlns:a16="http://schemas.microsoft.com/office/drawing/2014/main" id="{663F93AA-DA87-9311-3C20-7F706B2235A0}"/>
              </a:ext>
            </a:extLst>
          </p:cNvPr>
          <p:cNvSpPr txBox="1"/>
          <p:nvPr/>
        </p:nvSpPr>
        <p:spPr>
          <a:xfrm>
            <a:off x="4371382" y="386799"/>
            <a:ext cx="3181237" cy="1200329"/>
          </a:xfrm>
          <a:prstGeom prst="rect">
            <a:avLst/>
          </a:prstGeom>
          <a:solidFill>
            <a:schemeClr val="bg1"/>
          </a:solidFill>
          <a:ln>
            <a:solidFill>
              <a:srgbClr val="FF0000"/>
            </a:solidFill>
          </a:ln>
        </p:spPr>
        <p:txBody>
          <a:bodyPr wrap="square" rtlCol="0">
            <a:spAutoFit/>
          </a:bodyPr>
          <a:lstStyle/>
          <a:p>
            <a:r>
              <a:rPr lang="fi-FI"/>
              <a:t>Piilossa / välitilassa oleva ilmaisimen merkintäesimerkki erillisellä</a:t>
            </a:r>
          </a:p>
          <a:p>
            <a:r>
              <a:rPr lang="fi-FI"/>
              <a:t>merkkivalolla</a:t>
            </a:r>
          </a:p>
        </p:txBody>
      </p:sp>
      <p:sp>
        <p:nvSpPr>
          <p:cNvPr id="9" name="Tekstiruutu 8">
            <a:extLst>
              <a:ext uri="{FF2B5EF4-FFF2-40B4-BE49-F238E27FC236}">
                <a16:creationId xmlns:a16="http://schemas.microsoft.com/office/drawing/2014/main" id="{98B628EC-2ABE-6760-DFAD-8CEE989CF0D3}"/>
              </a:ext>
            </a:extLst>
          </p:cNvPr>
          <p:cNvSpPr txBox="1"/>
          <p:nvPr/>
        </p:nvSpPr>
        <p:spPr>
          <a:xfrm>
            <a:off x="4371382" y="1708166"/>
            <a:ext cx="3181237" cy="1477328"/>
          </a:xfrm>
          <a:prstGeom prst="rect">
            <a:avLst/>
          </a:prstGeom>
          <a:solidFill>
            <a:schemeClr val="bg1"/>
          </a:solidFill>
          <a:ln>
            <a:solidFill>
              <a:srgbClr val="FF0000"/>
            </a:solidFill>
          </a:ln>
        </p:spPr>
        <p:txBody>
          <a:bodyPr wrap="square" rtlCol="0">
            <a:spAutoFit/>
          </a:bodyPr>
          <a:lstStyle/>
          <a:p>
            <a:r>
              <a:rPr lang="fi-FI"/>
              <a:t>Välitilan ilmaisimen tulee olla kaavioissa tunnistettavissa. Muut merkinnät määritellään paloilmoittimen elinkaarikirjassa</a:t>
            </a:r>
          </a:p>
        </p:txBody>
      </p:sp>
      <p:pic>
        <p:nvPicPr>
          <p:cNvPr id="2" name="Kuva 1">
            <a:extLst>
              <a:ext uri="{FF2B5EF4-FFF2-40B4-BE49-F238E27FC236}">
                <a16:creationId xmlns:a16="http://schemas.microsoft.com/office/drawing/2014/main" id="{F4CA7523-87D6-4F04-8202-259148E6AB3F}"/>
              </a:ext>
            </a:extLst>
          </p:cNvPr>
          <p:cNvPicPr>
            <a:picLocks noChangeAspect="1"/>
          </p:cNvPicPr>
          <p:nvPr/>
        </p:nvPicPr>
        <p:blipFill>
          <a:blip r:embed="rId4"/>
          <a:stretch>
            <a:fillRect/>
          </a:stretch>
        </p:blipFill>
        <p:spPr>
          <a:xfrm>
            <a:off x="-20" y="1"/>
            <a:ext cx="12192000" cy="6857999"/>
          </a:xfrm>
          <a:prstGeom prst="rect">
            <a:avLst/>
          </a:prstGeom>
        </p:spPr>
      </p:pic>
    </p:spTree>
    <p:extLst>
      <p:ext uri="{BB962C8B-B14F-4D97-AF65-F5344CB8AC3E}">
        <p14:creationId xmlns:p14="http://schemas.microsoft.com/office/powerpoint/2010/main" val="130657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uora yhdysviiva 19">
            <a:extLst>
              <a:ext uri="{FF2B5EF4-FFF2-40B4-BE49-F238E27FC236}">
                <a16:creationId xmlns:a16="http://schemas.microsoft.com/office/drawing/2014/main" id="{F1874C30-C427-17FA-BFB6-F752AF4721A9}"/>
              </a:ext>
            </a:extLst>
          </p:cNvPr>
          <p:cNvCxnSpPr>
            <a:cxnSpLocks/>
          </p:cNvCxnSpPr>
          <p:nvPr/>
        </p:nvCxnSpPr>
        <p:spPr>
          <a:xfrm>
            <a:off x="5864087" y="369164"/>
            <a:ext cx="5693929"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21" name="Vapaamuotoinen: Muoto 20">
            <a:extLst>
              <a:ext uri="{FF2B5EF4-FFF2-40B4-BE49-F238E27FC236}">
                <a16:creationId xmlns:a16="http://schemas.microsoft.com/office/drawing/2014/main" id="{14FC6A32-044E-6B26-0BF8-206981276DC8}"/>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2" name="Vapaamuotoinen: Muoto 21">
            <a:extLst>
              <a:ext uri="{FF2B5EF4-FFF2-40B4-BE49-F238E27FC236}">
                <a16:creationId xmlns:a16="http://schemas.microsoft.com/office/drawing/2014/main" id="{0D04DE1B-7F85-F144-E522-25DCF4BDCC21}"/>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cxnSp>
        <p:nvCxnSpPr>
          <p:cNvPr id="23" name="Suora yhdysviiva 22">
            <a:extLst>
              <a:ext uri="{FF2B5EF4-FFF2-40B4-BE49-F238E27FC236}">
                <a16:creationId xmlns:a16="http://schemas.microsoft.com/office/drawing/2014/main" id="{AFE66B20-5398-2ACB-13E4-65DF73DC958E}"/>
              </a:ext>
            </a:extLst>
          </p:cNvPr>
          <p:cNvCxnSpPr>
            <a:cxnSpLocks/>
            <a:endCxn id="21" idx="6"/>
          </p:cNvCxnSpPr>
          <p:nvPr/>
        </p:nvCxnSpPr>
        <p:spPr>
          <a:xfrm flipV="1">
            <a:off x="696067" y="363543"/>
            <a:ext cx="7216272" cy="5621"/>
          </a:xfrm>
          <a:prstGeom prst="line">
            <a:avLst/>
          </a:prstGeom>
          <a:ln w="34925">
            <a:solidFill>
              <a:srgbClr val="E95123"/>
            </a:solidFill>
          </a:ln>
        </p:spPr>
        <p:style>
          <a:lnRef idx="1">
            <a:schemeClr val="accent1"/>
          </a:lnRef>
          <a:fillRef idx="0">
            <a:schemeClr val="accent1"/>
          </a:fillRef>
          <a:effectRef idx="0">
            <a:schemeClr val="accent1"/>
          </a:effectRef>
          <a:fontRef idx="minor">
            <a:schemeClr val="tx1"/>
          </a:fontRef>
        </p:style>
      </p:cxnSp>
      <p:sp>
        <p:nvSpPr>
          <p:cNvPr id="24" name="Ellipsi 23">
            <a:extLst>
              <a:ext uri="{FF2B5EF4-FFF2-40B4-BE49-F238E27FC236}">
                <a16:creationId xmlns:a16="http://schemas.microsoft.com/office/drawing/2014/main" id="{EA9E055F-EC00-2A09-219C-C16A61876A1A}"/>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Vapaamuotoinen: Muoto 24">
            <a:extLst>
              <a:ext uri="{FF2B5EF4-FFF2-40B4-BE49-F238E27FC236}">
                <a16:creationId xmlns:a16="http://schemas.microsoft.com/office/drawing/2014/main" id="{DFC10B40-CD6F-63E9-0A7C-3286BC3AFD55}"/>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6" name="Tekstiruutu 25">
            <a:extLst>
              <a:ext uri="{FF2B5EF4-FFF2-40B4-BE49-F238E27FC236}">
                <a16:creationId xmlns:a16="http://schemas.microsoft.com/office/drawing/2014/main" id="{6C16F05E-EC21-83DD-4195-659E85130B88}"/>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27" name="Vapaamuotoinen: Muoto 26">
            <a:extLst>
              <a:ext uri="{FF2B5EF4-FFF2-40B4-BE49-F238E27FC236}">
                <a16:creationId xmlns:a16="http://schemas.microsoft.com/office/drawing/2014/main" id="{F3C6A588-2BFB-F715-7D17-9623851878CB}"/>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28" name="Vapaamuotoinen: Muoto 27">
            <a:extLst>
              <a:ext uri="{FF2B5EF4-FFF2-40B4-BE49-F238E27FC236}">
                <a16:creationId xmlns:a16="http://schemas.microsoft.com/office/drawing/2014/main" id="{358EACF7-F4DA-63D9-FC0C-E55AE1149A58}"/>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058CFB40-0F8F-F5D3-34F8-0267B1AB7E4D}"/>
              </a:ext>
            </a:extLst>
          </p:cNvPr>
          <p:cNvPicPr>
            <a:picLocks noChangeAspect="1"/>
          </p:cNvPicPr>
          <p:nvPr/>
        </p:nvPicPr>
        <p:blipFill>
          <a:blip r:embed="rId3"/>
          <a:stretch>
            <a:fillRect/>
          </a:stretch>
        </p:blipFill>
        <p:spPr>
          <a:xfrm>
            <a:off x="-6242" y="-1292"/>
            <a:ext cx="12192000" cy="6870914"/>
          </a:xfrm>
          <a:prstGeom prst="rect">
            <a:avLst/>
          </a:prstGeom>
        </p:spPr>
      </p:pic>
      <p:sp>
        <p:nvSpPr>
          <p:cNvPr id="8" name="Otsikko 1">
            <a:extLst>
              <a:ext uri="{FF2B5EF4-FFF2-40B4-BE49-F238E27FC236}">
                <a16:creationId xmlns:a16="http://schemas.microsoft.com/office/drawing/2014/main" id="{1EED6098-74E4-63C2-832C-899785567589}"/>
              </a:ext>
            </a:extLst>
          </p:cNvPr>
          <p:cNvSpPr>
            <a:spLocks noGrp="1"/>
          </p:cNvSpPr>
          <p:nvPr/>
        </p:nvSpPr>
        <p:spPr>
          <a:xfrm>
            <a:off x="887132" y="4286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E95123"/>
                </a:solidFill>
                <a:latin typeface="Roboto" pitchFamily="2" charset="0"/>
                <a:ea typeface="Roboto" pitchFamily="2" charset="0"/>
                <a:cs typeface="+mj-cs"/>
              </a:defRPr>
            </a:lvl1pPr>
          </a:lstStyle>
          <a:p>
            <a:r>
              <a:rPr lang="fi-FI"/>
              <a:t>Välitilan ilmaisimien paikantaminen</a:t>
            </a:r>
          </a:p>
        </p:txBody>
      </p:sp>
      <p:pic>
        <p:nvPicPr>
          <p:cNvPr id="9" name="Kuva 8">
            <a:extLst>
              <a:ext uri="{FF2B5EF4-FFF2-40B4-BE49-F238E27FC236}">
                <a16:creationId xmlns:a16="http://schemas.microsoft.com/office/drawing/2014/main" id="{475B76E2-AC86-0CE3-BDE5-47816A499642}"/>
              </a:ext>
            </a:extLst>
          </p:cNvPr>
          <p:cNvPicPr>
            <a:picLocks noChangeAspect="1"/>
          </p:cNvPicPr>
          <p:nvPr/>
        </p:nvPicPr>
        <p:blipFill rotWithShape="1">
          <a:blip r:embed="rId4"/>
          <a:srcRect t="2680" r="2235"/>
          <a:stretch/>
        </p:blipFill>
        <p:spPr>
          <a:xfrm>
            <a:off x="3235020" y="1453019"/>
            <a:ext cx="6330300" cy="3822236"/>
          </a:xfrm>
          <a:prstGeom prst="rect">
            <a:avLst/>
          </a:prstGeom>
          <a:ln>
            <a:solidFill>
              <a:schemeClr val="tx2"/>
            </a:solidFill>
          </a:ln>
        </p:spPr>
      </p:pic>
      <p:pic>
        <p:nvPicPr>
          <p:cNvPr id="10" name="Kuva 9">
            <a:extLst>
              <a:ext uri="{FF2B5EF4-FFF2-40B4-BE49-F238E27FC236}">
                <a16:creationId xmlns:a16="http://schemas.microsoft.com/office/drawing/2014/main" id="{3826A889-A411-E675-FB8E-AA532E6296AA}"/>
              </a:ext>
            </a:extLst>
          </p:cNvPr>
          <p:cNvPicPr>
            <a:picLocks noChangeAspect="1"/>
          </p:cNvPicPr>
          <p:nvPr/>
        </p:nvPicPr>
        <p:blipFill>
          <a:blip r:embed="rId5"/>
          <a:stretch>
            <a:fillRect/>
          </a:stretch>
        </p:blipFill>
        <p:spPr>
          <a:xfrm>
            <a:off x="1535200" y="4202692"/>
            <a:ext cx="6475956" cy="2290182"/>
          </a:xfrm>
          <a:prstGeom prst="rect">
            <a:avLst/>
          </a:prstGeom>
          <a:ln w="57150">
            <a:solidFill>
              <a:srgbClr val="28999D"/>
            </a:solidFill>
          </a:ln>
        </p:spPr>
      </p:pic>
      <p:sp>
        <p:nvSpPr>
          <p:cNvPr id="14" name="Nuoli: Oikea 13">
            <a:extLst>
              <a:ext uri="{FF2B5EF4-FFF2-40B4-BE49-F238E27FC236}">
                <a16:creationId xmlns:a16="http://schemas.microsoft.com/office/drawing/2014/main" id="{91344B56-C9D6-74D5-738D-6931801210D2}"/>
              </a:ext>
            </a:extLst>
          </p:cNvPr>
          <p:cNvSpPr/>
          <p:nvPr/>
        </p:nvSpPr>
        <p:spPr>
          <a:xfrm rot="8226799">
            <a:off x="5745867" y="3296148"/>
            <a:ext cx="2335555" cy="6872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i-FI"/>
          </a:p>
        </p:txBody>
      </p:sp>
      <p:sp>
        <p:nvSpPr>
          <p:cNvPr id="15" name="Suorakulmio 14">
            <a:extLst>
              <a:ext uri="{FF2B5EF4-FFF2-40B4-BE49-F238E27FC236}">
                <a16:creationId xmlns:a16="http://schemas.microsoft.com/office/drawing/2014/main" id="{72EA1ECC-BAD6-6A0F-F424-9FC915EEAA90}"/>
              </a:ext>
            </a:extLst>
          </p:cNvPr>
          <p:cNvSpPr/>
          <p:nvPr/>
        </p:nvSpPr>
        <p:spPr>
          <a:xfrm>
            <a:off x="6646756" y="2016690"/>
            <a:ext cx="2918564" cy="968383"/>
          </a:xfrm>
          <a:prstGeom prst="rect">
            <a:avLst/>
          </a:prstGeom>
          <a:noFill/>
          <a:ln w="57150">
            <a:solidFill>
              <a:srgbClr val="2899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i-FI">
              <a:solidFill>
                <a:srgbClr val="28999D"/>
              </a:solidFill>
            </a:endParaRPr>
          </a:p>
        </p:txBody>
      </p:sp>
    </p:spTree>
    <p:extLst>
      <p:ext uri="{BB962C8B-B14F-4D97-AF65-F5344CB8AC3E}">
        <p14:creationId xmlns:p14="http://schemas.microsoft.com/office/powerpoint/2010/main" val="2661343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Kuva 41" descr="Kuva, joka sisältää kohteen henkilö, sisä-, mies, seisominen&#10;&#10;Kuvaus luotu automaattisesti">
            <a:extLst>
              <a:ext uri="{FF2B5EF4-FFF2-40B4-BE49-F238E27FC236}">
                <a16:creationId xmlns:a16="http://schemas.microsoft.com/office/drawing/2014/main" id="{CDCC6D45-26A8-4C44-8BBC-CFDA30A598D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74"/>
                    </a14:imgEffect>
                    <a14:imgEffect>
                      <a14:brightnessContrast contrast="-32000"/>
                    </a14:imgEffect>
                  </a14:imgLayer>
                </a14:imgProps>
              </a:ext>
              <a:ext uri="{28A0092B-C50C-407E-A947-70E740481C1C}">
                <a14:useLocalDpi xmlns:a14="http://schemas.microsoft.com/office/drawing/2010/main" val="0"/>
              </a:ext>
            </a:extLst>
          </a:blip>
          <a:srcRect l="10596" t="35814" r="11903" b="16855"/>
          <a:stretch/>
        </p:blipFill>
        <p:spPr>
          <a:xfrm>
            <a:off x="5660065" y="983434"/>
            <a:ext cx="5389322" cy="5272862"/>
          </a:xfrm>
          <a:custGeom>
            <a:avLst/>
            <a:gdLst>
              <a:gd name="connsiteX0" fmla="*/ 6046042 w 6378556"/>
              <a:gd name="connsiteY0" fmla="*/ 3996554 h 6240719"/>
              <a:gd name="connsiteX1" fmla="*/ 6265813 w 6378556"/>
              <a:gd name="connsiteY1" fmla="*/ 4070657 h 6240719"/>
              <a:gd name="connsiteX2" fmla="*/ 6294714 w 6378556"/>
              <a:gd name="connsiteY2" fmla="*/ 4498227 h 6240719"/>
              <a:gd name="connsiteX3" fmla="*/ 4933338 w 6378556"/>
              <a:gd name="connsiteY3" fmla="*/ 6056981 h 6240719"/>
              <a:gd name="connsiteX4" fmla="*/ 4505767 w 6378556"/>
              <a:gd name="connsiteY4" fmla="*/ 6085882 h 6240719"/>
              <a:gd name="connsiteX5" fmla="*/ 4476867 w 6378556"/>
              <a:gd name="connsiteY5" fmla="*/ 5658311 h 6240719"/>
              <a:gd name="connsiteX6" fmla="*/ 5838242 w 6378556"/>
              <a:gd name="connsiteY6" fmla="*/ 4099557 h 6240719"/>
              <a:gd name="connsiteX7" fmla="*/ 6046042 w 6378556"/>
              <a:gd name="connsiteY7" fmla="*/ 3996554 h 6240719"/>
              <a:gd name="connsiteX8" fmla="*/ 6048929 w 6378556"/>
              <a:gd name="connsiteY8" fmla="*/ 2969532 h 6240719"/>
              <a:gd name="connsiteX9" fmla="*/ 6268700 w 6378556"/>
              <a:gd name="connsiteY9" fmla="*/ 3043634 h 6240719"/>
              <a:gd name="connsiteX10" fmla="*/ 6297601 w 6378556"/>
              <a:gd name="connsiteY10" fmla="*/ 3471205 h 6240719"/>
              <a:gd name="connsiteX11" fmla="*/ 3995265 w 6378556"/>
              <a:gd name="connsiteY11" fmla="*/ 6107342 h 6240719"/>
              <a:gd name="connsiteX12" fmla="*/ 3567694 w 6378556"/>
              <a:gd name="connsiteY12" fmla="*/ 6136242 h 6240719"/>
              <a:gd name="connsiteX13" fmla="*/ 3538795 w 6378556"/>
              <a:gd name="connsiteY13" fmla="*/ 5708672 h 6240719"/>
              <a:gd name="connsiteX14" fmla="*/ 5841130 w 6378556"/>
              <a:gd name="connsiteY14" fmla="*/ 3072535 h 6240719"/>
              <a:gd name="connsiteX15" fmla="*/ 6048929 w 6378556"/>
              <a:gd name="connsiteY15" fmla="*/ 2969532 h 6240719"/>
              <a:gd name="connsiteX16" fmla="*/ 6046041 w 6378556"/>
              <a:gd name="connsiteY16" fmla="*/ 1958155 h 6240719"/>
              <a:gd name="connsiteX17" fmla="*/ 6265812 w 6378556"/>
              <a:gd name="connsiteY17" fmla="*/ 2032257 h 6240719"/>
              <a:gd name="connsiteX18" fmla="*/ 6294713 w 6378556"/>
              <a:gd name="connsiteY18" fmla="*/ 2459827 h 6240719"/>
              <a:gd name="connsiteX19" fmla="*/ 3080333 w 6378556"/>
              <a:gd name="connsiteY19" fmla="*/ 6140242 h 6240719"/>
              <a:gd name="connsiteX20" fmla="*/ 2929904 w 6378556"/>
              <a:gd name="connsiteY20" fmla="*/ 6233807 h 6240719"/>
              <a:gd name="connsiteX21" fmla="*/ 2887888 w 6378556"/>
              <a:gd name="connsiteY21" fmla="*/ 6240719 h 6240719"/>
              <a:gd name="connsiteX22" fmla="*/ 2810427 w 6378556"/>
              <a:gd name="connsiteY22" fmla="*/ 6240719 h 6240719"/>
              <a:gd name="connsiteX23" fmla="*/ 2757267 w 6378556"/>
              <a:gd name="connsiteY23" fmla="*/ 6228797 h 6240719"/>
              <a:gd name="connsiteX24" fmla="*/ 2652763 w 6378556"/>
              <a:gd name="connsiteY24" fmla="*/ 6169142 h 6240719"/>
              <a:gd name="connsiteX25" fmla="*/ 2623861 w 6378556"/>
              <a:gd name="connsiteY25" fmla="*/ 5741572 h 6240719"/>
              <a:gd name="connsiteX26" fmla="*/ 5838241 w 6378556"/>
              <a:gd name="connsiteY26" fmla="*/ 2061158 h 6240719"/>
              <a:gd name="connsiteX27" fmla="*/ 6046041 w 6378556"/>
              <a:gd name="connsiteY27" fmla="*/ 1958155 h 6240719"/>
              <a:gd name="connsiteX28" fmla="*/ 6083021 w 6378556"/>
              <a:gd name="connsiteY28" fmla="*/ 896811 h 6240719"/>
              <a:gd name="connsiteX29" fmla="*/ 6302791 w 6378556"/>
              <a:gd name="connsiteY29" fmla="*/ 970914 h 6240719"/>
              <a:gd name="connsiteX30" fmla="*/ 6375966 w 6378556"/>
              <a:gd name="connsiteY30" fmla="*/ 1066440 h 6240719"/>
              <a:gd name="connsiteX31" fmla="*/ 6378556 w 6378556"/>
              <a:gd name="connsiteY31" fmla="*/ 1073413 h 6240719"/>
              <a:gd name="connsiteX32" fmla="*/ 6378556 w 6378556"/>
              <a:gd name="connsiteY32" fmla="*/ 1322860 h 6240719"/>
              <a:gd name="connsiteX33" fmla="*/ 6367228 w 6378556"/>
              <a:gd name="connsiteY33" fmla="*/ 1348437 h 6240719"/>
              <a:gd name="connsiteX34" fmla="*/ 6331692 w 6378556"/>
              <a:gd name="connsiteY34" fmla="*/ 1398484 h 6240719"/>
              <a:gd name="connsiteX35" fmla="*/ 2221380 w 6378556"/>
              <a:gd name="connsiteY35" fmla="*/ 6104727 h 6240719"/>
              <a:gd name="connsiteX36" fmla="*/ 1793809 w 6378556"/>
              <a:gd name="connsiteY36" fmla="*/ 6133627 h 6240719"/>
              <a:gd name="connsiteX37" fmla="*/ 1764908 w 6378556"/>
              <a:gd name="connsiteY37" fmla="*/ 5706056 h 6240719"/>
              <a:gd name="connsiteX38" fmla="*/ 5875221 w 6378556"/>
              <a:gd name="connsiteY38" fmla="*/ 999814 h 6240719"/>
              <a:gd name="connsiteX39" fmla="*/ 6083021 w 6378556"/>
              <a:gd name="connsiteY39" fmla="*/ 896811 h 6240719"/>
              <a:gd name="connsiteX40" fmla="*/ 5930895 w 6378556"/>
              <a:gd name="connsiteY40" fmla="*/ 35536 h 6240719"/>
              <a:gd name="connsiteX41" fmla="*/ 6150667 w 6378556"/>
              <a:gd name="connsiteY41" fmla="*/ 109639 h 6240719"/>
              <a:gd name="connsiteX42" fmla="*/ 6179566 w 6378556"/>
              <a:gd name="connsiteY42" fmla="*/ 537210 h 6240719"/>
              <a:gd name="connsiteX43" fmla="*/ 1374320 w 6378556"/>
              <a:gd name="connsiteY43" fmla="*/ 6039141 h 6240719"/>
              <a:gd name="connsiteX44" fmla="*/ 946749 w 6378556"/>
              <a:gd name="connsiteY44" fmla="*/ 6068041 h 6240719"/>
              <a:gd name="connsiteX45" fmla="*/ 917849 w 6378556"/>
              <a:gd name="connsiteY45" fmla="*/ 5640471 h 6240719"/>
              <a:gd name="connsiteX46" fmla="*/ 5723095 w 6378556"/>
              <a:gd name="connsiteY46" fmla="*/ 138539 h 6240719"/>
              <a:gd name="connsiteX47" fmla="*/ 5930895 w 6378556"/>
              <a:gd name="connsiteY47" fmla="*/ 35536 h 6240719"/>
              <a:gd name="connsiteX48" fmla="*/ 2363050 w 6378556"/>
              <a:gd name="connsiteY48" fmla="*/ 31416 h 6240719"/>
              <a:gd name="connsiteX49" fmla="*/ 2582821 w 6378556"/>
              <a:gd name="connsiteY49" fmla="*/ 105518 h 6240719"/>
              <a:gd name="connsiteX50" fmla="*/ 2611721 w 6378556"/>
              <a:gd name="connsiteY50" fmla="*/ 533089 h 6240719"/>
              <a:gd name="connsiteX51" fmla="*/ 592152 w 6378556"/>
              <a:gd name="connsiteY51" fmla="*/ 2845464 h 6240719"/>
              <a:gd name="connsiteX52" fmla="*/ 164581 w 6378556"/>
              <a:gd name="connsiteY52" fmla="*/ 2874365 h 6240719"/>
              <a:gd name="connsiteX53" fmla="*/ 135681 w 6378556"/>
              <a:gd name="connsiteY53" fmla="*/ 2446794 h 6240719"/>
              <a:gd name="connsiteX54" fmla="*/ 2155250 w 6378556"/>
              <a:gd name="connsiteY54" fmla="*/ 134418 h 6240719"/>
              <a:gd name="connsiteX55" fmla="*/ 2363050 w 6378556"/>
              <a:gd name="connsiteY55" fmla="*/ 31416 h 6240719"/>
              <a:gd name="connsiteX56" fmla="*/ 1499036 w 6378556"/>
              <a:gd name="connsiteY56" fmla="*/ 20630 h 6240719"/>
              <a:gd name="connsiteX57" fmla="*/ 1718806 w 6378556"/>
              <a:gd name="connsiteY57" fmla="*/ 94733 h 6240719"/>
              <a:gd name="connsiteX58" fmla="*/ 1747707 w 6378556"/>
              <a:gd name="connsiteY58" fmla="*/ 522303 h 6240719"/>
              <a:gd name="connsiteX59" fmla="*/ 531268 w 6378556"/>
              <a:gd name="connsiteY59" fmla="*/ 1915106 h 6240719"/>
              <a:gd name="connsiteX60" fmla="*/ 103698 w 6378556"/>
              <a:gd name="connsiteY60" fmla="*/ 1944008 h 6240719"/>
              <a:gd name="connsiteX61" fmla="*/ 74797 w 6378556"/>
              <a:gd name="connsiteY61" fmla="*/ 1516436 h 6240719"/>
              <a:gd name="connsiteX62" fmla="*/ 1291237 w 6378556"/>
              <a:gd name="connsiteY62" fmla="*/ 123634 h 6240719"/>
              <a:gd name="connsiteX63" fmla="*/ 1499036 w 6378556"/>
              <a:gd name="connsiteY63" fmla="*/ 20630 h 6240719"/>
              <a:gd name="connsiteX64" fmla="*/ 3239310 w 6378556"/>
              <a:gd name="connsiteY64" fmla="*/ 17888 h 6240719"/>
              <a:gd name="connsiteX65" fmla="*/ 3459081 w 6378556"/>
              <a:gd name="connsiteY65" fmla="*/ 91991 h 6240719"/>
              <a:gd name="connsiteX66" fmla="*/ 3487982 w 6378556"/>
              <a:gd name="connsiteY66" fmla="*/ 519561 h 6240719"/>
              <a:gd name="connsiteX67" fmla="*/ 648756 w 6378556"/>
              <a:gd name="connsiteY67" fmla="*/ 3770429 h 6240719"/>
              <a:gd name="connsiteX68" fmla="*/ 221186 w 6378556"/>
              <a:gd name="connsiteY68" fmla="*/ 3799330 h 6240719"/>
              <a:gd name="connsiteX69" fmla="*/ 192286 w 6378556"/>
              <a:gd name="connsiteY69" fmla="*/ 3371759 h 6240719"/>
              <a:gd name="connsiteX70" fmla="*/ 3031510 w 6378556"/>
              <a:gd name="connsiteY70" fmla="*/ 120891 h 6240719"/>
              <a:gd name="connsiteX71" fmla="*/ 3239310 w 6378556"/>
              <a:gd name="connsiteY71" fmla="*/ 17888 h 6240719"/>
              <a:gd name="connsiteX72" fmla="*/ 4145060 w 6378556"/>
              <a:gd name="connsiteY72" fmla="*/ 9375 h 6240719"/>
              <a:gd name="connsiteX73" fmla="*/ 4364830 w 6378556"/>
              <a:gd name="connsiteY73" fmla="*/ 83478 h 6240719"/>
              <a:gd name="connsiteX74" fmla="*/ 4393730 w 6378556"/>
              <a:gd name="connsiteY74" fmla="*/ 511049 h 6240719"/>
              <a:gd name="connsiteX75" fmla="*/ 815313 w 6378556"/>
              <a:gd name="connsiteY75" fmla="*/ 4608279 h 6240719"/>
              <a:gd name="connsiteX76" fmla="*/ 387743 w 6378556"/>
              <a:gd name="connsiteY76" fmla="*/ 4637180 h 6240719"/>
              <a:gd name="connsiteX77" fmla="*/ 358842 w 6378556"/>
              <a:gd name="connsiteY77" fmla="*/ 4209610 h 6240719"/>
              <a:gd name="connsiteX78" fmla="*/ 3937259 w 6378556"/>
              <a:gd name="connsiteY78" fmla="*/ 112378 h 6240719"/>
              <a:gd name="connsiteX79" fmla="*/ 4145060 w 6378556"/>
              <a:gd name="connsiteY79" fmla="*/ 9375 h 6240719"/>
              <a:gd name="connsiteX80" fmla="*/ 5056981 w 6378556"/>
              <a:gd name="connsiteY80" fmla="*/ 695 h 6240719"/>
              <a:gd name="connsiteX81" fmla="*/ 5276752 w 6378556"/>
              <a:gd name="connsiteY81" fmla="*/ 74797 h 6240719"/>
              <a:gd name="connsiteX82" fmla="*/ 5305652 w 6378556"/>
              <a:gd name="connsiteY82" fmla="*/ 502368 h 6240719"/>
              <a:gd name="connsiteX83" fmla="*/ 1024329 w 6378556"/>
              <a:gd name="connsiteY83" fmla="*/ 5404416 h 6240719"/>
              <a:gd name="connsiteX84" fmla="*/ 596759 w 6378556"/>
              <a:gd name="connsiteY84" fmla="*/ 5433316 h 6240719"/>
              <a:gd name="connsiteX85" fmla="*/ 567858 w 6378556"/>
              <a:gd name="connsiteY85" fmla="*/ 5005745 h 6240719"/>
              <a:gd name="connsiteX86" fmla="*/ 4849181 w 6378556"/>
              <a:gd name="connsiteY86" fmla="*/ 103698 h 6240719"/>
              <a:gd name="connsiteX87" fmla="*/ 5056981 w 6378556"/>
              <a:gd name="connsiteY87" fmla="*/ 695 h 624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378556" h="6240719">
                <a:moveTo>
                  <a:pt x="6046042" y="3996554"/>
                </a:moveTo>
                <a:cubicBezTo>
                  <a:pt x="6123417" y="3991324"/>
                  <a:pt x="6202788" y="4015612"/>
                  <a:pt x="6265813" y="4070657"/>
                </a:cubicBezTo>
                <a:cubicBezTo>
                  <a:pt x="6391864" y="4180747"/>
                  <a:pt x="6404804" y="4372176"/>
                  <a:pt x="6294714" y="4498227"/>
                </a:cubicBezTo>
                <a:lnTo>
                  <a:pt x="4933338" y="6056981"/>
                </a:lnTo>
                <a:cubicBezTo>
                  <a:pt x="4823249" y="6183033"/>
                  <a:pt x="4631818" y="6195972"/>
                  <a:pt x="4505767" y="6085882"/>
                </a:cubicBezTo>
                <a:cubicBezTo>
                  <a:pt x="4379716" y="5975792"/>
                  <a:pt x="4366777" y="5784362"/>
                  <a:pt x="4476867" y="5658311"/>
                </a:cubicBezTo>
                <a:lnTo>
                  <a:pt x="5838242" y="4099557"/>
                </a:lnTo>
                <a:cubicBezTo>
                  <a:pt x="5893287" y="4036532"/>
                  <a:pt x="5968667" y="4001784"/>
                  <a:pt x="6046042" y="3996554"/>
                </a:cubicBezTo>
                <a:close/>
                <a:moveTo>
                  <a:pt x="6048929" y="2969532"/>
                </a:moveTo>
                <a:cubicBezTo>
                  <a:pt x="6126304" y="2964302"/>
                  <a:pt x="6205675" y="2988589"/>
                  <a:pt x="6268700" y="3043634"/>
                </a:cubicBezTo>
                <a:cubicBezTo>
                  <a:pt x="6394751" y="3153724"/>
                  <a:pt x="6407691" y="3345154"/>
                  <a:pt x="6297601" y="3471205"/>
                </a:cubicBezTo>
                <a:lnTo>
                  <a:pt x="3995265" y="6107342"/>
                </a:lnTo>
                <a:cubicBezTo>
                  <a:pt x="3885175" y="6233393"/>
                  <a:pt x="3693746" y="6246333"/>
                  <a:pt x="3567694" y="6136242"/>
                </a:cubicBezTo>
                <a:cubicBezTo>
                  <a:pt x="3441643" y="6026152"/>
                  <a:pt x="3428704" y="5834723"/>
                  <a:pt x="3538795" y="5708672"/>
                </a:cubicBezTo>
                <a:lnTo>
                  <a:pt x="5841130" y="3072535"/>
                </a:lnTo>
                <a:cubicBezTo>
                  <a:pt x="5896174" y="3009509"/>
                  <a:pt x="5971555" y="2974762"/>
                  <a:pt x="6048929" y="2969532"/>
                </a:cubicBezTo>
                <a:close/>
                <a:moveTo>
                  <a:pt x="6046041" y="1958155"/>
                </a:moveTo>
                <a:cubicBezTo>
                  <a:pt x="6123416" y="1952925"/>
                  <a:pt x="6202787" y="1977212"/>
                  <a:pt x="6265812" y="2032257"/>
                </a:cubicBezTo>
                <a:cubicBezTo>
                  <a:pt x="6391863" y="2142347"/>
                  <a:pt x="6404802" y="2333777"/>
                  <a:pt x="6294713" y="2459827"/>
                </a:cubicBezTo>
                <a:lnTo>
                  <a:pt x="3080333" y="6140242"/>
                </a:lnTo>
                <a:cubicBezTo>
                  <a:pt x="3039049" y="6187511"/>
                  <a:pt x="2986327" y="6218874"/>
                  <a:pt x="2929904" y="6233807"/>
                </a:cubicBezTo>
                <a:lnTo>
                  <a:pt x="2887888" y="6240719"/>
                </a:lnTo>
                <a:lnTo>
                  <a:pt x="2810427" y="6240719"/>
                </a:lnTo>
                <a:lnTo>
                  <a:pt x="2757267" y="6228797"/>
                </a:lnTo>
                <a:cubicBezTo>
                  <a:pt x="2719875" y="6216498"/>
                  <a:pt x="2684276" y="6196665"/>
                  <a:pt x="2652763" y="6169142"/>
                </a:cubicBezTo>
                <a:cubicBezTo>
                  <a:pt x="2526711" y="6059053"/>
                  <a:pt x="2513772" y="5867623"/>
                  <a:pt x="2623861" y="5741572"/>
                </a:cubicBezTo>
                <a:lnTo>
                  <a:pt x="5838241" y="2061158"/>
                </a:lnTo>
                <a:cubicBezTo>
                  <a:pt x="5893286" y="1998132"/>
                  <a:pt x="5968666" y="1963384"/>
                  <a:pt x="6046041" y="1958155"/>
                </a:cubicBezTo>
                <a:close/>
                <a:moveTo>
                  <a:pt x="6083021" y="896811"/>
                </a:moveTo>
                <a:cubicBezTo>
                  <a:pt x="6160396" y="891581"/>
                  <a:pt x="6239766" y="915869"/>
                  <a:pt x="6302791" y="970914"/>
                </a:cubicBezTo>
                <a:cubicBezTo>
                  <a:pt x="6334304" y="998437"/>
                  <a:pt x="6358747" y="1031043"/>
                  <a:pt x="6375966" y="1066440"/>
                </a:cubicBezTo>
                <a:lnTo>
                  <a:pt x="6378556" y="1073413"/>
                </a:lnTo>
                <a:lnTo>
                  <a:pt x="6378556" y="1322860"/>
                </a:lnTo>
                <a:lnTo>
                  <a:pt x="6367228" y="1348437"/>
                </a:lnTo>
                <a:cubicBezTo>
                  <a:pt x="6357292" y="1365950"/>
                  <a:pt x="6345453" y="1382728"/>
                  <a:pt x="6331692" y="1398484"/>
                </a:cubicBezTo>
                <a:lnTo>
                  <a:pt x="2221380" y="6104727"/>
                </a:lnTo>
                <a:cubicBezTo>
                  <a:pt x="2111290" y="6230779"/>
                  <a:pt x="1919861" y="6243718"/>
                  <a:pt x="1793809" y="6133627"/>
                </a:cubicBezTo>
                <a:cubicBezTo>
                  <a:pt x="1667757" y="6023537"/>
                  <a:pt x="1654819" y="5832108"/>
                  <a:pt x="1764908" y="5706056"/>
                </a:cubicBezTo>
                <a:lnTo>
                  <a:pt x="5875221" y="999814"/>
                </a:lnTo>
                <a:cubicBezTo>
                  <a:pt x="5930266" y="936788"/>
                  <a:pt x="6005646" y="902041"/>
                  <a:pt x="6083021" y="896811"/>
                </a:cubicBezTo>
                <a:close/>
                <a:moveTo>
                  <a:pt x="5930895" y="35536"/>
                </a:moveTo>
                <a:cubicBezTo>
                  <a:pt x="6008271" y="30307"/>
                  <a:pt x="6087640" y="54594"/>
                  <a:pt x="6150667" y="109639"/>
                </a:cubicBezTo>
                <a:cubicBezTo>
                  <a:pt x="6276718" y="219729"/>
                  <a:pt x="6289656" y="411158"/>
                  <a:pt x="6179566" y="537210"/>
                </a:cubicBezTo>
                <a:lnTo>
                  <a:pt x="1374320" y="6039141"/>
                </a:lnTo>
                <a:cubicBezTo>
                  <a:pt x="1264230" y="6165192"/>
                  <a:pt x="1072800" y="6178131"/>
                  <a:pt x="946749" y="6068041"/>
                </a:cubicBezTo>
                <a:cubicBezTo>
                  <a:pt x="820698" y="5957951"/>
                  <a:pt x="807759" y="5766522"/>
                  <a:pt x="917849" y="5640471"/>
                </a:cubicBezTo>
                <a:lnTo>
                  <a:pt x="5723095" y="138539"/>
                </a:lnTo>
                <a:cubicBezTo>
                  <a:pt x="5778140" y="75513"/>
                  <a:pt x="5853520" y="40766"/>
                  <a:pt x="5930895" y="35536"/>
                </a:cubicBezTo>
                <a:close/>
                <a:moveTo>
                  <a:pt x="2363050" y="31416"/>
                </a:moveTo>
                <a:cubicBezTo>
                  <a:pt x="2440425" y="26186"/>
                  <a:pt x="2519796" y="50473"/>
                  <a:pt x="2582821" y="105518"/>
                </a:cubicBezTo>
                <a:cubicBezTo>
                  <a:pt x="2708872" y="215608"/>
                  <a:pt x="2721811" y="407037"/>
                  <a:pt x="2611721" y="533089"/>
                </a:cubicBezTo>
                <a:lnTo>
                  <a:pt x="592152" y="2845464"/>
                </a:lnTo>
                <a:cubicBezTo>
                  <a:pt x="482062" y="2971515"/>
                  <a:pt x="290633" y="2984455"/>
                  <a:pt x="164581" y="2874365"/>
                </a:cubicBezTo>
                <a:cubicBezTo>
                  <a:pt x="38530" y="2764274"/>
                  <a:pt x="25591" y="2572845"/>
                  <a:pt x="135681" y="2446794"/>
                </a:cubicBezTo>
                <a:lnTo>
                  <a:pt x="2155250" y="134418"/>
                </a:lnTo>
                <a:cubicBezTo>
                  <a:pt x="2210295" y="71393"/>
                  <a:pt x="2285676" y="36646"/>
                  <a:pt x="2363050" y="31416"/>
                </a:cubicBezTo>
                <a:close/>
                <a:moveTo>
                  <a:pt x="1499036" y="20630"/>
                </a:moveTo>
                <a:cubicBezTo>
                  <a:pt x="1576412" y="15400"/>
                  <a:pt x="1655782" y="39688"/>
                  <a:pt x="1718806" y="94733"/>
                </a:cubicBezTo>
                <a:cubicBezTo>
                  <a:pt x="1844858" y="204823"/>
                  <a:pt x="1857797" y="396252"/>
                  <a:pt x="1747707" y="522303"/>
                </a:cubicBezTo>
                <a:lnTo>
                  <a:pt x="531268" y="1915106"/>
                </a:lnTo>
                <a:cubicBezTo>
                  <a:pt x="421178" y="2041158"/>
                  <a:pt x="229749" y="2054098"/>
                  <a:pt x="103698" y="1944008"/>
                </a:cubicBezTo>
                <a:cubicBezTo>
                  <a:pt x="-22353" y="1833918"/>
                  <a:pt x="-35293" y="1642487"/>
                  <a:pt x="74797" y="1516436"/>
                </a:cubicBezTo>
                <a:lnTo>
                  <a:pt x="1291237" y="123634"/>
                </a:lnTo>
                <a:cubicBezTo>
                  <a:pt x="1346281" y="60608"/>
                  <a:pt x="1421662" y="25859"/>
                  <a:pt x="1499036" y="20630"/>
                </a:cubicBezTo>
                <a:close/>
                <a:moveTo>
                  <a:pt x="3239310" y="17888"/>
                </a:moveTo>
                <a:cubicBezTo>
                  <a:pt x="3316686" y="12658"/>
                  <a:pt x="3396055" y="36946"/>
                  <a:pt x="3459081" y="91991"/>
                </a:cubicBezTo>
                <a:cubicBezTo>
                  <a:pt x="3585132" y="202081"/>
                  <a:pt x="3598071" y="393510"/>
                  <a:pt x="3487982" y="519561"/>
                </a:cubicBezTo>
                <a:lnTo>
                  <a:pt x="648756" y="3770429"/>
                </a:lnTo>
                <a:cubicBezTo>
                  <a:pt x="538667" y="3896481"/>
                  <a:pt x="347237" y="3909419"/>
                  <a:pt x="221186" y="3799330"/>
                </a:cubicBezTo>
                <a:cubicBezTo>
                  <a:pt x="95134" y="3689239"/>
                  <a:pt x="82195" y="3497810"/>
                  <a:pt x="192286" y="3371759"/>
                </a:cubicBezTo>
                <a:lnTo>
                  <a:pt x="3031510" y="120891"/>
                </a:lnTo>
                <a:cubicBezTo>
                  <a:pt x="3086555" y="57866"/>
                  <a:pt x="3161935" y="23118"/>
                  <a:pt x="3239310" y="17888"/>
                </a:cubicBezTo>
                <a:close/>
                <a:moveTo>
                  <a:pt x="4145060" y="9375"/>
                </a:moveTo>
                <a:cubicBezTo>
                  <a:pt x="4222434" y="4145"/>
                  <a:pt x="4301804" y="28433"/>
                  <a:pt x="4364830" y="83478"/>
                </a:cubicBezTo>
                <a:cubicBezTo>
                  <a:pt x="4490881" y="193568"/>
                  <a:pt x="4503820" y="384997"/>
                  <a:pt x="4393730" y="511049"/>
                </a:cubicBezTo>
                <a:lnTo>
                  <a:pt x="815313" y="4608279"/>
                </a:lnTo>
                <a:cubicBezTo>
                  <a:pt x="705224" y="4734331"/>
                  <a:pt x="513794" y="4747270"/>
                  <a:pt x="387743" y="4637180"/>
                </a:cubicBezTo>
                <a:cubicBezTo>
                  <a:pt x="261692" y="4527090"/>
                  <a:pt x="248753" y="4335661"/>
                  <a:pt x="358842" y="4209610"/>
                </a:cubicBezTo>
                <a:lnTo>
                  <a:pt x="3937259" y="112378"/>
                </a:lnTo>
                <a:cubicBezTo>
                  <a:pt x="3992304" y="49353"/>
                  <a:pt x="4067684" y="14605"/>
                  <a:pt x="4145060" y="9375"/>
                </a:cubicBezTo>
                <a:close/>
                <a:moveTo>
                  <a:pt x="5056981" y="695"/>
                </a:moveTo>
                <a:cubicBezTo>
                  <a:pt x="5134356" y="-4535"/>
                  <a:pt x="5213727" y="19753"/>
                  <a:pt x="5276752" y="74797"/>
                </a:cubicBezTo>
                <a:cubicBezTo>
                  <a:pt x="5402803" y="184888"/>
                  <a:pt x="5415742" y="376317"/>
                  <a:pt x="5305652" y="502368"/>
                </a:cubicBezTo>
                <a:lnTo>
                  <a:pt x="1024329" y="5404416"/>
                </a:lnTo>
                <a:cubicBezTo>
                  <a:pt x="914240" y="5530467"/>
                  <a:pt x="722810" y="5543406"/>
                  <a:pt x="596759" y="5433316"/>
                </a:cubicBezTo>
                <a:cubicBezTo>
                  <a:pt x="470708" y="5323226"/>
                  <a:pt x="457768" y="5131797"/>
                  <a:pt x="567858" y="5005745"/>
                </a:cubicBezTo>
                <a:lnTo>
                  <a:pt x="4849181" y="103698"/>
                </a:lnTo>
                <a:cubicBezTo>
                  <a:pt x="4904226" y="40672"/>
                  <a:pt x="4979607" y="5924"/>
                  <a:pt x="5056981" y="695"/>
                </a:cubicBezTo>
                <a:close/>
              </a:path>
            </a:pathLst>
          </a:custGeom>
        </p:spPr>
      </p:pic>
      <p:sp>
        <p:nvSpPr>
          <p:cNvPr id="2" name="Otsikko 1"/>
          <p:cNvSpPr>
            <a:spLocks noGrp="1"/>
          </p:cNvSpPr>
          <p:nvPr>
            <p:ph type="title"/>
          </p:nvPr>
        </p:nvSpPr>
        <p:spPr>
          <a:xfrm>
            <a:off x="838200" y="801913"/>
            <a:ext cx="5105400" cy="3932133"/>
          </a:xfrm>
        </p:spPr>
        <p:txBody>
          <a:bodyPr>
            <a:normAutofit/>
          </a:bodyPr>
          <a:lstStyle/>
          <a:p>
            <a:pPr>
              <a:lnSpc>
                <a:spcPct val="100000"/>
              </a:lnSpc>
            </a:pPr>
            <a:r>
              <a:rPr lang="en-US" sz="2400">
                <a:solidFill>
                  <a:schemeClr val="tx1"/>
                </a:solidFill>
              </a:rPr>
              <a:t>Tehtävä:</a:t>
            </a:r>
            <a:br>
              <a:rPr lang="en-US" sz="2400" b="0">
                <a:solidFill>
                  <a:schemeClr val="tx1"/>
                </a:solidFill>
              </a:rPr>
            </a:br>
            <a:br>
              <a:rPr lang="en-US" sz="2400" b="0">
                <a:solidFill>
                  <a:schemeClr val="tx1"/>
                </a:solidFill>
              </a:rPr>
            </a:br>
            <a:br>
              <a:rPr lang="en-US" sz="3200" b="1"/>
            </a:br>
            <a:r>
              <a:rPr lang="en-US" sz="3600" b="1"/>
              <a:t>Paloilmoitin ja </a:t>
            </a:r>
            <a:br>
              <a:rPr lang="en-US" sz="3600" b="1"/>
            </a:br>
            <a:r>
              <a:rPr lang="en-US" sz="3600" b="1"/>
              <a:t>vastuuhenkilön </a:t>
            </a:r>
            <a:br>
              <a:rPr lang="en-US" sz="3600" b="1"/>
            </a:br>
            <a:r>
              <a:rPr lang="en-US" sz="3600" b="1"/>
              <a:t>rooli</a:t>
            </a:r>
            <a:br>
              <a:rPr lang="en-US" sz="2400"/>
            </a:br>
            <a:endParaRPr lang="fi-FI" sz="1600" b="0">
              <a:solidFill>
                <a:schemeClr val="tx1"/>
              </a:solidFill>
              <a:latin typeface="Roboto" panose="02000000000000000000" pitchFamily="2" charset="0"/>
              <a:ea typeface="Roboto" panose="02000000000000000000" pitchFamily="2" charset="0"/>
            </a:endParaRPr>
          </a:p>
        </p:txBody>
      </p:sp>
      <p:sp>
        <p:nvSpPr>
          <p:cNvPr id="3" name="Sisällön paikkamerkki 2"/>
          <p:cNvSpPr>
            <a:spLocks noGrp="1"/>
          </p:cNvSpPr>
          <p:nvPr>
            <p:ph idx="1"/>
          </p:nvPr>
        </p:nvSpPr>
        <p:spPr>
          <a:xfrm>
            <a:off x="838200" y="4230256"/>
            <a:ext cx="4424265" cy="1783496"/>
          </a:xfrm>
          <a:solidFill>
            <a:schemeClr val="bg1"/>
          </a:solidFill>
        </p:spPr>
        <p:txBody>
          <a:bodyPr>
            <a:normAutofit/>
          </a:bodyPr>
          <a:lstStyle/>
          <a:p>
            <a:pPr marL="0" indent="0">
              <a:lnSpc>
                <a:spcPct val="120000"/>
              </a:lnSpc>
              <a:buNone/>
            </a:pPr>
            <a:endParaRPr lang="en-US" sz="2000"/>
          </a:p>
          <a:p>
            <a:pPr marL="0" indent="0" algn="ctr">
              <a:lnSpc>
                <a:spcPct val="100000"/>
              </a:lnSpc>
              <a:spcBef>
                <a:spcPts val="0"/>
              </a:spcBef>
              <a:buNone/>
            </a:pPr>
            <a:r>
              <a:rPr lang="en-US" sz="2000" b="0">
                <a:solidFill>
                  <a:schemeClr val="tx1"/>
                </a:solidFill>
              </a:rPr>
              <a:t>Mitä </a:t>
            </a:r>
            <a:r>
              <a:rPr lang="en-US" sz="2000" b="0" err="1">
                <a:solidFill>
                  <a:schemeClr val="tx1"/>
                </a:solidFill>
              </a:rPr>
              <a:t>tiedät</a:t>
            </a:r>
            <a:r>
              <a:rPr lang="en-US" sz="2000" b="0">
                <a:solidFill>
                  <a:schemeClr val="tx1"/>
                </a:solidFill>
              </a:rPr>
              <a:t> </a:t>
            </a:r>
            <a:r>
              <a:rPr lang="en-US" sz="2000" b="0" err="1">
                <a:solidFill>
                  <a:schemeClr val="tx1"/>
                </a:solidFill>
              </a:rPr>
              <a:t>aiheesta</a:t>
            </a:r>
            <a:r>
              <a:rPr lang="en-US" sz="2000" b="0">
                <a:solidFill>
                  <a:schemeClr val="tx1"/>
                </a:solidFill>
              </a:rPr>
              <a:t> jo etukäteen?</a:t>
            </a:r>
          </a:p>
          <a:p>
            <a:pPr marL="0" indent="0" algn="ctr">
              <a:lnSpc>
                <a:spcPct val="100000"/>
              </a:lnSpc>
              <a:spcBef>
                <a:spcPts val="0"/>
              </a:spcBef>
              <a:buNone/>
            </a:pPr>
            <a:endParaRPr lang="en-US" sz="2000"/>
          </a:p>
          <a:p>
            <a:pPr marL="0" indent="0" algn="ctr">
              <a:lnSpc>
                <a:spcPct val="100000"/>
              </a:lnSpc>
              <a:spcBef>
                <a:spcPts val="0"/>
              </a:spcBef>
              <a:buNone/>
            </a:pPr>
            <a:r>
              <a:rPr lang="en-US" sz="2000" b="0">
                <a:solidFill>
                  <a:schemeClr val="tx1"/>
                </a:solidFill>
              </a:rPr>
              <a:t> </a:t>
            </a:r>
            <a:r>
              <a:rPr lang="en-US" sz="1600" b="0">
                <a:solidFill>
                  <a:schemeClr val="tx1"/>
                </a:solidFill>
              </a:rPr>
              <a:t>(</a:t>
            </a:r>
            <a:r>
              <a:rPr lang="en-US" sz="1600"/>
              <a:t>k</a:t>
            </a:r>
            <a:r>
              <a:rPr lang="en-US" sz="1600" b="0">
                <a:solidFill>
                  <a:schemeClr val="tx1"/>
                </a:solidFill>
              </a:rPr>
              <a:t>irjoita vastauksesi </a:t>
            </a:r>
          </a:p>
          <a:p>
            <a:pPr marL="0" indent="0" algn="ctr">
              <a:lnSpc>
                <a:spcPct val="100000"/>
              </a:lnSpc>
              <a:spcBef>
                <a:spcPts val="0"/>
              </a:spcBef>
              <a:buNone/>
            </a:pPr>
            <a:r>
              <a:rPr lang="en-US" sz="1600" b="0">
                <a:solidFill>
                  <a:schemeClr val="tx1"/>
                </a:solidFill>
              </a:rPr>
              <a:t>yhteisesti sovitulle alustalle)</a:t>
            </a:r>
            <a:endParaRPr lang="fi-FI" sz="1600"/>
          </a:p>
        </p:txBody>
      </p:sp>
      <p:cxnSp>
        <p:nvCxnSpPr>
          <p:cNvPr id="26" name="Suora yhdysviiva 25">
            <a:extLst>
              <a:ext uri="{FF2B5EF4-FFF2-40B4-BE49-F238E27FC236}">
                <a16:creationId xmlns:a16="http://schemas.microsoft.com/office/drawing/2014/main" id="{3AC7E979-9F7F-B8FF-35E9-4A5539DAEFA3}"/>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36" name="Suora yhdysviiva 35">
            <a:extLst>
              <a:ext uri="{FF2B5EF4-FFF2-40B4-BE49-F238E27FC236}">
                <a16:creationId xmlns:a16="http://schemas.microsoft.com/office/drawing/2014/main" id="{30C3C499-2F95-F632-B481-D6B1FAD45BF4}"/>
              </a:ext>
            </a:extLst>
          </p:cNvPr>
          <p:cNvCxnSpPr>
            <a:cxnSpLocks/>
          </p:cNvCxnSpPr>
          <p:nvPr/>
        </p:nvCxnSpPr>
        <p:spPr>
          <a:xfrm>
            <a:off x="3041151" y="370681"/>
            <a:ext cx="8444171"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27" name="Vapaamuotoinen: Muoto 26">
            <a:extLst>
              <a:ext uri="{FF2B5EF4-FFF2-40B4-BE49-F238E27FC236}">
                <a16:creationId xmlns:a16="http://schemas.microsoft.com/office/drawing/2014/main" id="{E5C81E49-C177-D09E-DA0F-AE3350D4C136}"/>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29" name="Vapaamuotoinen: Muoto 28">
            <a:extLst>
              <a:ext uri="{FF2B5EF4-FFF2-40B4-BE49-F238E27FC236}">
                <a16:creationId xmlns:a16="http://schemas.microsoft.com/office/drawing/2014/main" id="{9839DC64-2814-291A-F747-71A8FC102D09}"/>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30" name="Vapaamuotoinen: Muoto 29">
            <a:extLst>
              <a:ext uri="{FF2B5EF4-FFF2-40B4-BE49-F238E27FC236}">
                <a16:creationId xmlns:a16="http://schemas.microsoft.com/office/drawing/2014/main" id="{7A390DD9-2D75-FF1C-812B-B1163E86D1EA}"/>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31" name="Ellipsi 30">
            <a:extLst>
              <a:ext uri="{FF2B5EF4-FFF2-40B4-BE49-F238E27FC236}">
                <a16:creationId xmlns:a16="http://schemas.microsoft.com/office/drawing/2014/main" id="{07A1202C-74F4-500B-8EC3-5FD2880C2F27}"/>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Vapaamuotoinen: Muoto 27">
            <a:extLst>
              <a:ext uri="{FF2B5EF4-FFF2-40B4-BE49-F238E27FC236}">
                <a16:creationId xmlns:a16="http://schemas.microsoft.com/office/drawing/2014/main" id="{DD3961D7-0E8D-4A8F-6836-75064B89975A}"/>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32" name="Tekstiruutu 31">
            <a:extLst>
              <a:ext uri="{FF2B5EF4-FFF2-40B4-BE49-F238E27FC236}">
                <a16:creationId xmlns:a16="http://schemas.microsoft.com/office/drawing/2014/main" id="{179642E6-D0A7-25A8-1434-3861398DC084}"/>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43" name="Kuva 42">
            <a:extLst>
              <a:ext uri="{FF2B5EF4-FFF2-40B4-BE49-F238E27FC236}">
                <a16:creationId xmlns:a16="http://schemas.microsoft.com/office/drawing/2014/main" id="{7177B88B-37CD-8000-3587-CFD1403E90CC}"/>
              </a:ext>
            </a:extLst>
          </p:cNvPr>
          <p:cNvPicPr>
            <a:picLocks noChangeAspect="1"/>
          </p:cNvPicPr>
          <p:nvPr/>
        </p:nvPicPr>
        <p:blipFill rotWithShape="1">
          <a:blip r:embed="rId5"/>
          <a:srcRect l="5364" t="2861" r="4671" b="4134"/>
          <a:stretch/>
        </p:blipFill>
        <p:spPr>
          <a:xfrm>
            <a:off x="0" y="0"/>
            <a:ext cx="12192000" cy="6858000"/>
          </a:xfrm>
          <a:prstGeom prst="rect">
            <a:avLst/>
          </a:prstGeom>
        </p:spPr>
      </p:pic>
    </p:spTree>
    <p:extLst>
      <p:ext uri="{BB962C8B-B14F-4D97-AF65-F5344CB8AC3E}">
        <p14:creationId xmlns:p14="http://schemas.microsoft.com/office/powerpoint/2010/main" val="32862347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839137"/>
            <a:ext cx="10515600" cy="1082139"/>
          </a:xfrm>
        </p:spPr>
        <p:txBody>
          <a:bodyPr>
            <a:normAutofit/>
          </a:bodyPr>
          <a:lstStyle/>
          <a:p>
            <a:r>
              <a:rPr kumimoji="0" lang="fi-FI" sz="33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t>Tehtävä:</a:t>
            </a:r>
            <a:br>
              <a:rPr lang="fi-FI" sz="3600" b="1">
                <a:latin typeface="Roboto" panose="02000000000000000000" pitchFamily="2" charset="0"/>
                <a:ea typeface="Roboto" panose="02000000000000000000" pitchFamily="2" charset="0"/>
              </a:rPr>
            </a:br>
            <a:r>
              <a:rPr lang="fi-FI" sz="3600" b="1">
                <a:latin typeface="Roboto" panose="02000000000000000000" pitchFamily="2" charset="0"/>
                <a:ea typeface="Roboto" panose="02000000000000000000" pitchFamily="2" charset="0"/>
              </a:rPr>
              <a:t>Simuloitu palotilanne</a:t>
            </a:r>
            <a:endParaRPr lang="fi-FI" sz="3600" b="1">
              <a:solidFill>
                <a:srgbClr val="E95123"/>
              </a:solidFill>
              <a:latin typeface="Roboto" panose="02000000000000000000" pitchFamily="2" charset="0"/>
              <a:ea typeface="Roboto" panose="02000000000000000000" pitchFamily="2" charset="0"/>
            </a:endParaRPr>
          </a:p>
        </p:txBody>
      </p:sp>
      <p:sp>
        <p:nvSpPr>
          <p:cNvPr id="6" name="Sisällön paikkamerkki 2">
            <a:extLst>
              <a:ext uri="{FF2B5EF4-FFF2-40B4-BE49-F238E27FC236}">
                <a16:creationId xmlns:a16="http://schemas.microsoft.com/office/drawing/2014/main" id="{1B933743-AB43-2B97-6C24-CFA5E2A79586}"/>
              </a:ext>
            </a:extLst>
          </p:cNvPr>
          <p:cNvSpPr>
            <a:spLocks noGrp="1"/>
          </p:cNvSpPr>
          <p:nvPr>
            <p:ph idx="1"/>
          </p:nvPr>
        </p:nvSpPr>
        <p:spPr>
          <a:xfrm>
            <a:off x="838200" y="1921276"/>
            <a:ext cx="5069935" cy="4231186"/>
          </a:xfrm>
        </p:spPr>
        <p:txBody>
          <a:bodyPr anchor="ctr">
            <a:normAutofit/>
          </a:bodyPr>
          <a:lstStyle/>
          <a:p>
            <a:pPr marL="514350" indent="-514350">
              <a:buAutoNum type="arabicPeriod"/>
            </a:pPr>
            <a:r>
              <a:rPr lang="fi-FI" sz="2400">
                <a:latin typeface="Roboto" panose="02000000000000000000" pitchFamily="2" charset="0"/>
                <a:ea typeface="Roboto" panose="02000000000000000000" pitchFamily="2" charset="0"/>
              </a:rPr>
              <a:t>Selvittäkää paikantamiskaavionne avulla </a:t>
            </a:r>
            <a:r>
              <a:rPr lang="fi-FI" sz="2400" b="1">
                <a:latin typeface="Roboto" panose="02000000000000000000" pitchFamily="2" charset="0"/>
                <a:ea typeface="Roboto" panose="02000000000000000000" pitchFamily="2" charset="0"/>
              </a:rPr>
              <a:t>paloilmoittimen, paloilmaisimien</a:t>
            </a:r>
            <a:r>
              <a:rPr lang="fi-FI" sz="2400">
                <a:latin typeface="Roboto" panose="02000000000000000000" pitchFamily="2" charset="0"/>
                <a:ea typeface="Roboto" panose="02000000000000000000" pitchFamily="2" charset="0"/>
              </a:rPr>
              <a:t>, </a:t>
            </a:r>
            <a:r>
              <a:rPr lang="fi-FI" sz="2400" b="1">
                <a:latin typeface="Roboto" panose="02000000000000000000" pitchFamily="2" charset="0"/>
                <a:ea typeface="Roboto" panose="02000000000000000000" pitchFamily="2" charset="0"/>
              </a:rPr>
              <a:t>palohälyttimien</a:t>
            </a:r>
            <a:r>
              <a:rPr lang="fi-FI" sz="2400">
                <a:latin typeface="Roboto" panose="02000000000000000000" pitchFamily="2" charset="0"/>
                <a:ea typeface="Roboto" panose="02000000000000000000" pitchFamily="2" charset="0"/>
              </a:rPr>
              <a:t> ja </a:t>
            </a:r>
            <a:r>
              <a:rPr lang="fi-FI" sz="2400" b="1">
                <a:latin typeface="Roboto" panose="02000000000000000000" pitchFamily="2" charset="0"/>
                <a:ea typeface="Roboto" panose="02000000000000000000" pitchFamily="2" charset="0"/>
              </a:rPr>
              <a:t>palopainikkeiden</a:t>
            </a:r>
            <a:r>
              <a:rPr lang="fi-FI" sz="2400">
                <a:latin typeface="Roboto" panose="02000000000000000000" pitchFamily="2" charset="0"/>
                <a:ea typeface="Roboto" panose="02000000000000000000" pitchFamily="2" charset="0"/>
              </a:rPr>
              <a:t> sijainnit.</a:t>
            </a:r>
          </a:p>
          <a:p>
            <a:pPr marL="514350" indent="-514350">
              <a:buAutoNum type="arabicPeriod"/>
            </a:pPr>
            <a:r>
              <a:rPr lang="fi-FI" sz="2400">
                <a:latin typeface="Roboto" panose="02000000000000000000" pitchFamily="2" charset="0"/>
                <a:ea typeface="Roboto" panose="02000000000000000000" pitchFamily="2" charset="0"/>
              </a:rPr>
              <a:t>Paikantakaa hälyttänyt ilmaisin.</a:t>
            </a:r>
          </a:p>
          <a:p>
            <a:pPr marL="514350" indent="-514350">
              <a:buAutoNum type="arabicPeriod"/>
            </a:pPr>
            <a:r>
              <a:rPr lang="fi-FI" sz="2400">
                <a:latin typeface="Roboto" panose="02000000000000000000" pitchFamily="2" charset="0"/>
                <a:ea typeface="Roboto" panose="02000000000000000000" pitchFamily="2" charset="0"/>
              </a:rPr>
              <a:t>Arvioikaa, mikä voisi olla hälytyksen aiheutumisen syy.</a:t>
            </a:r>
          </a:p>
          <a:p>
            <a:pPr marL="514350" indent="-514350">
              <a:buAutoNum type="arabicPeriod"/>
            </a:pPr>
            <a:r>
              <a:rPr lang="fi-FI" sz="2400">
                <a:latin typeface="Roboto" panose="02000000000000000000" pitchFamily="2" charset="0"/>
                <a:ea typeface="Roboto" panose="02000000000000000000" pitchFamily="2" charset="0"/>
              </a:rPr>
              <a:t>Esitelkää tehtävänne muille.</a:t>
            </a:r>
          </a:p>
        </p:txBody>
      </p:sp>
      <p:pic>
        <p:nvPicPr>
          <p:cNvPr id="7" name="Kuva 6">
            <a:extLst>
              <a:ext uri="{FF2B5EF4-FFF2-40B4-BE49-F238E27FC236}">
                <a16:creationId xmlns:a16="http://schemas.microsoft.com/office/drawing/2014/main" id="{511A2EC1-7B38-08DA-26C9-161E0BF9B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47459"/>
            <a:ext cx="5628018" cy="3939612"/>
          </a:xfrm>
          <a:prstGeom prst="rect">
            <a:avLst/>
          </a:prstGeom>
        </p:spPr>
      </p:pic>
      <p:cxnSp>
        <p:nvCxnSpPr>
          <p:cNvPr id="20" name="Suora yhdysviiva 19">
            <a:extLst>
              <a:ext uri="{FF2B5EF4-FFF2-40B4-BE49-F238E27FC236}">
                <a16:creationId xmlns:a16="http://schemas.microsoft.com/office/drawing/2014/main" id="{F1874C30-C427-17FA-BFB6-F752AF4721A9}"/>
              </a:ext>
            </a:extLst>
          </p:cNvPr>
          <p:cNvCxnSpPr>
            <a:cxnSpLocks/>
          </p:cNvCxnSpPr>
          <p:nvPr/>
        </p:nvCxnSpPr>
        <p:spPr>
          <a:xfrm>
            <a:off x="5864087" y="369164"/>
            <a:ext cx="5693929" cy="0"/>
          </a:xfrm>
          <a:prstGeom prst="line">
            <a:avLst/>
          </a:prstGeom>
          <a:ln w="34925">
            <a:solidFill>
              <a:srgbClr val="F4AB94"/>
            </a:solidFill>
          </a:ln>
        </p:spPr>
        <p:style>
          <a:lnRef idx="1">
            <a:schemeClr val="accent1"/>
          </a:lnRef>
          <a:fillRef idx="0">
            <a:schemeClr val="accent1"/>
          </a:fillRef>
          <a:effectRef idx="0">
            <a:schemeClr val="accent1"/>
          </a:effectRef>
          <a:fontRef idx="minor">
            <a:schemeClr val="tx1"/>
          </a:fontRef>
        </p:style>
      </p:cxnSp>
      <p:sp>
        <p:nvSpPr>
          <p:cNvPr id="21" name="Vapaamuotoinen: Muoto 20">
            <a:extLst>
              <a:ext uri="{FF2B5EF4-FFF2-40B4-BE49-F238E27FC236}">
                <a16:creationId xmlns:a16="http://schemas.microsoft.com/office/drawing/2014/main" id="{14FC6A32-044E-6B26-0BF8-206981276DC8}"/>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2" name="Vapaamuotoinen: Muoto 21">
            <a:extLst>
              <a:ext uri="{FF2B5EF4-FFF2-40B4-BE49-F238E27FC236}">
                <a16:creationId xmlns:a16="http://schemas.microsoft.com/office/drawing/2014/main" id="{0D04DE1B-7F85-F144-E522-25DCF4BDCC21}"/>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cxnSp>
        <p:nvCxnSpPr>
          <p:cNvPr id="23" name="Suora yhdysviiva 22">
            <a:extLst>
              <a:ext uri="{FF2B5EF4-FFF2-40B4-BE49-F238E27FC236}">
                <a16:creationId xmlns:a16="http://schemas.microsoft.com/office/drawing/2014/main" id="{AFE66B20-5398-2ACB-13E4-65DF73DC958E}"/>
              </a:ext>
            </a:extLst>
          </p:cNvPr>
          <p:cNvCxnSpPr>
            <a:cxnSpLocks/>
            <a:endCxn id="21" idx="6"/>
          </p:cNvCxnSpPr>
          <p:nvPr/>
        </p:nvCxnSpPr>
        <p:spPr>
          <a:xfrm flipV="1">
            <a:off x="696067" y="363543"/>
            <a:ext cx="7216272" cy="5621"/>
          </a:xfrm>
          <a:prstGeom prst="line">
            <a:avLst/>
          </a:prstGeom>
          <a:ln w="34925">
            <a:solidFill>
              <a:srgbClr val="E95123"/>
            </a:solidFill>
          </a:ln>
        </p:spPr>
        <p:style>
          <a:lnRef idx="1">
            <a:schemeClr val="accent1"/>
          </a:lnRef>
          <a:fillRef idx="0">
            <a:schemeClr val="accent1"/>
          </a:fillRef>
          <a:effectRef idx="0">
            <a:schemeClr val="accent1"/>
          </a:effectRef>
          <a:fontRef idx="minor">
            <a:schemeClr val="tx1"/>
          </a:fontRef>
        </p:style>
      </p:cxnSp>
      <p:sp>
        <p:nvSpPr>
          <p:cNvPr id="24" name="Ellipsi 23">
            <a:extLst>
              <a:ext uri="{FF2B5EF4-FFF2-40B4-BE49-F238E27FC236}">
                <a16:creationId xmlns:a16="http://schemas.microsoft.com/office/drawing/2014/main" id="{EA9E055F-EC00-2A09-219C-C16A61876A1A}"/>
              </a:ext>
            </a:extLst>
          </p:cNvPr>
          <p:cNvSpPr/>
          <p:nvPr/>
        </p:nvSpPr>
        <p:spPr>
          <a:xfrm flipH="1">
            <a:off x="497806" y="154369"/>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Vapaamuotoinen: Muoto 24">
            <a:extLst>
              <a:ext uri="{FF2B5EF4-FFF2-40B4-BE49-F238E27FC236}">
                <a16:creationId xmlns:a16="http://schemas.microsoft.com/office/drawing/2014/main" id="{DFC10B40-CD6F-63E9-0A7C-3286BC3AFD55}"/>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6" name="Tekstiruutu 25">
            <a:extLst>
              <a:ext uri="{FF2B5EF4-FFF2-40B4-BE49-F238E27FC236}">
                <a16:creationId xmlns:a16="http://schemas.microsoft.com/office/drawing/2014/main" id="{6C16F05E-EC21-83DD-4195-659E85130B88}"/>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27" name="Vapaamuotoinen: Muoto 26">
            <a:extLst>
              <a:ext uri="{FF2B5EF4-FFF2-40B4-BE49-F238E27FC236}">
                <a16:creationId xmlns:a16="http://schemas.microsoft.com/office/drawing/2014/main" id="{F3C6A588-2BFB-F715-7D17-9623851878CB}"/>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28" name="Vapaamuotoinen: Muoto 27">
            <a:extLst>
              <a:ext uri="{FF2B5EF4-FFF2-40B4-BE49-F238E27FC236}">
                <a16:creationId xmlns:a16="http://schemas.microsoft.com/office/drawing/2014/main" id="{358EACF7-F4DA-63D9-FC0C-E55AE1149A58}"/>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3" name="Kuva 2">
            <a:extLst>
              <a:ext uri="{FF2B5EF4-FFF2-40B4-BE49-F238E27FC236}">
                <a16:creationId xmlns:a16="http://schemas.microsoft.com/office/drawing/2014/main" id="{058CFB40-0F8F-F5D3-34F8-0267B1AB7E4D}"/>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1808404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DA3BEE7-5ABC-D5AF-5064-62FABFC079AC}"/>
              </a:ext>
            </a:extLst>
          </p:cNvPr>
          <p:cNvPicPr>
            <a:picLocks noChangeAspect="1"/>
          </p:cNvPicPr>
          <p:nvPr/>
        </p:nvPicPr>
        <p:blipFill rotWithShape="1">
          <a:blip r:embed="rId3"/>
          <a:srcRect t="27817" r="25923" b="9667"/>
          <a:stretch/>
        </p:blipFill>
        <p:spPr>
          <a:xfrm>
            <a:off x="0" y="0"/>
            <a:ext cx="12192000" cy="6858000"/>
          </a:xfrm>
          <a:prstGeom prst="rect">
            <a:avLst/>
          </a:prstGeom>
        </p:spPr>
      </p:pic>
      <p:sp>
        <p:nvSpPr>
          <p:cNvPr id="15" name="Rectangle 3">
            <a:extLst>
              <a:ext uri="{FF2B5EF4-FFF2-40B4-BE49-F238E27FC236}">
                <a16:creationId xmlns:a16="http://schemas.microsoft.com/office/drawing/2014/main" id="{073D19CB-12D3-8AD4-1223-8805732D0C9A}"/>
              </a:ext>
            </a:extLst>
          </p:cNvPr>
          <p:cNvSpPr/>
          <p:nvPr/>
        </p:nvSpPr>
        <p:spPr>
          <a:xfrm>
            <a:off x="0" y="0"/>
            <a:ext cx="12192000" cy="6858000"/>
          </a:xfrm>
          <a:prstGeom prst="rect">
            <a:avLst/>
          </a:prstGeom>
          <a:solidFill>
            <a:srgbClr val="0A257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Roboto Regular" pitchFamily="2" charset="0"/>
            </a:endParaRPr>
          </a:p>
        </p:txBody>
      </p:sp>
      <p:sp>
        <p:nvSpPr>
          <p:cNvPr id="2" name="Otsikko 1"/>
          <p:cNvSpPr>
            <a:spLocks noGrp="1"/>
          </p:cNvSpPr>
          <p:nvPr>
            <p:ph type="title"/>
          </p:nvPr>
        </p:nvSpPr>
        <p:spPr>
          <a:xfrm>
            <a:off x="838200" y="595713"/>
            <a:ext cx="10515600" cy="1325563"/>
          </a:xfrm>
        </p:spPr>
        <p:txBody>
          <a:bodyPr>
            <a:normAutofit/>
          </a:bodyPr>
          <a:lstStyle/>
          <a:p>
            <a:r>
              <a:rPr lang="fi-FI" b="1">
                <a:latin typeface="Roboto" panose="02000000000000000000" pitchFamily="2" charset="0"/>
                <a:ea typeface="Roboto" panose="02000000000000000000" pitchFamily="2" charset="0"/>
              </a:rPr>
              <a:t>Kertausta</a:t>
            </a:r>
            <a:endParaRPr lang="fi-FI" sz="4000" b="1">
              <a:solidFill>
                <a:srgbClr val="E95123"/>
              </a:solidFill>
              <a:latin typeface="Roboto" panose="02000000000000000000" pitchFamily="2" charset="0"/>
              <a:ea typeface="Roboto" panose="02000000000000000000" pitchFamily="2" charset="0"/>
            </a:endParaRPr>
          </a:p>
        </p:txBody>
      </p:sp>
      <p:sp>
        <p:nvSpPr>
          <p:cNvPr id="7" name="Tekstiruutu 6">
            <a:extLst>
              <a:ext uri="{FF2B5EF4-FFF2-40B4-BE49-F238E27FC236}">
                <a16:creationId xmlns:a16="http://schemas.microsoft.com/office/drawing/2014/main" id="{9465FD33-CFCF-D063-6E70-3FF79AE40247}"/>
              </a:ext>
            </a:extLst>
          </p:cNvPr>
          <p:cNvSpPr txBox="1"/>
          <p:nvPr/>
        </p:nvSpPr>
        <p:spPr>
          <a:xfrm>
            <a:off x="1990725" y="2311362"/>
            <a:ext cx="6096000" cy="707886"/>
          </a:xfrm>
          <a:prstGeom prst="rect">
            <a:avLst/>
          </a:prstGeom>
          <a:solidFill>
            <a:srgbClr val="EAEAEA"/>
          </a:solidFill>
        </p:spPr>
        <p:txBody>
          <a:bodyPr wrap="square">
            <a:spAutoFit/>
          </a:bodyPr>
          <a:lstStyle/>
          <a:p>
            <a:pPr lvl="0"/>
            <a:r>
              <a:rPr lang="fi-FI" sz="2000"/>
              <a:t>Mitä uutta opit? Mitä mahdollisesti jo aiemmin opittua palautui mieleesi?</a:t>
            </a:r>
            <a:endParaRPr lang="en-US" sz="2000"/>
          </a:p>
        </p:txBody>
      </p:sp>
      <p:sp>
        <p:nvSpPr>
          <p:cNvPr id="9" name="Tekstiruutu 8">
            <a:extLst>
              <a:ext uri="{FF2B5EF4-FFF2-40B4-BE49-F238E27FC236}">
                <a16:creationId xmlns:a16="http://schemas.microsoft.com/office/drawing/2014/main" id="{D813B7D9-C812-5239-C63A-418C57ECBC23}"/>
              </a:ext>
            </a:extLst>
          </p:cNvPr>
          <p:cNvSpPr txBox="1"/>
          <p:nvPr/>
        </p:nvSpPr>
        <p:spPr>
          <a:xfrm>
            <a:off x="3761062" y="3702114"/>
            <a:ext cx="5698248" cy="400110"/>
          </a:xfrm>
          <a:prstGeom prst="rect">
            <a:avLst/>
          </a:prstGeom>
          <a:solidFill>
            <a:srgbClr val="EAEAEA"/>
          </a:solidFill>
        </p:spPr>
        <p:txBody>
          <a:bodyPr wrap="square">
            <a:spAutoFit/>
          </a:bodyPr>
          <a:lstStyle/>
          <a:p>
            <a:pPr lvl="0"/>
            <a:r>
              <a:rPr lang="fi-FI" sz="2000"/>
              <a:t>Mitä kysymyksiä tai ajatuksia on herännyt?</a:t>
            </a:r>
            <a:endParaRPr lang="en-US" sz="2000"/>
          </a:p>
        </p:txBody>
      </p:sp>
      <p:sp>
        <p:nvSpPr>
          <p:cNvPr id="11" name="Tekstiruutu 10">
            <a:extLst>
              <a:ext uri="{FF2B5EF4-FFF2-40B4-BE49-F238E27FC236}">
                <a16:creationId xmlns:a16="http://schemas.microsoft.com/office/drawing/2014/main" id="{9D673BC3-E8A4-CF5A-88C2-F90AC8367174}"/>
              </a:ext>
            </a:extLst>
          </p:cNvPr>
          <p:cNvSpPr txBox="1"/>
          <p:nvPr/>
        </p:nvSpPr>
        <p:spPr>
          <a:xfrm>
            <a:off x="6010275" y="4854743"/>
            <a:ext cx="5343525" cy="400110"/>
          </a:xfrm>
          <a:prstGeom prst="rect">
            <a:avLst/>
          </a:prstGeom>
          <a:solidFill>
            <a:srgbClr val="EAEAEA"/>
          </a:solidFill>
        </p:spPr>
        <p:txBody>
          <a:bodyPr wrap="square">
            <a:spAutoFit/>
          </a:bodyPr>
          <a:lstStyle/>
          <a:p>
            <a:pPr lvl="0"/>
            <a:r>
              <a:rPr lang="fi-FI" sz="2000"/>
              <a:t>Kerrataan pääasiat ja keskeisimmät käsitteet</a:t>
            </a:r>
            <a:endParaRPr lang="en-US" sz="2000"/>
          </a:p>
        </p:txBody>
      </p:sp>
      <p:cxnSp>
        <p:nvCxnSpPr>
          <p:cNvPr id="26" name="Suora yhdysviiva 25">
            <a:extLst>
              <a:ext uri="{FF2B5EF4-FFF2-40B4-BE49-F238E27FC236}">
                <a16:creationId xmlns:a16="http://schemas.microsoft.com/office/drawing/2014/main" id="{6DC2A6D5-4373-52A3-71DF-EF98CC6B82DC}"/>
              </a:ext>
            </a:extLst>
          </p:cNvPr>
          <p:cNvCxnSpPr>
            <a:cxnSpLocks/>
          </p:cNvCxnSpPr>
          <p:nvPr/>
        </p:nvCxnSpPr>
        <p:spPr>
          <a:xfrm>
            <a:off x="5864087" y="369164"/>
            <a:ext cx="5693929" cy="0"/>
          </a:xfrm>
          <a:prstGeom prst="line">
            <a:avLst/>
          </a:prstGeom>
          <a:ln w="34925">
            <a:solidFill>
              <a:srgbClr val="E95123"/>
            </a:solidFill>
          </a:ln>
        </p:spPr>
        <p:style>
          <a:lnRef idx="1">
            <a:schemeClr val="accent1"/>
          </a:lnRef>
          <a:fillRef idx="0">
            <a:schemeClr val="accent1"/>
          </a:fillRef>
          <a:effectRef idx="0">
            <a:schemeClr val="accent1"/>
          </a:effectRef>
          <a:fontRef idx="minor">
            <a:schemeClr val="tx1"/>
          </a:fontRef>
        </p:style>
      </p:cxnSp>
      <p:sp>
        <p:nvSpPr>
          <p:cNvPr id="27" name="Vapaamuotoinen: Muoto 26">
            <a:extLst>
              <a:ext uri="{FF2B5EF4-FFF2-40B4-BE49-F238E27FC236}">
                <a16:creationId xmlns:a16="http://schemas.microsoft.com/office/drawing/2014/main" id="{9DD9BDA5-5F77-09C0-6760-C780FAE44129}"/>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8" name="Vapaamuotoinen: Muoto 27">
            <a:extLst>
              <a:ext uri="{FF2B5EF4-FFF2-40B4-BE49-F238E27FC236}">
                <a16:creationId xmlns:a16="http://schemas.microsoft.com/office/drawing/2014/main" id="{0E8F116E-A45A-5FEE-A67E-1CD22501128A}"/>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cxnSp>
        <p:nvCxnSpPr>
          <p:cNvPr id="29" name="Suora yhdysviiva 28">
            <a:extLst>
              <a:ext uri="{FF2B5EF4-FFF2-40B4-BE49-F238E27FC236}">
                <a16:creationId xmlns:a16="http://schemas.microsoft.com/office/drawing/2014/main" id="{7B41F810-2D1C-70BB-1F71-7C7A3B1644A4}"/>
              </a:ext>
            </a:extLst>
          </p:cNvPr>
          <p:cNvCxnSpPr>
            <a:cxnSpLocks/>
            <a:endCxn id="27" idx="6"/>
          </p:cNvCxnSpPr>
          <p:nvPr/>
        </p:nvCxnSpPr>
        <p:spPr>
          <a:xfrm flipV="1">
            <a:off x="696067" y="363543"/>
            <a:ext cx="7216272" cy="5621"/>
          </a:xfrm>
          <a:prstGeom prst="line">
            <a:avLst/>
          </a:prstGeom>
          <a:ln w="34925">
            <a:solidFill>
              <a:srgbClr val="E95123"/>
            </a:solidFill>
          </a:ln>
        </p:spPr>
        <p:style>
          <a:lnRef idx="1">
            <a:schemeClr val="accent1"/>
          </a:lnRef>
          <a:fillRef idx="0">
            <a:schemeClr val="accent1"/>
          </a:fillRef>
          <a:effectRef idx="0">
            <a:schemeClr val="accent1"/>
          </a:effectRef>
          <a:fontRef idx="minor">
            <a:schemeClr val="tx1"/>
          </a:fontRef>
        </p:style>
      </p:cxnSp>
      <p:sp>
        <p:nvSpPr>
          <p:cNvPr id="30" name="Ellipsi 29">
            <a:extLst>
              <a:ext uri="{FF2B5EF4-FFF2-40B4-BE49-F238E27FC236}">
                <a16:creationId xmlns:a16="http://schemas.microsoft.com/office/drawing/2014/main" id="{8B76FB24-7021-5507-76ED-BB0B20805C00}"/>
              </a:ext>
            </a:extLst>
          </p:cNvPr>
          <p:cNvSpPr/>
          <p:nvPr/>
        </p:nvSpPr>
        <p:spPr>
          <a:xfrm flipH="1">
            <a:off x="497806" y="154369"/>
            <a:ext cx="396522" cy="402422"/>
          </a:xfrm>
          <a:prstGeom prst="ellipse">
            <a:avLst/>
          </a:pr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Vapaamuotoinen: Muoto 30">
            <a:extLst>
              <a:ext uri="{FF2B5EF4-FFF2-40B4-BE49-F238E27FC236}">
                <a16:creationId xmlns:a16="http://schemas.microsoft.com/office/drawing/2014/main" id="{7A95C994-5AB7-66D3-F44F-B0494DCEA592}"/>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32" name="Tekstiruutu 31">
            <a:extLst>
              <a:ext uri="{FF2B5EF4-FFF2-40B4-BE49-F238E27FC236}">
                <a16:creationId xmlns:a16="http://schemas.microsoft.com/office/drawing/2014/main" id="{324B487A-7D9D-CAFB-4487-2F106B25CADC}"/>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33" name="Vapaamuotoinen: Muoto 32">
            <a:extLst>
              <a:ext uri="{FF2B5EF4-FFF2-40B4-BE49-F238E27FC236}">
                <a16:creationId xmlns:a16="http://schemas.microsoft.com/office/drawing/2014/main" id="{56B82CAB-13AB-175F-9479-0C680454B656}"/>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34" name="Vapaamuotoinen: Muoto 33">
            <a:extLst>
              <a:ext uri="{FF2B5EF4-FFF2-40B4-BE49-F238E27FC236}">
                <a16:creationId xmlns:a16="http://schemas.microsoft.com/office/drawing/2014/main" id="{143EF51E-9123-936B-1DCE-676BF78A4FD1}"/>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8" name="Kuva 7" descr="Ajatuskupla tasaisella täytöllä">
            <a:extLst>
              <a:ext uri="{FF2B5EF4-FFF2-40B4-BE49-F238E27FC236}">
                <a16:creationId xmlns:a16="http://schemas.microsoft.com/office/drawing/2014/main" id="{3A7009C0-0F31-122F-1510-9148575A1B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94328" y="2147824"/>
            <a:ext cx="950766" cy="914400"/>
          </a:xfrm>
          <a:prstGeom prst="rect">
            <a:avLst/>
          </a:prstGeom>
        </p:spPr>
      </p:pic>
      <p:pic>
        <p:nvPicPr>
          <p:cNvPr id="12" name="Kuva 11" descr="Ohje tasaisella täytöllä">
            <a:extLst>
              <a:ext uri="{FF2B5EF4-FFF2-40B4-BE49-F238E27FC236}">
                <a16:creationId xmlns:a16="http://schemas.microsoft.com/office/drawing/2014/main" id="{FB4CD1F2-44DF-E3DB-3F8F-26E028D592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46662" y="3381553"/>
            <a:ext cx="914400" cy="914400"/>
          </a:xfrm>
          <a:prstGeom prst="rect">
            <a:avLst/>
          </a:prstGeom>
        </p:spPr>
      </p:pic>
      <p:pic>
        <p:nvPicPr>
          <p:cNvPr id="18" name="Kuva 17" descr="Leikepöydän merkki tasaisella täytöllä">
            <a:extLst>
              <a:ext uri="{FF2B5EF4-FFF2-40B4-BE49-F238E27FC236}">
                <a16:creationId xmlns:a16="http://schemas.microsoft.com/office/drawing/2014/main" id="{3B76454D-ADE2-CC89-6227-3C8C9FFD8B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19073" y="4565712"/>
            <a:ext cx="914400" cy="914400"/>
          </a:xfrm>
          <a:prstGeom prst="rect">
            <a:avLst/>
          </a:prstGeom>
        </p:spPr>
      </p:pic>
      <p:pic>
        <p:nvPicPr>
          <p:cNvPr id="16" name="Kuva 15" descr="Valintamerkki tasaisella täytöllä">
            <a:extLst>
              <a:ext uri="{FF2B5EF4-FFF2-40B4-BE49-F238E27FC236}">
                <a16:creationId xmlns:a16="http://schemas.microsoft.com/office/drawing/2014/main" id="{10EEFFB1-7D3F-282B-9893-FFEDB469DCC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45852" y="4785080"/>
            <a:ext cx="387621" cy="387621"/>
          </a:xfrm>
          <a:prstGeom prst="rect">
            <a:avLst/>
          </a:prstGeom>
        </p:spPr>
      </p:pic>
    </p:spTree>
    <p:extLst>
      <p:ext uri="{BB962C8B-B14F-4D97-AF65-F5344CB8AC3E}">
        <p14:creationId xmlns:p14="http://schemas.microsoft.com/office/powerpoint/2010/main" val="551647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735E2F19-5A85-0160-33A0-B241009CD5F0}"/>
              </a:ext>
            </a:extLst>
          </p:cNvPr>
          <p:cNvPicPr>
            <a:picLocks noChangeAspect="1"/>
          </p:cNvPicPr>
          <p:nvPr/>
        </p:nvPicPr>
        <p:blipFill rotWithShape="1">
          <a:blip r:embed="rId2"/>
          <a:srcRect t="27817" r="25923" b="9667"/>
          <a:stretch/>
        </p:blipFill>
        <p:spPr>
          <a:xfrm>
            <a:off x="0" y="1"/>
            <a:ext cx="12192000" cy="6858000"/>
          </a:xfrm>
          <a:prstGeom prst="rect">
            <a:avLst/>
          </a:prstGeom>
        </p:spPr>
      </p:pic>
      <p:sp>
        <p:nvSpPr>
          <p:cNvPr id="16" name="Rectangle 3">
            <a:extLst>
              <a:ext uri="{FF2B5EF4-FFF2-40B4-BE49-F238E27FC236}">
                <a16:creationId xmlns:a16="http://schemas.microsoft.com/office/drawing/2014/main" id="{31FD5199-E8D1-1E0E-FB3E-6E375F702752}"/>
              </a:ext>
            </a:extLst>
          </p:cNvPr>
          <p:cNvSpPr/>
          <p:nvPr/>
        </p:nvSpPr>
        <p:spPr>
          <a:xfrm>
            <a:off x="-22681" y="-1"/>
            <a:ext cx="12192000" cy="6858000"/>
          </a:xfrm>
          <a:prstGeom prst="rect">
            <a:avLst/>
          </a:prstGeom>
          <a:solidFill>
            <a:srgbClr val="0A257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Roboto Regular" pitchFamily="2" charset="0"/>
            </a:endParaRPr>
          </a:p>
        </p:txBody>
      </p:sp>
      <p:sp>
        <p:nvSpPr>
          <p:cNvPr id="2" name="Otsikko 1">
            <a:extLst>
              <a:ext uri="{FF2B5EF4-FFF2-40B4-BE49-F238E27FC236}">
                <a16:creationId xmlns:a16="http://schemas.microsoft.com/office/drawing/2014/main" id="{284AB4C6-8336-0E22-C740-07B8148BD888}"/>
              </a:ext>
            </a:extLst>
          </p:cNvPr>
          <p:cNvSpPr>
            <a:spLocks noGrp="1"/>
          </p:cNvSpPr>
          <p:nvPr>
            <p:ph type="title"/>
          </p:nvPr>
        </p:nvSpPr>
        <p:spPr>
          <a:xfrm>
            <a:off x="838200" y="765965"/>
            <a:ext cx="10515600" cy="924723"/>
          </a:xfrm>
        </p:spPr>
        <p:txBody>
          <a:bodyPr/>
          <a:lstStyle/>
          <a:p>
            <a:r>
              <a:rPr lang="fi-FI"/>
              <a:t>Itsearviointi ja kurssipalaute</a:t>
            </a:r>
          </a:p>
        </p:txBody>
      </p:sp>
      <p:sp>
        <p:nvSpPr>
          <p:cNvPr id="17" name="Suorakulmio 16">
            <a:extLst>
              <a:ext uri="{FF2B5EF4-FFF2-40B4-BE49-F238E27FC236}">
                <a16:creationId xmlns:a16="http://schemas.microsoft.com/office/drawing/2014/main" id="{1E4E8041-89CF-703B-4294-CBABEFB5F6CC}"/>
              </a:ext>
            </a:extLst>
          </p:cNvPr>
          <p:cNvSpPr/>
          <p:nvPr/>
        </p:nvSpPr>
        <p:spPr>
          <a:xfrm>
            <a:off x="838200" y="1818526"/>
            <a:ext cx="6631112" cy="3868561"/>
          </a:xfrm>
          <a:prstGeom prst="rect">
            <a:avLst/>
          </a:prstGeom>
          <a:solidFill>
            <a:srgbClr val="273E84">
              <a:alpha val="72000"/>
            </a:srgbClr>
          </a:solidFill>
          <a:ln>
            <a:solidFill>
              <a:schemeClr val="accent1">
                <a:shade val="15000"/>
                <a:alpha val="1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4D501461-CB37-6AAF-0276-F579301A3E48}"/>
              </a:ext>
            </a:extLst>
          </p:cNvPr>
          <p:cNvSpPr>
            <a:spLocks noGrp="1"/>
          </p:cNvSpPr>
          <p:nvPr>
            <p:ph idx="1"/>
          </p:nvPr>
        </p:nvSpPr>
        <p:spPr>
          <a:xfrm>
            <a:off x="1006867" y="1825625"/>
            <a:ext cx="6267236" cy="4351338"/>
          </a:xfrm>
        </p:spPr>
        <p:txBody>
          <a:bodyPr vert="horz" lIns="91440" tIns="45720" rIns="91440" bIns="45720" rtlCol="0" anchor="t">
            <a:normAutofit/>
          </a:bodyPr>
          <a:lstStyle/>
          <a:p>
            <a:pPr marL="0" indent="0">
              <a:buNone/>
            </a:pPr>
            <a:endParaRPr lang="fi-FI"/>
          </a:p>
          <a:p>
            <a:pPr marL="0" indent="0">
              <a:buNone/>
            </a:pPr>
            <a:r>
              <a:rPr lang="fi-FI">
                <a:solidFill>
                  <a:schemeClr val="bg1"/>
                </a:solidFill>
              </a:rPr>
              <a:t>Avaa oheinen </a:t>
            </a:r>
            <a:r>
              <a:rPr lang="fi-FI" err="1">
                <a:solidFill>
                  <a:schemeClr val="bg1"/>
                </a:solidFill>
              </a:rPr>
              <a:t>qr</a:t>
            </a:r>
            <a:r>
              <a:rPr lang="fi-FI">
                <a:solidFill>
                  <a:schemeClr val="bg1"/>
                </a:solidFill>
              </a:rPr>
              <a:t>-koodi joko puhelimesi kameralla tai vaihtoehtoisesti mene nettiselaimella osoitteeseen: </a:t>
            </a:r>
            <a:endParaRPr lang="fi-FI">
              <a:solidFill>
                <a:schemeClr val="bg1"/>
              </a:solidFill>
              <a:ea typeface="Roboto"/>
              <a:cs typeface="Roboto"/>
            </a:endParaRPr>
          </a:p>
          <a:p>
            <a:pPr marL="0" indent="0">
              <a:buNone/>
            </a:pPr>
            <a:endParaRPr lang="fi-FI">
              <a:solidFill>
                <a:schemeClr val="bg1"/>
              </a:solidFill>
            </a:endParaRPr>
          </a:p>
          <a:p>
            <a:pPr marL="0" indent="0">
              <a:buNone/>
            </a:pPr>
            <a:endParaRPr lang="fi-FI">
              <a:solidFill>
                <a:schemeClr val="bg1"/>
              </a:solidFill>
              <a:ea typeface="+mn-lt"/>
              <a:cs typeface="+mn-lt"/>
            </a:endParaRPr>
          </a:p>
          <a:p>
            <a:pPr marL="0" indent="0">
              <a:buNone/>
            </a:pPr>
            <a:endParaRPr lang="fi-FI">
              <a:solidFill>
                <a:schemeClr val="bg1"/>
              </a:solidFill>
              <a:ea typeface="+mn-lt"/>
              <a:cs typeface="+mn-lt"/>
            </a:endParaRPr>
          </a:p>
          <a:p>
            <a:pPr marL="0" indent="0">
              <a:buNone/>
            </a:pPr>
            <a:r>
              <a:rPr lang="fi-FI" sz="2000">
                <a:solidFill>
                  <a:schemeClr val="bg1"/>
                </a:solidFill>
                <a:ea typeface="+mn-lt"/>
                <a:cs typeface="+mn-lt"/>
                <a:hlinkClick r:id="rId3">
                  <a:extLst>
                    <a:ext uri="{A12FA001-AC4F-418D-AE19-62706E023703}">
                      <ahyp:hlinkClr xmlns:ahyp="http://schemas.microsoft.com/office/drawing/2018/hyperlinkcolor" val="tx"/>
                    </a:ext>
                  </a:extLst>
                </a:hlinkClick>
              </a:rPr>
              <a:t>https://link.webropol.com/s/toimintapaloilmoittimella</a:t>
            </a:r>
            <a:r>
              <a:rPr lang="fi-FI" sz="2000">
                <a:solidFill>
                  <a:schemeClr val="bg1"/>
                </a:solidFill>
                <a:ea typeface="+mn-lt"/>
                <a:cs typeface="+mn-lt"/>
              </a:rPr>
              <a:t> </a:t>
            </a:r>
            <a:endParaRPr lang="fi-FI" sz="2000">
              <a:solidFill>
                <a:schemeClr val="bg1"/>
              </a:solidFill>
            </a:endParaRPr>
          </a:p>
        </p:txBody>
      </p:sp>
      <p:sp>
        <p:nvSpPr>
          <p:cNvPr id="4" name="Suorakulmio 3">
            <a:extLst>
              <a:ext uri="{FF2B5EF4-FFF2-40B4-BE49-F238E27FC236}">
                <a16:creationId xmlns:a16="http://schemas.microsoft.com/office/drawing/2014/main" id="{C8A49582-DBFC-ED43-4928-D6E788EE11BE}"/>
              </a:ext>
            </a:extLst>
          </p:cNvPr>
          <p:cNvSpPr/>
          <p:nvPr/>
        </p:nvSpPr>
        <p:spPr>
          <a:xfrm>
            <a:off x="7708739" y="2619777"/>
            <a:ext cx="3102015" cy="3067310"/>
          </a:xfrm>
          <a:prstGeom prst="rect">
            <a:avLst/>
          </a:prstGeom>
          <a:solidFill>
            <a:srgbClr val="E95123">
              <a:alpha val="55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i-FI">
              <a:solidFill>
                <a:schemeClr val="bg1"/>
              </a:solidFill>
              <a:ea typeface="Roboto"/>
              <a:cs typeface="Roboto"/>
            </a:endParaRPr>
          </a:p>
        </p:txBody>
      </p:sp>
      <p:cxnSp>
        <p:nvCxnSpPr>
          <p:cNvPr id="18" name="Suora yhdysviiva 17">
            <a:extLst>
              <a:ext uri="{FF2B5EF4-FFF2-40B4-BE49-F238E27FC236}">
                <a16:creationId xmlns:a16="http://schemas.microsoft.com/office/drawing/2014/main" id="{4002621C-8718-22D2-B81B-EC815FC94424}"/>
              </a:ext>
            </a:extLst>
          </p:cNvPr>
          <p:cNvCxnSpPr>
            <a:cxnSpLocks/>
          </p:cNvCxnSpPr>
          <p:nvPr/>
        </p:nvCxnSpPr>
        <p:spPr>
          <a:xfrm>
            <a:off x="5864087" y="369164"/>
            <a:ext cx="5693929" cy="0"/>
          </a:xfrm>
          <a:prstGeom prst="line">
            <a:avLst/>
          </a:prstGeom>
          <a:ln w="34925">
            <a:solidFill>
              <a:srgbClr val="E95123"/>
            </a:solidFill>
          </a:ln>
        </p:spPr>
        <p:style>
          <a:lnRef idx="1">
            <a:schemeClr val="accent1"/>
          </a:lnRef>
          <a:fillRef idx="0">
            <a:schemeClr val="accent1"/>
          </a:fillRef>
          <a:effectRef idx="0">
            <a:schemeClr val="accent1"/>
          </a:effectRef>
          <a:fontRef idx="minor">
            <a:schemeClr val="tx1"/>
          </a:fontRef>
        </p:style>
      </p:cxnSp>
      <p:sp>
        <p:nvSpPr>
          <p:cNvPr id="19" name="Vapaamuotoinen: Muoto 18">
            <a:extLst>
              <a:ext uri="{FF2B5EF4-FFF2-40B4-BE49-F238E27FC236}">
                <a16:creationId xmlns:a16="http://schemas.microsoft.com/office/drawing/2014/main" id="{01C283E7-D0A5-B886-16C3-B9F9F8D72E6D}"/>
              </a:ext>
            </a:extLst>
          </p:cNvPr>
          <p:cNvSpPr/>
          <p:nvPr/>
        </p:nvSpPr>
        <p:spPr>
          <a:xfrm>
            <a:off x="7912339"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Hälytyksen paikantamisharjoitus</a:t>
            </a:r>
          </a:p>
        </p:txBody>
      </p:sp>
      <p:sp>
        <p:nvSpPr>
          <p:cNvPr id="20" name="Vapaamuotoinen: Muoto 19">
            <a:extLst>
              <a:ext uri="{FF2B5EF4-FFF2-40B4-BE49-F238E27FC236}">
                <a16:creationId xmlns:a16="http://schemas.microsoft.com/office/drawing/2014/main" id="{9A27CD89-F3D7-B32E-7173-16F99E7C8D13}"/>
              </a:ext>
            </a:extLst>
          </p:cNvPr>
          <p:cNvSpPr/>
          <p:nvPr/>
        </p:nvSpPr>
        <p:spPr>
          <a:xfrm>
            <a:off x="10097385" y="17931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Kertaus &amp; arviointi</a:t>
            </a:r>
          </a:p>
        </p:txBody>
      </p:sp>
      <p:cxnSp>
        <p:nvCxnSpPr>
          <p:cNvPr id="21" name="Suora yhdysviiva 20">
            <a:extLst>
              <a:ext uri="{FF2B5EF4-FFF2-40B4-BE49-F238E27FC236}">
                <a16:creationId xmlns:a16="http://schemas.microsoft.com/office/drawing/2014/main" id="{651EFDD2-E182-3560-CC42-F31F961212E8}"/>
              </a:ext>
            </a:extLst>
          </p:cNvPr>
          <p:cNvCxnSpPr>
            <a:cxnSpLocks/>
            <a:endCxn id="19" idx="6"/>
          </p:cNvCxnSpPr>
          <p:nvPr/>
        </p:nvCxnSpPr>
        <p:spPr>
          <a:xfrm flipV="1">
            <a:off x="696067" y="363543"/>
            <a:ext cx="7216272" cy="5621"/>
          </a:xfrm>
          <a:prstGeom prst="line">
            <a:avLst/>
          </a:prstGeom>
          <a:ln w="34925">
            <a:solidFill>
              <a:srgbClr val="E95123"/>
            </a:solidFill>
          </a:ln>
        </p:spPr>
        <p:style>
          <a:lnRef idx="1">
            <a:schemeClr val="accent1"/>
          </a:lnRef>
          <a:fillRef idx="0">
            <a:schemeClr val="accent1"/>
          </a:fillRef>
          <a:effectRef idx="0">
            <a:schemeClr val="accent1"/>
          </a:effectRef>
          <a:fontRef idx="minor">
            <a:schemeClr val="tx1"/>
          </a:fontRef>
        </p:style>
      </p:cxnSp>
      <p:sp>
        <p:nvSpPr>
          <p:cNvPr id="22" name="Ellipsi 21">
            <a:extLst>
              <a:ext uri="{FF2B5EF4-FFF2-40B4-BE49-F238E27FC236}">
                <a16:creationId xmlns:a16="http://schemas.microsoft.com/office/drawing/2014/main" id="{3174B993-A96A-B060-C0B6-045C0FDCA823}"/>
              </a:ext>
            </a:extLst>
          </p:cNvPr>
          <p:cNvSpPr/>
          <p:nvPr/>
        </p:nvSpPr>
        <p:spPr>
          <a:xfrm flipH="1">
            <a:off x="497806" y="154369"/>
            <a:ext cx="396522" cy="402422"/>
          </a:xfrm>
          <a:prstGeom prst="ellipse">
            <a:avLst/>
          </a:prstGeom>
          <a:solidFill>
            <a:srgbClr val="E95123"/>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Vapaamuotoinen: Muoto 22">
            <a:extLst>
              <a:ext uri="{FF2B5EF4-FFF2-40B4-BE49-F238E27FC236}">
                <a16:creationId xmlns:a16="http://schemas.microsoft.com/office/drawing/2014/main" id="{5038FF8F-E843-A8E3-A2DC-6A4101BA4A33}"/>
              </a:ext>
            </a:extLst>
          </p:cNvPr>
          <p:cNvSpPr/>
          <p:nvPr/>
        </p:nvSpPr>
        <p:spPr>
          <a:xfrm>
            <a:off x="5727293" y="18763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Paikantamiskaavioiden käyttö</a:t>
            </a:r>
          </a:p>
        </p:txBody>
      </p:sp>
      <p:sp>
        <p:nvSpPr>
          <p:cNvPr id="24" name="Tekstiruutu 23">
            <a:extLst>
              <a:ext uri="{FF2B5EF4-FFF2-40B4-BE49-F238E27FC236}">
                <a16:creationId xmlns:a16="http://schemas.microsoft.com/office/drawing/2014/main" id="{FB414EA6-43CA-1A4A-27C8-F39447D7971B}"/>
              </a:ext>
            </a:extLst>
          </p:cNvPr>
          <p:cNvSpPr txBox="1"/>
          <p:nvPr/>
        </p:nvSpPr>
        <p:spPr>
          <a:xfrm>
            <a:off x="562955" y="201691"/>
            <a:ext cx="133112" cy="307777"/>
          </a:xfrm>
          <a:prstGeom prst="rect">
            <a:avLst/>
          </a:prstGeom>
          <a:noFill/>
          <a:ln>
            <a:noFill/>
          </a:ln>
        </p:spPr>
        <p:txBody>
          <a:bodyPr wrap="square" rtlCol="0">
            <a:spAutoFit/>
          </a:bodyPr>
          <a:lstStyle/>
          <a:p>
            <a:r>
              <a:rPr lang="fi-FI" sz="1400" b="1">
                <a:solidFill>
                  <a:schemeClr val="bg1"/>
                </a:solidFill>
              </a:rPr>
              <a:t>2</a:t>
            </a:r>
            <a:endParaRPr lang="fi-FI" sz="1100" b="1">
              <a:solidFill>
                <a:schemeClr val="bg1"/>
              </a:solidFill>
            </a:endParaRPr>
          </a:p>
        </p:txBody>
      </p:sp>
      <p:sp>
        <p:nvSpPr>
          <p:cNvPr id="25" name="Vapaamuotoinen: Muoto 24">
            <a:extLst>
              <a:ext uri="{FF2B5EF4-FFF2-40B4-BE49-F238E27FC236}">
                <a16:creationId xmlns:a16="http://schemas.microsoft.com/office/drawing/2014/main" id="{4B152BC6-B60C-1578-708D-57BB6C423C41}"/>
              </a:ext>
            </a:extLst>
          </p:cNvPr>
          <p:cNvSpPr/>
          <p:nvPr/>
        </p:nvSpPr>
        <p:spPr>
          <a:xfrm>
            <a:off x="1357201"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Laitteistoyhteydet</a:t>
            </a:r>
          </a:p>
        </p:txBody>
      </p:sp>
      <p:sp>
        <p:nvSpPr>
          <p:cNvPr id="26" name="Vapaamuotoinen: Muoto 25">
            <a:extLst>
              <a:ext uri="{FF2B5EF4-FFF2-40B4-BE49-F238E27FC236}">
                <a16:creationId xmlns:a16="http://schemas.microsoft.com/office/drawing/2014/main" id="{C2B75531-8DC3-61E7-E017-F49A5790FB66}"/>
              </a:ext>
            </a:extLst>
          </p:cNvPr>
          <p:cNvSpPr/>
          <p:nvPr/>
        </p:nvSpPr>
        <p:spPr>
          <a:xfrm>
            <a:off x="3542247" y="178966"/>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rgbClr val="172E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Palontorjuntatekniikan toimintaketju</a:t>
            </a:r>
          </a:p>
        </p:txBody>
      </p:sp>
      <p:pic>
        <p:nvPicPr>
          <p:cNvPr id="5" name="Kuva 4" descr="Kuva, joka sisältää kohteen kuvio, Grafiikka, pikseli, muotoilu&#10;&#10;Tekoälyn luoma sisältö voi olla virheellistä.">
            <a:extLst>
              <a:ext uri="{FF2B5EF4-FFF2-40B4-BE49-F238E27FC236}">
                <a16:creationId xmlns:a16="http://schemas.microsoft.com/office/drawing/2014/main" id="{2BED17B3-DB04-CF70-FBA6-05486B6719A7}"/>
              </a:ext>
            </a:extLst>
          </p:cNvPr>
          <p:cNvPicPr>
            <a:picLocks noChangeAspect="1"/>
          </p:cNvPicPr>
          <p:nvPr/>
        </p:nvPicPr>
        <p:blipFill>
          <a:blip r:embed="rId4"/>
          <a:stretch>
            <a:fillRect/>
          </a:stretch>
        </p:blipFill>
        <p:spPr>
          <a:xfrm>
            <a:off x="7872413" y="2776537"/>
            <a:ext cx="2781300" cy="2781300"/>
          </a:xfrm>
          <a:prstGeom prst="rect">
            <a:avLst/>
          </a:prstGeom>
        </p:spPr>
      </p:pic>
    </p:spTree>
    <p:extLst>
      <p:ext uri="{BB962C8B-B14F-4D97-AF65-F5344CB8AC3E}">
        <p14:creationId xmlns:p14="http://schemas.microsoft.com/office/powerpoint/2010/main" val="2804493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D951FA59-AF67-47E1-8E1A-B767011F16E1}"/>
              </a:ext>
            </a:extLst>
          </p:cNvPr>
          <p:cNvPicPr>
            <a:picLocks noChangeAspect="1"/>
          </p:cNvPicPr>
          <p:nvPr/>
        </p:nvPicPr>
        <p:blipFill rotWithShape="1">
          <a:blip r:embed="rId2"/>
          <a:srcRect t="27817" r="25923" b="9667"/>
          <a:stretch/>
        </p:blipFill>
        <p:spPr>
          <a:xfrm>
            <a:off x="0" y="1"/>
            <a:ext cx="12192000" cy="6858000"/>
          </a:xfrm>
          <a:prstGeom prst="rect">
            <a:avLst/>
          </a:prstGeom>
        </p:spPr>
      </p:pic>
      <p:sp>
        <p:nvSpPr>
          <p:cNvPr id="11" name="Rectangle 3">
            <a:extLst>
              <a:ext uri="{FF2B5EF4-FFF2-40B4-BE49-F238E27FC236}">
                <a16:creationId xmlns:a16="http://schemas.microsoft.com/office/drawing/2014/main" id="{43F4C3F3-40D4-451A-AEB0-861949081944}"/>
              </a:ext>
            </a:extLst>
          </p:cNvPr>
          <p:cNvSpPr/>
          <p:nvPr/>
        </p:nvSpPr>
        <p:spPr>
          <a:xfrm>
            <a:off x="0" y="0"/>
            <a:ext cx="12192000" cy="6858000"/>
          </a:xfrm>
          <a:prstGeom prst="rect">
            <a:avLst/>
          </a:prstGeom>
          <a:solidFill>
            <a:srgbClr val="0A257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atin typeface="Roboto Regular" pitchFamily="2" charset="0"/>
            </a:endParaRPr>
          </a:p>
        </p:txBody>
      </p:sp>
      <p:pic>
        <p:nvPicPr>
          <p:cNvPr id="9" name="Kuva 8">
            <a:extLst>
              <a:ext uri="{FF2B5EF4-FFF2-40B4-BE49-F238E27FC236}">
                <a16:creationId xmlns:a16="http://schemas.microsoft.com/office/drawing/2014/main" id="{F50E82E5-1589-5F42-A489-FEEA772EBD0B}"/>
              </a:ext>
            </a:extLst>
          </p:cNvPr>
          <p:cNvPicPr>
            <a:picLocks noChangeAspect="1"/>
          </p:cNvPicPr>
          <p:nvPr/>
        </p:nvPicPr>
        <p:blipFill>
          <a:blip r:embed="rId3"/>
          <a:stretch>
            <a:fillRect/>
          </a:stretch>
        </p:blipFill>
        <p:spPr>
          <a:xfrm>
            <a:off x="9573780" y="5581358"/>
            <a:ext cx="2107767" cy="762864"/>
          </a:xfrm>
          <a:prstGeom prst="rect">
            <a:avLst/>
          </a:prstGeom>
        </p:spPr>
      </p:pic>
      <p:sp>
        <p:nvSpPr>
          <p:cNvPr id="7" name="Otsikko 6">
            <a:extLst>
              <a:ext uri="{FF2B5EF4-FFF2-40B4-BE49-F238E27FC236}">
                <a16:creationId xmlns:a16="http://schemas.microsoft.com/office/drawing/2014/main" id="{901DD9ED-8F2F-F7E7-A0E3-CF56442E6FB7}"/>
              </a:ext>
            </a:extLst>
          </p:cNvPr>
          <p:cNvSpPr>
            <a:spLocks noGrp="1"/>
          </p:cNvSpPr>
          <p:nvPr>
            <p:ph type="title"/>
          </p:nvPr>
        </p:nvSpPr>
        <p:spPr>
          <a:xfrm>
            <a:off x="838200" y="365125"/>
            <a:ext cx="10515600" cy="6070399"/>
          </a:xfrm>
        </p:spPr>
        <p:txBody>
          <a:bodyPr>
            <a:normAutofit/>
          </a:bodyPr>
          <a:lstStyle/>
          <a:p>
            <a:pPr algn="ctr"/>
            <a:r>
              <a:rPr lang="fi-FI" sz="8800"/>
              <a:t>Kiitos!</a:t>
            </a:r>
          </a:p>
        </p:txBody>
      </p:sp>
    </p:spTree>
    <p:extLst>
      <p:ext uri="{BB962C8B-B14F-4D97-AF65-F5344CB8AC3E}">
        <p14:creationId xmlns:p14="http://schemas.microsoft.com/office/powerpoint/2010/main" val="536652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Ryhmä 11">
            <a:extLst>
              <a:ext uri="{FF2B5EF4-FFF2-40B4-BE49-F238E27FC236}">
                <a16:creationId xmlns:a16="http://schemas.microsoft.com/office/drawing/2014/main" id="{42D555A2-A4AB-A10E-DF19-6331B239F863}"/>
              </a:ext>
            </a:extLst>
          </p:cNvPr>
          <p:cNvGrpSpPr/>
          <p:nvPr/>
        </p:nvGrpSpPr>
        <p:grpSpPr>
          <a:xfrm>
            <a:off x="242072" y="0"/>
            <a:ext cx="11530828" cy="6858000"/>
            <a:chOff x="242072" y="0"/>
            <a:chExt cx="11530828" cy="6858000"/>
          </a:xfrm>
        </p:grpSpPr>
        <p:grpSp>
          <p:nvGrpSpPr>
            <p:cNvPr id="9" name="Ryhmä 8">
              <a:extLst>
                <a:ext uri="{FF2B5EF4-FFF2-40B4-BE49-F238E27FC236}">
                  <a16:creationId xmlns:a16="http://schemas.microsoft.com/office/drawing/2014/main" id="{2158A5D5-0963-C68B-39D3-923BBCA32C38}"/>
                </a:ext>
              </a:extLst>
            </p:cNvPr>
            <p:cNvGrpSpPr/>
            <p:nvPr/>
          </p:nvGrpSpPr>
          <p:grpSpPr>
            <a:xfrm>
              <a:off x="419100" y="0"/>
              <a:ext cx="11353800" cy="6858000"/>
              <a:chOff x="622300" y="0"/>
              <a:chExt cx="11353800" cy="6858000"/>
            </a:xfrm>
          </p:grpSpPr>
          <p:grpSp>
            <p:nvGrpSpPr>
              <p:cNvPr id="6" name="Ryhmä 5">
                <a:extLst>
                  <a:ext uri="{FF2B5EF4-FFF2-40B4-BE49-F238E27FC236}">
                    <a16:creationId xmlns:a16="http://schemas.microsoft.com/office/drawing/2014/main" id="{BD5A2469-2919-D5B2-930E-F4DC08B0E0DD}"/>
                  </a:ext>
                </a:extLst>
              </p:cNvPr>
              <p:cNvGrpSpPr/>
              <p:nvPr/>
            </p:nvGrpSpPr>
            <p:grpSpPr>
              <a:xfrm>
                <a:off x="622300" y="0"/>
                <a:ext cx="11353800" cy="6858000"/>
                <a:chOff x="1379063" y="0"/>
                <a:chExt cx="8001000" cy="4999348"/>
              </a:xfrm>
            </p:grpSpPr>
            <p:pic>
              <p:nvPicPr>
                <p:cNvPr id="3" name="Kuva 2">
                  <a:extLst>
                    <a:ext uri="{FF2B5EF4-FFF2-40B4-BE49-F238E27FC236}">
                      <a16:creationId xmlns:a16="http://schemas.microsoft.com/office/drawing/2014/main" id="{A97CB5BF-4EBB-0C31-B2FF-903B56612BFD}"/>
                    </a:ext>
                  </a:extLst>
                </p:cNvPr>
                <p:cNvPicPr>
                  <a:picLocks noChangeAspect="1"/>
                </p:cNvPicPr>
                <p:nvPr/>
              </p:nvPicPr>
              <p:blipFill>
                <a:blip r:embed="rId3"/>
                <a:stretch>
                  <a:fillRect/>
                </a:stretch>
              </p:blipFill>
              <p:spPr>
                <a:xfrm>
                  <a:off x="1379063" y="0"/>
                  <a:ext cx="8001000" cy="4010025"/>
                </a:xfrm>
                <a:prstGeom prst="rect">
                  <a:avLst/>
                </a:prstGeom>
              </p:spPr>
            </p:pic>
            <p:pic>
              <p:nvPicPr>
                <p:cNvPr id="5" name="Kuva 4">
                  <a:extLst>
                    <a:ext uri="{FF2B5EF4-FFF2-40B4-BE49-F238E27FC236}">
                      <a16:creationId xmlns:a16="http://schemas.microsoft.com/office/drawing/2014/main" id="{B11E3880-97A4-885E-C34F-00C8555C3841}"/>
                    </a:ext>
                  </a:extLst>
                </p:cNvPr>
                <p:cNvPicPr>
                  <a:picLocks noChangeAspect="1"/>
                </p:cNvPicPr>
                <p:nvPr/>
              </p:nvPicPr>
              <p:blipFill>
                <a:blip r:embed="rId4"/>
                <a:stretch>
                  <a:fillRect/>
                </a:stretch>
              </p:blipFill>
              <p:spPr>
                <a:xfrm>
                  <a:off x="1379063" y="3932548"/>
                  <a:ext cx="7991475" cy="1066800"/>
                </a:xfrm>
                <a:prstGeom prst="rect">
                  <a:avLst/>
                </a:prstGeom>
              </p:spPr>
            </p:pic>
          </p:grpSp>
          <p:pic>
            <p:nvPicPr>
              <p:cNvPr id="8" name="Kuva 7">
                <a:extLst>
                  <a:ext uri="{FF2B5EF4-FFF2-40B4-BE49-F238E27FC236}">
                    <a16:creationId xmlns:a16="http://schemas.microsoft.com/office/drawing/2014/main" id="{E14F83BA-AD26-512D-94AF-E4F7DC3A372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Lst>
              </a:blip>
              <a:stretch>
                <a:fillRect/>
              </a:stretch>
            </p:blipFill>
            <p:spPr>
              <a:xfrm>
                <a:off x="1081086" y="385582"/>
                <a:ext cx="2627313" cy="1328918"/>
              </a:xfrm>
              <a:prstGeom prst="rect">
                <a:avLst/>
              </a:prstGeom>
            </p:spPr>
          </p:pic>
        </p:grpSp>
        <p:pic>
          <p:nvPicPr>
            <p:cNvPr id="11" name="Kuva 10">
              <a:extLst>
                <a:ext uri="{FF2B5EF4-FFF2-40B4-BE49-F238E27FC236}">
                  <a16:creationId xmlns:a16="http://schemas.microsoft.com/office/drawing/2014/main" id="{9AFECDF6-49AC-98C4-AB5D-1B008BF67F33}"/>
                </a:ext>
              </a:extLst>
            </p:cNvPr>
            <p:cNvPicPr>
              <a:picLocks noChangeAspect="1"/>
            </p:cNvPicPr>
            <p:nvPr/>
          </p:nvPicPr>
          <p:blipFill>
            <a:blip r:embed="rId7"/>
            <a:stretch>
              <a:fillRect/>
            </a:stretch>
          </p:blipFill>
          <p:spPr>
            <a:xfrm>
              <a:off x="242072" y="3429000"/>
              <a:ext cx="213496" cy="3300977"/>
            </a:xfrm>
            <a:prstGeom prst="rect">
              <a:avLst/>
            </a:prstGeom>
          </p:spPr>
        </p:pic>
      </p:grpSp>
      <p:sp>
        <p:nvSpPr>
          <p:cNvPr id="2" name="Suorakulmio 1">
            <a:extLst>
              <a:ext uri="{FF2B5EF4-FFF2-40B4-BE49-F238E27FC236}">
                <a16:creationId xmlns:a16="http://schemas.microsoft.com/office/drawing/2014/main" id="{C82D54FD-7DA6-10E8-3F7D-A513DC2A9EB9}"/>
              </a:ext>
            </a:extLst>
          </p:cNvPr>
          <p:cNvSpPr/>
          <p:nvPr/>
        </p:nvSpPr>
        <p:spPr>
          <a:xfrm>
            <a:off x="4066693" y="1925081"/>
            <a:ext cx="3359150"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3">
            <a:extLst>
              <a:ext uri="{FF2B5EF4-FFF2-40B4-BE49-F238E27FC236}">
                <a16:creationId xmlns:a16="http://schemas.microsoft.com/office/drawing/2014/main" id="{3A149A8A-00E4-53FE-0BDB-3927EE11612C}"/>
              </a:ext>
            </a:extLst>
          </p:cNvPr>
          <p:cNvSpPr/>
          <p:nvPr/>
        </p:nvSpPr>
        <p:spPr>
          <a:xfrm>
            <a:off x="4117493" y="552451"/>
            <a:ext cx="2315057" cy="249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A9CB2419-CE06-2238-9D94-62CC009A1BD5}"/>
              </a:ext>
            </a:extLst>
          </p:cNvPr>
          <p:cNvSpPr txBox="1"/>
          <p:nvPr/>
        </p:nvSpPr>
        <p:spPr>
          <a:xfrm>
            <a:off x="4066693" y="511794"/>
            <a:ext cx="2315057" cy="369332"/>
          </a:xfrm>
          <a:prstGeom prst="rect">
            <a:avLst/>
          </a:prstGeom>
          <a:noFill/>
        </p:spPr>
        <p:txBody>
          <a:bodyPr wrap="none" rtlCol="0">
            <a:spAutoFit/>
          </a:bodyPr>
          <a:lstStyle/>
          <a:p>
            <a:r>
              <a:rPr lang="fi-FI" b="1"/>
              <a:t>1. HÄLYTYS. 01.005</a:t>
            </a:r>
          </a:p>
        </p:txBody>
      </p:sp>
      <p:sp>
        <p:nvSpPr>
          <p:cNvPr id="10" name="Suorakulmio 9">
            <a:extLst>
              <a:ext uri="{FF2B5EF4-FFF2-40B4-BE49-F238E27FC236}">
                <a16:creationId xmlns:a16="http://schemas.microsoft.com/office/drawing/2014/main" id="{6721BA2A-690A-31DD-B8FC-6016C6F9E9A3}"/>
              </a:ext>
            </a:extLst>
          </p:cNvPr>
          <p:cNvSpPr/>
          <p:nvPr/>
        </p:nvSpPr>
        <p:spPr>
          <a:xfrm>
            <a:off x="6762267" y="546100"/>
            <a:ext cx="2622550" cy="300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a:extLst>
              <a:ext uri="{FF2B5EF4-FFF2-40B4-BE49-F238E27FC236}">
                <a16:creationId xmlns:a16="http://schemas.microsoft.com/office/drawing/2014/main" id="{355B49DC-ED52-2212-B40E-52D1510900C8}"/>
              </a:ext>
            </a:extLst>
          </p:cNvPr>
          <p:cNvSpPr txBox="1"/>
          <p:nvPr/>
        </p:nvSpPr>
        <p:spPr>
          <a:xfrm>
            <a:off x="6784069" y="511793"/>
            <a:ext cx="2529860" cy="369332"/>
          </a:xfrm>
          <a:prstGeom prst="rect">
            <a:avLst/>
          </a:prstGeom>
          <a:noFill/>
        </p:spPr>
        <p:txBody>
          <a:bodyPr wrap="none" rtlCol="0">
            <a:spAutoFit/>
          </a:bodyPr>
          <a:lstStyle/>
          <a:p>
            <a:r>
              <a:rPr lang="fi-FI" b="1"/>
              <a:t>HÄLYTYS 1 (KAIKKI 1)</a:t>
            </a:r>
          </a:p>
        </p:txBody>
      </p:sp>
      <p:sp>
        <p:nvSpPr>
          <p:cNvPr id="14" name="Tekstiruutu 13">
            <a:extLst>
              <a:ext uri="{FF2B5EF4-FFF2-40B4-BE49-F238E27FC236}">
                <a16:creationId xmlns:a16="http://schemas.microsoft.com/office/drawing/2014/main" id="{F29F7B0F-4360-EAF8-1BF7-F80FB05201F7}"/>
              </a:ext>
            </a:extLst>
          </p:cNvPr>
          <p:cNvSpPr txBox="1"/>
          <p:nvPr/>
        </p:nvSpPr>
        <p:spPr>
          <a:xfrm>
            <a:off x="4178536" y="2095500"/>
            <a:ext cx="3424335" cy="830997"/>
          </a:xfrm>
          <a:prstGeom prst="rect">
            <a:avLst/>
          </a:prstGeom>
          <a:noFill/>
        </p:spPr>
        <p:txBody>
          <a:bodyPr wrap="none" rtlCol="0">
            <a:spAutoFit/>
          </a:bodyPr>
          <a:lstStyle/>
          <a:p>
            <a:r>
              <a:rPr lang="fi-FI" sz="4800" b="1"/>
              <a:t>007-01.005</a:t>
            </a:r>
            <a:endParaRPr lang="fi-FI" b="1"/>
          </a:p>
        </p:txBody>
      </p:sp>
      <p:sp>
        <p:nvSpPr>
          <p:cNvPr id="15" name="Suorakulmio 14">
            <a:extLst>
              <a:ext uri="{FF2B5EF4-FFF2-40B4-BE49-F238E27FC236}">
                <a16:creationId xmlns:a16="http://schemas.microsoft.com/office/drawing/2014/main" id="{CF0CE834-46EF-B80F-C60D-648F84D41D4A}"/>
              </a:ext>
            </a:extLst>
          </p:cNvPr>
          <p:cNvSpPr/>
          <p:nvPr/>
        </p:nvSpPr>
        <p:spPr>
          <a:xfrm>
            <a:off x="5890703" y="1257300"/>
            <a:ext cx="1805497" cy="300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4B172AE7-A2B4-3AEC-1EE4-E54ADB260359}"/>
              </a:ext>
            </a:extLst>
          </p:cNvPr>
          <p:cNvSpPr/>
          <p:nvPr/>
        </p:nvSpPr>
        <p:spPr>
          <a:xfrm>
            <a:off x="4997450" y="2926497"/>
            <a:ext cx="2717264"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kstiruutu 15">
            <a:extLst>
              <a:ext uri="{FF2B5EF4-FFF2-40B4-BE49-F238E27FC236}">
                <a16:creationId xmlns:a16="http://schemas.microsoft.com/office/drawing/2014/main" id="{607E3591-E7CE-5A56-F5A2-09EEDF79E73A}"/>
              </a:ext>
            </a:extLst>
          </p:cNvPr>
          <p:cNvSpPr txBox="1"/>
          <p:nvPr/>
        </p:nvSpPr>
        <p:spPr>
          <a:xfrm>
            <a:off x="5119639" y="2901126"/>
            <a:ext cx="2383986" cy="369332"/>
          </a:xfrm>
          <a:prstGeom prst="rect">
            <a:avLst/>
          </a:prstGeom>
          <a:noFill/>
        </p:spPr>
        <p:txBody>
          <a:bodyPr wrap="none" rtlCol="0">
            <a:spAutoFit/>
          </a:bodyPr>
          <a:lstStyle/>
          <a:p>
            <a:r>
              <a:rPr lang="fi-FI" b="1"/>
              <a:t>KELLARI TAUKOTILA</a:t>
            </a:r>
          </a:p>
        </p:txBody>
      </p:sp>
    </p:spTree>
    <p:extLst>
      <p:ext uri="{BB962C8B-B14F-4D97-AF65-F5344CB8AC3E}">
        <p14:creationId xmlns:p14="http://schemas.microsoft.com/office/powerpoint/2010/main" val="2691723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E3FA3DED-2FBF-1781-0E85-82FB5C181115}"/>
              </a:ext>
            </a:extLst>
          </p:cNvPr>
          <p:cNvSpPr/>
          <p:nvPr/>
        </p:nvSpPr>
        <p:spPr>
          <a:xfrm>
            <a:off x="529337" y="-3031"/>
            <a:ext cx="5609166" cy="23177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EC37201C-CC16-F1FB-AC5B-F331FA96E028}"/>
              </a:ext>
            </a:extLst>
          </p:cNvPr>
          <p:cNvPicPr>
            <a:picLocks noChangeAspect="1"/>
          </p:cNvPicPr>
          <p:nvPr/>
        </p:nvPicPr>
        <p:blipFill>
          <a:blip r:embed="rId2"/>
          <a:stretch>
            <a:fillRect/>
          </a:stretch>
        </p:blipFill>
        <p:spPr>
          <a:xfrm>
            <a:off x="0" y="719544"/>
            <a:ext cx="12192000" cy="5126811"/>
          </a:xfrm>
          <a:prstGeom prst="rect">
            <a:avLst/>
          </a:prstGeom>
        </p:spPr>
      </p:pic>
    </p:spTree>
    <p:extLst>
      <p:ext uri="{BB962C8B-B14F-4D97-AF65-F5344CB8AC3E}">
        <p14:creationId xmlns:p14="http://schemas.microsoft.com/office/powerpoint/2010/main" val="3199974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F1624F-9EBB-073A-6E65-D9D08BEE8140}"/>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65B5586D-BE97-F811-A6D9-D8D12BBD3E93}"/>
              </a:ext>
            </a:extLst>
          </p:cNvPr>
          <p:cNvSpPr>
            <a:spLocks noGrp="1"/>
          </p:cNvSpPr>
          <p:nvPr>
            <p:ph idx="1"/>
          </p:nvPr>
        </p:nvSpPr>
        <p:spPr/>
        <p:txBody>
          <a:bodyPr/>
          <a:lstStyle/>
          <a:p>
            <a:endParaRPr lang="fi-FI"/>
          </a:p>
        </p:txBody>
      </p:sp>
      <p:pic>
        <p:nvPicPr>
          <p:cNvPr id="5" name="Kuva 4">
            <a:extLst>
              <a:ext uri="{FF2B5EF4-FFF2-40B4-BE49-F238E27FC236}">
                <a16:creationId xmlns:a16="http://schemas.microsoft.com/office/drawing/2014/main" id="{75ED898A-34D7-B7A6-3EC8-D2815D1B36E4}"/>
              </a:ext>
            </a:extLst>
          </p:cNvPr>
          <p:cNvPicPr>
            <a:picLocks noChangeAspect="1"/>
          </p:cNvPicPr>
          <p:nvPr/>
        </p:nvPicPr>
        <p:blipFill>
          <a:blip r:embed="rId2"/>
          <a:stretch>
            <a:fillRect/>
          </a:stretch>
        </p:blipFill>
        <p:spPr>
          <a:xfrm>
            <a:off x="0" y="399522"/>
            <a:ext cx="12192000" cy="6058955"/>
          </a:xfrm>
          <a:prstGeom prst="rect">
            <a:avLst/>
          </a:prstGeom>
        </p:spPr>
      </p:pic>
    </p:spTree>
    <p:extLst>
      <p:ext uri="{BB962C8B-B14F-4D97-AF65-F5344CB8AC3E}">
        <p14:creationId xmlns:p14="http://schemas.microsoft.com/office/powerpoint/2010/main" val="3230539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A14E660-791E-8279-B237-408D96D4CBD9}"/>
              </a:ext>
            </a:extLst>
          </p:cNvPr>
          <p:cNvPicPr>
            <a:picLocks noChangeAspect="1"/>
          </p:cNvPicPr>
          <p:nvPr/>
        </p:nvPicPr>
        <p:blipFill>
          <a:blip r:embed="rId3"/>
          <a:stretch>
            <a:fillRect/>
          </a:stretch>
        </p:blipFill>
        <p:spPr>
          <a:xfrm>
            <a:off x="886119" y="0"/>
            <a:ext cx="10747303" cy="6858000"/>
          </a:xfrm>
          <a:prstGeom prst="rect">
            <a:avLst/>
          </a:prstGeom>
        </p:spPr>
      </p:pic>
      <p:sp>
        <p:nvSpPr>
          <p:cNvPr id="2" name="Suorakulmio 1">
            <a:extLst>
              <a:ext uri="{FF2B5EF4-FFF2-40B4-BE49-F238E27FC236}">
                <a16:creationId xmlns:a16="http://schemas.microsoft.com/office/drawing/2014/main" id="{F9B2C7D1-47CE-AD05-DF74-5E805D279E4D}"/>
              </a:ext>
            </a:extLst>
          </p:cNvPr>
          <p:cNvSpPr/>
          <p:nvPr/>
        </p:nvSpPr>
        <p:spPr>
          <a:xfrm>
            <a:off x="2279650" y="984250"/>
            <a:ext cx="908050" cy="171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759BF625-9517-AC60-D862-1AF6E212735A}"/>
              </a:ext>
            </a:extLst>
          </p:cNvPr>
          <p:cNvSpPr txBox="1"/>
          <p:nvPr/>
        </p:nvSpPr>
        <p:spPr>
          <a:xfrm>
            <a:off x="2222698" y="900698"/>
            <a:ext cx="1034257" cy="338554"/>
          </a:xfrm>
          <a:prstGeom prst="rect">
            <a:avLst/>
          </a:prstGeom>
          <a:noFill/>
        </p:spPr>
        <p:txBody>
          <a:bodyPr wrap="none" rtlCol="0">
            <a:spAutoFit/>
          </a:bodyPr>
          <a:lstStyle/>
          <a:p>
            <a:r>
              <a:rPr lang="fi-FI" sz="1600"/>
              <a:t>+ RYH.15</a:t>
            </a:r>
          </a:p>
        </p:txBody>
      </p:sp>
      <p:sp>
        <p:nvSpPr>
          <p:cNvPr id="4" name="Suorakulmio 3">
            <a:extLst>
              <a:ext uri="{FF2B5EF4-FFF2-40B4-BE49-F238E27FC236}">
                <a16:creationId xmlns:a16="http://schemas.microsoft.com/office/drawing/2014/main" id="{0771C240-87AE-049A-87D5-E8E3F21103D2}"/>
              </a:ext>
            </a:extLst>
          </p:cNvPr>
          <p:cNvSpPr/>
          <p:nvPr/>
        </p:nvSpPr>
        <p:spPr>
          <a:xfrm>
            <a:off x="3673201" y="984250"/>
            <a:ext cx="816249" cy="171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44090FB2-4034-2CB5-2606-0D650A346A46}"/>
              </a:ext>
            </a:extLst>
          </p:cNvPr>
          <p:cNvSpPr txBox="1"/>
          <p:nvPr/>
        </p:nvSpPr>
        <p:spPr>
          <a:xfrm>
            <a:off x="3729590" y="892175"/>
            <a:ext cx="1184940" cy="338554"/>
          </a:xfrm>
          <a:prstGeom prst="rect">
            <a:avLst/>
          </a:prstGeom>
          <a:noFill/>
        </p:spPr>
        <p:txBody>
          <a:bodyPr wrap="none" rtlCol="0">
            <a:spAutoFit/>
          </a:bodyPr>
          <a:lstStyle/>
          <a:p>
            <a:r>
              <a:rPr lang="fi-FI" sz="1600"/>
              <a:t>OS. 02.062</a:t>
            </a:r>
          </a:p>
        </p:txBody>
      </p:sp>
      <p:sp>
        <p:nvSpPr>
          <p:cNvPr id="7" name="Suorakulmio 6">
            <a:extLst>
              <a:ext uri="{FF2B5EF4-FFF2-40B4-BE49-F238E27FC236}">
                <a16:creationId xmlns:a16="http://schemas.microsoft.com/office/drawing/2014/main" id="{9F344EB0-7E80-2B0F-6DE9-A5ED0D1176A2}"/>
              </a:ext>
            </a:extLst>
          </p:cNvPr>
          <p:cNvSpPr/>
          <p:nvPr/>
        </p:nvSpPr>
        <p:spPr>
          <a:xfrm>
            <a:off x="2222698" y="1231731"/>
            <a:ext cx="863600" cy="33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DBCE22A0-434D-9255-22B7-03BF7E5F54B9}"/>
              </a:ext>
            </a:extLst>
          </p:cNvPr>
          <p:cNvSpPr txBox="1"/>
          <p:nvPr/>
        </p:nvSpPr>
        <p:spPr>
          <a:xfrm>
            <a:off x="2222698" y="1239252"/>
            <a:ext cx="1276311" cy="307777"/>
          </a:xfrm>
          <a:prstGeom prst="rect">
            <a:avLst/>
          </a:prstGeom>
          <a:noFill/>
        </p:spPr>
        <p:txBody>
          <a:bodyPr wrap="none" rtlCol="0">
            <a:spAutoFit/>
          </a:bodyPr>
          <a:lstStyle/>
          <a:p>
            <a:r>
              <a:rPr lang="fi-FI" sz="1400"/>
              <a:t>HUONEISTOT</a:t>
            </a:r>
            <a:endParaRPr lang="fi-FI" sz="1600"/>
          </a:p>
        </p:txBody>
      </p:sp>
      <p:sp>
        <p:nvSpPr>
          <p:cNvPr id="9" name="Suorakulmio 8">
            <a:extLst>
              <a:ext uri="{FF2B5EF4-FFF2-40B4-BE49-F238E27FC236}">
                <a16:creationId xmlns:a16="http://schemas.microsoft.com/office/drawing/2014/main" id="{2CB1FDF5-6922-15FB-7260-787113E72470}"/>
              </a:ext>
            </a:extLst>
          </p:cNvPr>
          <p:cNvSpPr/>
          <p:nvPr/>
        </p:nvSpPr>
        <p:spPr>
          <a:xfrm>
            <a:off x="5022850" y="984250"/>
            <a:ext cx="685800" cy="171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6D719F7A-D8C9-88C4-6DD3-7E64E7AEE810}"/>
              </a:ext>
            </a:extLst>
          </p:cNvPr>
          <p:cNvSpPr txBox="1"/>
          <p:nvPr/>
        </p:nvSpPr>
        <p:spPr>
          <a:xfrm>
            <a:off x="5022850" y="913913"/>
            <a:ext cx="779381" cy="338554"/>
          </a:xfrm>
          <a:prstGeom prst="rect">
            <a:avLst/>
          </a:prstGeom>
          <a:noFill/>
        </p:spPr>
        <p:txBody>
          <a:bodyPr wrap="none" rtlCol="0">
            <a:spAutoFit/>
          </a:bodyPr>
          <a:lstStyle/>
          <a:p>
            <a:r>
              <a:rPr lang="fi-FI" sz="1600"/>
              <a:t>S:      5</a:t>
            </a:r>
          </a:p>
        </p:txBody>
      </p:sp>
    </p:spTree>
    <p:extLst>
      <p:ext uri="{BB962C8B-B14F-4D97-AF65-F5344CB8AC3E}">
        <p14:creationId xmlns:p14="http://schemas.microsoft.com/office/powerpoint/2010/main" val="23224662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E3FA3DED-2FBF-1781-0E85-82FB5C181115}"/>
              </a:ext>
            </a:extLst>
          </p:cNvPr>
          <p:cNvSpPr/>
          <p:nvPr/>
        </p:nvSpPr>
        <p:spPr>
          <a:xfrm>
            <a:off x="529337" y="-3031"/>
            <a:ext cx="5609166" cy="23177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EC37201C-CC16-F1FB-AC5B-F331FA96E028}"/>
              </a:ext>
            </a:extLst>
          </p:cNvPr>
          <p:cNvPicPr>
            <a:picLocks noChangeAspect="1"/>
          </p:cNvPicPr>
          <p:nvPr/>
        </p:nvPicPr>
        <p:blipFill>
          <a:blip r:embed="rId2"/>
          <a:stretch>
            <a:fillRect/>
          </a:stretch>
        </p:blipFill>
        <p:spPr>
          <a:xfrm>
            <a:off x="0" y="719544"/>
            <a:ext cx="12192000" cy="5126811"/>
          </a:xfrm>
          <a:prstGeom prst="rect">
            <a:avLst/>
          </a:prstGeom>
        </p:spPr>
      </p:pic>
    </p:spTree>
    <p:extLst>
      <p:ext uri="{BB962C8B-B14F-4D97-AF65-F5344CB8AC3E}">
        <p14:creationId xmlns:p14="http://schemas.microsoft.com/office/powerpoint/2010/main" val="4100510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11BCAB7-888C-F560-27F2-C6D4B4B949C0}"/>
              </a:ext>
            </a:extLst>
          </p:cNvPr>
          <p:cNvPicPr>
            <a:picLocks noChangeAspect="1"/>
          </p:cNvPicPr>
          <p:nvPr/>
        </p:nvPicPr>
        <p:blipFill>
          <a:blip r:embed="rId2"/>
          <a:stretch>
            <a:fillRect/>
          </a:stretch>
        </p:blipFill>
        <p:spPr>
          <a:xfrm>
            <a:off x="179934" y="107872"/>
            <a:ext cx="9809543" cy="6858000"/>
          </a:xfrm>
          <a:prstGeom prst="rect">
            <a:avLst/>
          </a:prstGeom>
        </p:spPr>
      </p:pic>
    </p:spTree>
    <p:extLst>
      <p:ext uri="{BB962C8B-B14F-4D97-AF65-F5344CB8AC3E}">
        <p14:creationId xmlns:p14="http://schemas.microsoft.com/office/powerpoint/2010/main" val="3904400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656081" y="587070"/>
            <a:ext cx="6535919" cy="981956"/>
          </a:xfrm>
        </p:spPr>
        <p:txBody>
          <a:bodyPr>
            <a:normAutofit/>
          </a:bodyPr>
          <a:lstStyle/>
          <a:p>
            <a:r>
              <a:rPr lang="fi-FI" sz="3600" b="1">
                <a:latin typeface="Roboto"/>
                <a:ea typeface="Roboto"/>
                <a:cs typeface="Roboto"/>
              </a:rPr>
              <a:t>Paloilmoitin</a:t>
            </a:r>
            <a:endParaRPr lang="fi-FI" sz="2200" b="1">
              <a:solidFill>
                <a:schemeClr val="tx1"/>
              </a:solidFill>
              <a:latin typeface="Roboto" panose="02000000000000000000" pitchFamily="2" charset="0"/>
              <a:ea typeface="Roboto" panose="02000000000000000000" pitchFamily="2" charset="0"/>
            </a:endParaRPr>
          </a:p>
        </p:txBody>
      </p:sp>
      <p:sp>
        <p:nvSpPr>
          <p:cNvPr id="3" name="Sisällön paikkamerkki 2"/>
          <p:cNvSpPr>
            <a:spLocks noGrp="1"/>
          </p:cNvSpPr>
          <p:nvPr>
            <p:ph idx="1"/>
          </p:nvPr>
        </p:nvSpPr>
        <p:spPr>
          <a:xfrm>
            <a:off x="5802227" y="1415332"/>
            <a:ext cx="6053167" cy="4440523"/>
          </a:xfrm>
          <a:solidFill>
            <a:srgbClr val="EEEEEE"/>
          </a:solidFill>
        </p:spPr>
        <p:txBody>
          <a:bodyPr vert="horz" lIns="91440" tIns="45720" rIns="91440" bIns="45720" rtlCol="0" anchor="t">
            <a:normAutofit fontScale="77500" lnSpcReduction="20000"/>
          </a:bodyPr>
          <a:lstStyle/>
          <a:p>
            <a:endParaRPr lang="fi-FI" sz="800" b="0">
              <a:solidFill>
                <a:schemeClr val="tx1"/>
              </a:solidFill>
              <a:latin typeface="Roboto"/>
              <a:ea typeface="Roboto"/>
              <a:cs typeface="Roboto"/>
            </a:endParaRPr>
          </a:p>
          <a:p>
            <a:r>
              <a:rPr lang="fi-FI" sz="2000" b="0">
                <a:latin typeface="Roboto"/>
                <a:ea typeface="Roboto"/>
                <a:cs typeface="Roboto"/>
              </a:rPr>
              <a:t>on SFS-EN 54 standardisarjan</a:t>
            </a:r>
            <a:br>
              <a:rPr lang="fi-FI" sz="2000" b="0">
                <a:latin typeface="Roboto"/>
                <a:ea typeface="Roboto"/>
                <a:cs typeface="Roboto"/>
              </a:rPr>
            </a:br>
            <a:r>
              <a:rPr lang="fi-FI" sz="2000" b="0">
                <a:latin typeface="Roboto"/>
                <a:ea typeface="Roboto"/>
                <a:cs typeface="Roboto"/>
              </a:rPr>
              <a:t>mukainen laitteisto</a:t>
            </a:r>
            <a:r>
              <a:rPr lang="fi-FI" sz="2000">
                <a:latin typeface="Roboto"/>
                <a:ea typeface="Roboto"/>
                <a:cs typeface="Roboto"/>
              </a:rPr>
              <a:t>.</a:t>
            </a:r>
            <a:endParaRPr lang="fi-FI" sz="2000" b="0">
              <a:latin typeface="Roboto"/>
              <a:ea typeface="Roboto"/>
              <a:cs typeface="Roboto"/>
            </a:endParaRPr>
          </a:p>
          <a:p>
            <a:endParaRPr lang="fi-FI" sz="800">
              <a:latin typeface="Roboto"/>
              <a:ea typeface="Roboto"/>
              <a:cs typeface="Arial"/>
            </a:endParaRPr>
          </a:p>
          <a:p>
            <a:r>
              <a:rPr lang="fi-FI" sz="2000">
                <a:latin typeface="Roboto"/>
                <a:ea typeface="Roboto"/>
                <a:cs typeface="Arial"/>
              </a:rPr>
              <a:t>antaa automaattisesti ja välittömästi ilmoituksen alkavasta palosta sekä laitteiston toimintavalmiutta vaarantavista vioista sekä paikallisesti että hälytyskeskukseen (palvelukeskukseen) tai valvomoon.</a:t>
            </a:r>
          </a:p>
          <a:p>
            <a:endParaRPr lang="fi-FI" sz="800">
              <a:latin typeface="Roboto"/>
              <a:ea typeface="Roboto"/>
              <a:cs typeface="Arial"/>
            </a:endParaRPr>
          </a:p>
          <a:p>
            <a:r>
              <a:rPr lang="fi-FI" sz="2000">
                <a:latin typeface="Roboto"/>
                <a:ea typeface="Roboto"/>
                <a:cs typeface="Arial"/>
              </a:rPr>
              <a:t>varoittaa kiinteistössä olevia henkilöitä heti vaarasta, jotta tarvittavat toimenpiteet sekä pelastautuminen voidaan hoitaa </a:t>
            </a:r>
            <a:r>
              <a:rPr lang="fi-FI" sz="2000" b="1">
                <a:solidFill>
                  <a:srgbClr val="FF0000"/>
                </a:solidFill>
                <a:latin typeface="Roboto"/>
                <a:ea typeface="Roboto"/>
                <a:cs typeface="Calibri"/>
              </a:rPr>
              <a:t>laadittujen suunnitelmien ja ohjeiden mukaisesti</a:t>
            </a:r>
            <a:r>
              <a:rPr lang="fi-FI" sz="2100">
                <a:solidFill>
                  <a:srgbClr val="000000"/>
                </a:solidFill>
                <a:latin typeface="Roboto"/>
                <a:ea typeface="Roboto"/>
                <a:cs typeface="Roboto"/>
              </a:rPr>
              <a:t>.</a:t>
            </a:r>
          </a:p>
          <a:p>
            <a:endParaRPr lang="fi-FI" sz="2000" b="1">
              <a:solidFill>
                <a:srgbClr val="FF0000"/>
              </a:solidFill>
              <a:latin typeface="Roboto"/>
              <a:ea typeface="Roboto"/>
              <a:cs typeface="Calibri"/>
            </a:endParaRPr>
          </a:p>
          <a:p>
            <a:r>
              <a:rPr lang="fi-FI" sz="2000">
                <a:latin typeface="Roboto"/>
                <a:ea typeface="Roboto"/>
                <a:cs typeface="Calibri"/>
              </a:rPr>
              <a:t>näyttää palopaikan osoitteen eli esimerkiksi ilmaisimen tai painikkeen tarkkuudella.</a:t>
            </a:r>
          </a:p>
          <a:p>
            <a:endParaRPr lang="fi-FI" sz="2000" b="1">
              <a:solidFill>
                <a:srgbClr val="FF0000"/>
              </a:solidFill>
              <a:latin typeface="Roboto"/>
              <a:ea typeface="Roboto"/>
              <a:cs typeface="Calibri"/>
            </a:endParaRPr>
          </a:p>
          <a:p>
            <a:r>
              <a:rPr lang="fi-FI" sz="2000" b="1">
                <a:latin typeface="Roboto"/>
                <a:ea typeface="Roboto"/>
                <a:cs typeface="Roboto"/>
              </a:rPr>
              <a:t>on tarkoitettu kiinteistössä toimivan henkilökunnan käyttöön</a:t>
            </a:r>
            <a:r>
              <a:rPr lang="fi-FI" sz="2000">
                <a:latin typeface="Roboto"/>
                <a:ea typeface="Roboto"/>
                <a:cs typeface="Roboto"/>
              </a:rPr>
              <a:t>, jotta hälytyksen syy saadaan mahdollisimman nopeasti selville ja tarvittavat alkusammutus- ja pelastustoimet aloitettua riittävän nopeasti.</a:t>
            </a:r>
            <a:endParaRPr lang="fi-FI" sz="2000">
              <a:latin typeface="Roboto" panose="02000000000000000000" pitchFamily="2" charset="0"/>
              <a:ea typeface="Roboto" panose="02000000000000000000" pitchFamily="2" charset="0"/>
              <a:cs typeface="Roboto"/>
            </a:endParaRPr>
          </a:p>
        </p:txBody>
      </p:sp>
      <p:pic>
        <p:nvPicPr>
          <p:cNvPr id="5" name="Kuva 4" descr="Kuva, joka sisältää kohteen teksti, henkilö&#10;&#10;Kuvaus luotu automaattisesti">
            <a:extLst>
              <a:ext uri="{FF2B5EF4-FFF2-40B4-BE49-F238E27FC236}">
                <a16:creationId xmlns:a16="http://schemas.microsoft.com/office/drawing/2014/main" id="{F554B813-79AA-A87F-9F36-7CB7457F1E47}"/>
              </a:ext>
            </a:extLst>
          </p:cNvPr>
          <p:cNvPicPr>
            <a:picLocks noChangeAspect="1"/>
          </p:cNvPicPr>
          <p:nvPr/>
        </p:nvPicPr>
        <p:blipFill rotWithShape="1">
          <a:blip r:embed="rId3">
            <a:extLst>
              <a:ext uri="{28A0092B-C50C-407E-A947-70E740481C1C}">
                <a14:useLocalDpi xmlns:a14="http://schemas.microsoft.com/office/drawing/2010/main" val="0"/>
              </a:ext>
            </a:extLst>
          </a:blip>
          <a:srcRect l="17454" b="30621"/>
          <a:stretch/>
        </p:blipFill>
        <p:spPr>
          <a:xfrm>
            <a:off x="757990" y="774784"/>
            <a:ext cx="4638310" cy="5486400"/>
          </a:xfrm>
          <a:prstGeom prst="rect">
            <a:avLst/>
          </a:prstGeom>
        </p:spPr>
      </p:pic>
      <p:cxnSp>
        <p:nvCxnSpPr>
          <p:cNvPr id="39" name="Suora yhdysviiva 38">
            <a:extLst>
              <a:ext uri="{FF2B5EF4-FFF2-40B4-BE49-F238E27FC236}">
                <a16:creationId xmlns:a16="http://schemas.microsoft.com/office/drawing/2014/main" id="{C3882429-A6C4-6B79-1483-2398F2FF1DC1}"/>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40" name="Suora yhdysviiva 39">
            <a:extLst>
              <a:ext uri="{FF2B5EF4-FFF2-40B4-BE49-F238E27FC236}">
                <a16:creationId xmlns:a16="http://schemas.microsoft.com/office/drawing/2014/main" id="{B37C14CE-CB3E-0AEF-C54D-33F2521F7859}"/>
              </a:ext>
            </a:extLst>
          </p:cNvPr>
          <p:cNvCxnSpPr>
            <a:cxnSpLocks/>
          </p:cNvCxnSpPr>
          <p:nvPr/>
        </p:nvCxnSpPr>
        <p:spPr>
          <a:xfrm>
            <a:off x="3041151" y="370681"/>
            <a:ext cx="8444171"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41" name="Vapaamuotoinen: Muoto 40">
            <a:extLst>
              <a:ext uri="{FF2B5EF4-FFF2-40B4-BE49-F238E27FC236}">
                <a16:creationId xmlns:a16="http://schemas.microsoft.com/office/drawing/2014/main" id="{5C031A35-3ECF-6492-04DD-6B364B8D1822}"/>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42" name="Vapaamuotoinen: Muoto 41">
            <a:extLst>
              <a:ext uri="{FF2B5EF4-FFF2-40B4-BE49-F238E27FC236}">
                <a16:creationId xmlns:a16="http://schemas.microsoft.com/office/drawing/2014/main" id="{20EC2B7F-26EA-C8D8-6867-B7F61654BD2F}"/>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43" name="Vapaamuotoinen: Muoto 42">
            <a:extLst>
              <a:ext uri="{FF2B5EF4-FFF2-40B4-BE49-F238E27FC236}">
                <a16:creationId xmlns:a16="http://schemas.microsoft.com/office/drawing/2014/main" id="{6F511971-0F4D-2E72-A6BB-33358EC4F9D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44" name="Ellipsi 43">
            <a:extLst>
              <a:ext uri="{FF2B5EF4-FFF2-40B4-BE49-F238E27FC236}">
                <a16:creationId xmlns:a16="http://schemas.microsoft.com/office/drawing/2014/main" id="{969F9FE7-4C01-7B9A-7F0F-87D3DA02F539}"/>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Vapaamuotoinen: Muoto 44">
            <a:extLst>
              <a:ext uri="{FF2B5EF4-FFF2-40B4-BE49-F238E27FC236}">
                <a16:creationId xmlns:a16="http://schemas.microsoft.com/office/drawing/2014/main" id="{55450F35-8B26-95BB-6FFA-70BBB907FD75}"/>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46" name="Tekstiruutu 45">
            <a:extLst>
              <a:ext uri="{FF2B5EF4-FFF2-40B4-BE49-F238E27FC236}">
                <a16:creationId xmlns:a16="http://schemas.microsoft.com/office/drawing/2014/main" id="{05C2E8B6-AB61-A94B-88A8-57978069554B}"/>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9" name="Kuva 8">
            <a:extLst>
              <a:ext uri="{FF2B5EF4-FFF2-40B4-BE49-F238E27FC236}">
                <a16:creationId xmlns:a16="http://schemas.microsoft.com/office/drawing/2014/main" id="{4E9A253E-6562-7F39-9D31-19448237FD1F}"/>
              </a:ext>
            </a:extLst>
          </p:cNvPr>
          <p:cNvPicPr>
            <a:picLocks noChangeAspect="1"/>
          </p:cNvPicPr>
          <p:nvPr/>
        </p:nvPicPr>
        <p:blipFill rotWithShape="1">
          <a:blip r:embed="rId4"/>
          <a:srcRect l="5364" t="2861" r="4671" b="4134"/>
          <a:stretch/>
        </p:blipFill>
        <p:spPr>
          <a:xfrm>
            <a:off x="0" y="0"/>
            <a:ext cx="12192000" cy="6858000"/>
          </a:xfrm>
          <a:prstGeom prst="rect">
            <a:avLst/>
          </a:prstGeom>
        </p:spPr>
      </p:pic>
    </p:spTree>
    <p:extLst>
      <p:ext uri="{BB962C8B-B14F-4D97-AF65-F5344CB8AC3E}">
        <p14:creationId xmlns:p14="http://schemas.microsoft.com/office/powerpoint/2010/main" val="62259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F2CE2629-F678-93E9-1B8B-A7364E41F3BB}"/>
              </a:ext>
            </a:extLst>
          </p:cNvPr>
          <p:cNvPicPr>
            <a:picLocks noChangeAspect="1"/>
          </p:cNvPicPr>
          <p:nvPr/>
        </p:nvPicPr>
        <p:blipFill>
          <a:blip r:embed="rId3"/>
          <a:stretch>
            <a:fillRect/>
          </a:stretch>
        </p:blipFill>
        <p:spPr>
          <a:xfrm>
            <a:off x="0" y="260350"/>
            <a:ext cx="12206255" cy="6337300"/>
          </a:xfrm>
          <a:prstGeom prst="rect">
            <a:avLst/>
          </a:prstGeom>
        </p:spPr>
      </p:pic>
      <p:sp>
        <p:nvSpPr>
          <p:cNvPr id="2" name="Suorakulmio 1">
            <a:extLst>
              <a:ext uri="{FF2B5EF4-FFF2-40B4-BE49-F238E27FC236}">
                <a16:creationId xmlns:a16="http://schemas.microsoft.com/office/drawing/2014/main" id="{9BBCEC5F-01B4-4783-065D-FB568ABB4DA7}"/>
              </a:ext>
            </a:extLst>
          </p:cNvPr>
          <p:cNvSpPr/>
          <p:nvPr/>
        </p:nvSpPr>
        <p:spPr>
          <a:xfrm>
            <a:off x="3511550" y="2127250"/>
            <a:ext cx="1257300" cy="285750"/>
          </a:xfrm>
          <a:prstGeom prst="rect">
            <a:avLst/>
          </a:prstGeom>
          <a:solidFill>
            <a:srgbClr val="187D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273211E4-1558-67CA-F993-6D22D76F48E1}"/>
              </a:ext>
            </a:extLst>
          </p:cNvPr>
          <p:cNvSpPr txBox="1"/>
          <p:nvPr/>
        </p:nvSpPr>
        <p:spPr>
          <a:xfrm>
            <a:off x="3508569" y="2217350"/>
            <a:ext cx="1443024" cy="307777"/>
          </a:xfrm>
          <a:prstGeom prst="rect">
            <a:avLst/>
          </a:prstGeom>
          <a:noFill/>
        </p:spPr>
        <p:txBody>
          <a:bodyPr wrap="none" rtlCol="0">
            <a:spAutoFit/>
          </a:bodyPr>
          <a:lstStyle/>
          <a:p>
            <a:r>
              <a:rPr lang="fi-FI" sz="1400" b="1"/>
              <a:t>01.102  Painike</a:t>
            </a:r>
          </a:p>
        </p:txBody>
      </p:sp>
      <p:sp>
        <p:nvSpPr>
          <p:cNvPr id="5" name="Suorakulmio 4">
            <a:extLst>
              <a:ext uri="{FF2B5EF4-FFF2-40B4-BE49-F238E27FC236}">
                <a16:creationId xmlns:a16="http://schemas.microsoft.com/office/drawing/2014/main" id="{5AF9D0D4-FB2C-6643-8F46-6773A96CE5EB}"/>
              </a:ext>
            </a:extLst>
          </p:cNvPr>
          <p:cNvSpPr/>
          <p:nvPr/>
        </p:nvSpPr>
        <p:spPr>
          <a:xfrm>
            <a:off x="3403601" y="1854200"/>
            <a:ext cx="3848100" cy="184150"/>
          </a:xfrm>
          <a:prstGeom prst="rect">
            <a:avLst/>
          </a:prstGeom>
          <a:solidFill>
            <a:srgbClr val="56565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C441C02B-94C4-6B2E-C07F-ABD0BD61BC6D}"/>
              </a:ext>
            </a:extLst>
          </p:cNvPr>
          <p:cNvSpPr txBox="1"/>
          <p:nvPr/>
        </p:nvSpPr>
        <p:spPr>
          <a:xfrm>
            <a:off x="3403601" y="1815470"/>
            <a:ext cx="1008609" cy="261610"/>
          </a:xfrm>
          <a:prstGeom prst="rect">
            <a:avLst/>
          </a:prstGeom>
          <a:noFill/>
        </p:spPr>
        <p:txBody>
          <a:bodyPr wrap="none" rtlCol="0">
            <a:spAutoFit/>
          </a:bodyPr>
          <a:lstStyle/>
          <a:p>
            <a:r>
              <a:rPr lang="fi-FI" sz="1100" b="1">
                <a:solidFill>
                  <a:schemeClr val="bg1"/>
                </a:solidFill>
              </a:rPr>
              <a:t>R13 PAINIKE</a:t>
            </a:r>
          </a:p>
        </p:txBody>
      </p:sp>
      <p:sp>
        <p:nvSpPr>
          <p:cNvPr id="7" name="Suorakulmio 6">
            <a:extLst>
              <a:ext uri="{FF2B5EF4-FFF2-40B4-BE49-F238E27FC236}">
                <a16:creationId xmlns:a16="http://schemas.microsoft.com/office/drawing/2014/main" id="{9BA58A31-5013-051A-A3D0-76DB845E67D0}"/>
              </a:ext>
            </a:extLst>
          </p:cNvPr>
          <p:cNvSpPr/>
          <p:nvPr/>
        </p:nvSpPr>
        <p:spPr>
          <a:xfrm>
            <a:off x="6280150" y="4076700"/>
            <a:ext cx="368300" cy="184150"/>
          </a:xfrm>
          <a:prstGeom prst="rect">
            <a:avLst/>
          </a:prstGeom>
          <a:solidFill>
            <a:srgbClr val="187D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DDA88359-0867-B48B-1767-3E26669D8A6D}"/>
              </a:ext>
            </a:extLst>
          </p:cNvPr>
          <p:cNvSpPr txBox="1"/>
          <p:nvPr/>
        </p:nvSpPr>
        <p:spPr>
          <a:xfrm>
            <a:off x="6280150" y="3979446"/>
            <a:ext cx="418704" cy="338554"/>
          </a:xfrm>
          <a:prstGeom prst="rect">
            <a:avLst/>
          </a:prstGeom>
          <a:noFill/>
        </p:spPr>
        <p:txBody>
          <a:bodyPr wrap="none" rtlCol="0">
            <a:spAutoFit/>
          </a:bodyPr>
          <a:lstStyle/>
          <a:p>
            <a:r>
              <a:rPr lang="fi-FI" sz="1600" b="1"/>
              <a:t>13</a:t>
            </a:r>
            <a:endParaRPr lang="fi-FI" sz="2400" b="1"/>
          </a:p>
        </p:txBody>
      </p:sp>
      <p:sp>
        <p:nvSpPr>
          <p:cNvPr id="9" name="Tekstiruutu 8">
            <a:extLst>
              <a:ext uri="{FF2B5EF4-FFF2-40B4-BE49-F238E27FC236}">
                <a16:creationId xmlns:a16="http://schemas.microsoft.com/office/drawing/2014/main" id="{8197E298-21E4-39E3-6E73-3E4CCF45ACD0}"/>
              </a:ext>
            </a:extLst>
          </p:cNvPr>
          <p:cNvSpPr txBox="1"/>
          <p:nvPr/>
        </p:nvSpPr>
        <p:spPr>
          <a:xfrm>
            <a:off x="4942544" y="2239320"/>
            <a:ext cx="702436" cy="276999"/>
          </a:xfrm>
          <a:prstGeom prst="rect">
            <a:avLst/>
          </a:prstGeom>
          <a:noFill/>
        </p:spPr>
        <p:txBody>
          <a:bodyPr wrap="none" rtlCol="0">
            <a:spAutoFit/>
          </a:bodyPr>
          <a:lstStyle/>
          <a:p>
            <a:r>
              <a:rPr lang="fi-FI" sz="1200" b="1"/>
              <a:t>wc-tilat</a:t>
            </a:r>
            <a:endParaRPr lang="fi-FI" b="1"/>
          </a:p>
        </p:txBody>
      </p:sp>
      <p:sp>
        <p:nvSpPr>
          <p:cNvPr id="10" name="Suorakulmio 9">
            <a:extLst>
              <a:ext uri="{FF2B5EF4-FFF2-40B4-BE49-F238E27FC236}">
                <a16:creationId xmlns:a16="http://schemas.microsoft.com/office/drawing/2014/main" id="{F96F3FE5-7A3A-E789-38BA-C14DF76BE458}"/>
              </a:ext>
            </a:extLst>
          </p:cNvPr>
          <p:cNvSpPr/>
          <p:nvPr/>
        </p:nvSpPr>
        <p:spPr>
          <a:xfrm>
            <a:off x="3395212" y="4332874"/>
            <a:ext cx="1112544" cy="197181"/>
          </a:xfrm>
          <a:prstGeom prst="rect">
            <a:avLst/>
          </a:prstGeom>
          <a:solidFill>
            <a:srgbClr val="187D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a:extLst>
              <a:ext uri="{FF2B5EF4-FFF2-40B4-BE49-F238E27FC236}">
                <a16:creationId xmlns:a16="http://schemas.microsoft.com/office/drawing/2014/main" id="{7E4A49F7-37CE-21CA-EE49-4A30E814F86E}"/>
              </a:ext>
            </a:extLst>
          </p:cNvPr>
          <p:cNvSpPr txBox="1"/>
          <p:nvPr/>
        </p:nvSpPr>
        <p:spPr>
          <a:xfrm>
            <a:off x="3395212" y="4260850"/>
            <a:ext cx="1276311" cy="307777"/>
          </a:xfrm>
          <a:prstGeom prst="rect">
            <a:avLst/>
          </a:prstGeom>
          <a:noFill/>
        </p:spPr>
        <p:txBody>
          <a:bodyPr wrap="none" rtlCol="0">
            <a:spAutoFit/>
          </a:bodyPr>
          <a:lstStyle/>
          <a:p>
            <a:r>
              <a:rPr lang="fi-FI" sz="1400" b="1"/>
              <a:t>R13  PAINIKE</a:t>
            </a:r>
          </a:p>
        </p:txBody>
      </p:sp>
    </p:spTree>
    <p:extLst>
      <p:ext uri="{BB962C8B-B14F-4D97-AF65-F5344CB8AC3E}">
        <p14:creationId xmlns:p14="http://schemas.microsoft.com/office/powerpoint/2010/main" val="2696234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E3FA3DED-2FBF-1781-0E85-82FB5C181115}"/>
              </a:ext>
            </a:extLst>
          </p:cNvPr>
          <p:cNvSpPr/>
          <p:nvPr/>
        </p:nvSpPr>
        <p:spPr>
          <a:xfrm>
            <a:off x="529337" y="-3031"/>
            <a:ext cx="5609166" cy="23177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EC37201C-CC16-F1FB-AC5B-F331FA96E028}"/>
              </a:ext>
            </a:extLst>
          </p:cNvPr>
          <p:cNvPicPr>
            <a:picLocks noChangeAspect="1"/>
          </p:cNvPicPr>
          <p:nvPr/>
        </p:nvPicPr>
        <p:blipFill>
          <a:blip r:embed="rId2"/>
          <a:stretch>
            <a:fillRect/>
          </a:stretch>
        </p:blipFill>
        <p:spPr>
          <a:xfrm>
            <a:off x="0" y="719544"/>
            <a:ext cx="12192000" cy="5126811"/>
          </a:xfrm>
          <a:prstGeom prst="rect">
            <a:avLst/>
          </a:prstGeom>
        </p:spPr>
      </p:pic>
    </p:spTree>
    <p:extLst>
      <p:ext uri="{BB962C8B-B14F-4D97-AF65-F5344CB8AC3E}">
        <p14:creationId xmlns:p14="http://schemas.microsoft.com/office/powerpoint/2010/main" val="8172124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1672B937-B5F5-B945-8713-0B0AA806A879}"/>
              </a:ext>
            </a:extLst>
          </p:cNvPr>
          <p:cNvPicPr>
            <a:picLocks noChangeAspect="1"/>
          </p:cNvPicPr>
          <p:nvPr/>
        </p:nvPicPr>
        <p:blipFill>
          <a:blip r:embed="rId2"/>
          <a:stretch>
            <a:fillRect/>
          </a:stretch>
        </p:blipFill>
        <p:spPr>
          <a:xfrm>
            <a:off x="1114201" y="0"/>
            <a:ext cx="9731599" cy="6858000"/>
          </a:xfrm>
          <a:prstGeom prst="rect">
            <a:avLst/>
          </a:prstGeom>
        </p:spPr>
      </p:pic>
    </p:spTree>
    <p:extLst>
      <p:ext uri="{BB962C8B-B14F-4D97-AF65-F5344CB8AC3E}">
        <p14:creationId xmlns:p14="http://schemas.microsoft.com/office/powerpoint/2010/main" val="6047094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A0C152A9-37BA-4F35-FB52-A01A1BC3DF89}"/>
              </a:ext>
            </a:extLst>
          </p:cNvPr>
          <p:cNvGrpSpPr/>
          <p:nvPr/>
        </p:nvGrpSpPr>
        <p:grpSpPr>
          <a:xfrm>
            <a:off x="368136" y="0"/>
            <a:ext cx="11455727" cy="6858000"/>
            <a:chOff x="368136" y="0"/>
            <a:chExt cx="11455727" cy="6858000"/>
          </a:xfrm>
        </p:grpSpPr>
        <p:pic>
          <p:nvPicPr>
            <p:cNvPr id="3" name="Kuva 2">
              <a:extLst>
                <a:ext uri="{FF2B5EF4-FFF2-40B4-BE49-F238E27FC236}">
                  <a16:creationId xmlns:a16="http://schemas.microsoft.com/office/drawing/2014/main" id="{17C37B3F-C1D5-7FBB-7B56-B321F74F9BC2}"/>
                </a:ext>
              </a:extLst>
            </p:cNvPr>
            <p:cNvPicPr>
              <a:picLocks noChangeAspect="1"/>
            </p:cNvPicPr>
            <p:nvPr/>
          </p:nvPicPr>
          <p:blipFill>
            <a:blip r:embed="rId3"/>
            <a:stretch>
              <a:fillRect/>
            </a:stretch>
          </p:blipFill>
          <p:spPr>
            <a:xfrm>
              <a:off x="368136" y="0"/>
              <a:ext cx="11455727" cy="6858000"/>
            </a:xfrm>
            <a:prstGeom prst="rect">
              <a:avLst/>
            </a:prstGeom>
          </p:spPr>
        </p:pic>
        <p:grpSp>
          <p:nvGrpSpPr>
            <p:cNvPr id="5" name="Ryhmä 4">
              <a:extLst>
                <a:ext uri="{FF2B5EF4-FFF2-40B4-BE49-F238E27FC236}">
                  <a16:creationId xmlns:a16="http://schemas.microsoft.com/office/drawing/2014/main" id="{CC6FB02D-444B-4E3F-FE07-3CA9D981696D}"/>
                </a:ext>
              </a:extLst>
            </p:cNvPr>
            <p:cNvGrpSpPr/>
            <p:nvPr/>
          </p:nvGrpSpPr>
          <p:grpSpPr>
            <a:xfrm>
              <a:off x="3077536" y="510401"/>
              <a:ext cx="1704014" cy="511260"/>
              <a:chOff x="3788736" y="958850"/>
              <a:chExt cx="1704014" cy="425112"/>
            </a:xfrm>
          </p:grpSpPr>
          <p:sp>
            <p:nvSpPr>
              <p:cNvPr id="2" name="Suorakulmio 1">
                <a:extLst>
                  <a:ext uri="{FF2B5EF4-FFF2-40B4-BE49-F238E27FC236}">
                    <a16:creationId xmlns:a16="http://schemas.microsoft.com/office/drawing/2014/main" id="{3ADFC663-C46F-D1B1-453F-1E26CA374B0C}"/>
                  </a:ext>
                </a:extLst>
              </p:cNvPr>
              <p:cNvSpPr/>
              <p:nvPr/>
            </p:nvSpPr>
            <p:spPr>
              <a:xfrm>
                <a:off x="3854450" y="958850"/>
                <a:ext cx="1638300" cy="342900"/>
              </a:xfrm>
              <a:prstGeom prst="rect">
                <a:avLst/>
              </a:prstGeom>
              <a:solidFill>
                <a:srgbClr val="4B45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9B7E9996-AC27-1D39-64EA-96A163118263}"/>
                  </a:ext>
                </a:extLst>
              </p:cNvPr>
              <p:cNvSpPr txBox="1"/>
              <p:nvPr/>
            </p:nvSpPr>
            <p:spPr>
              <a:xfrm>
                <a:off x="3788736" y="1106963"/>
                <a:ext cx="670376" cy="276999"/>
              </a:xfrm>
              <a:prstGeom prst="rect">
                <a:avLst/>
              </a:prstGeom>
              <a:noFill/>
            </p:spPr>
            <p:txBody>
              <a:bodyPr wrap="none" rtlCol="0">
                <a:spAutoFit/>
              </a:bodyPr>
              <a:lstStyle/>
              <a:p>
                <a:r>
                  <a:rPr lang="fi-FI" sz="1200" b="1">
                    <a:solidFill>
                      <a:schemeClr val="bg1"/>
                    </a:solidFill>
                  </a:rPr>
                  <a:t>03.037</a:t>
                </a:r>
                <a:endParaRPr lang="fi-FI" sz="1600" b="1">
                  <a:solidFill>
                    <a:schemeClr val="bg1"/>
                  </a:solidFill>
                </a:endParaRPr>
              </a:p>
            </p:txBody>
          </p:sp>
        </p:grpSp>
        <p:sp>
          <p:nvSpPr>
            <p:cNvPr id="6" name="Tekstiruutu 5">
              <a:extLst>
                <a:ext uri="{FF2B5EF4-FFF2-40B4-BE49-F238E27FC236}">
                  <a16:creationId xmlns:a16="http://schemas.microsoft.com/office/drawing/2014/main" id="{359C6959-FABA-AFE7-A8CC-18915F15A44B}"/>
                </a:ext>
              </a:extLst>
            </p:cNvPr>
            <p:cNvSpPr txBox="1"/>
            <p:nvPr/>
          </p:nvSpPr>
          <p:spPr>
            <a:xfrm>
              <a:off x="3077536" y="510401"/>
              <a:ext cx="492443" cy="276999"/>
            </a:xfrm>
            <a:prstGeom prst="rect">
              <a:avLst/>
            </a:prstGeom>
            <a:noFill/>
          </p:spPr>
          <p:txBody>
            <a:bodyPr wrap="none" rtlCol="0">
              <a:spAutoFit/>
            </a:bodyPr>
            <a:lstStyle/>
            <a:p>
              <a:r>
                <a:rPr lang="fi-FI" sz="1200" b="1">
                  <a:solidFill>
                    <a:schemeClr val="bg1"/>
                  </a:solidFill>
                </a:rPr>
                <a:t>010:</a:t>
              </a:r>
              <a:endParaRPr lang="fi-FI" sz="1600" b="1">
                <a:solidFill>
                  <a:schemeClr val="bg1"/>
                </a:solidFill>
              </a:endParaRPr>
            </a:p>
          </p:txBody>
        </p:sp>
        <p:sp>
          <p:nvSpPr>
            <p:cNvPr id="7" name="Tekstiruutu 6">
              <a:extLst>
                <a:ext uri="{FF2B5EF4-FFF2-40B4-BE49-F238E27FC236}">
                  <a16:creationId xmlns:a16="http://schemas.microsoft.com/office/drawing/2014/main" id="{268B7647-C26F-8CD2-02E8-19BB2CC257AB}"/>
                </a:ext>
              </a:extLst>
            </p:cNvPr>
            <p:cNvSpPr txBox="1"/>
            <p:nvPr/>
          </p:nvSpPr>
          <p:spPr>
            <a:xfrm>
              <a:off x="3747912" y="678344"/>
              <a:ext cx="1069524" cy="276999"/>
            </a:xfrm>
            <a:prstGeom prst="rect">
              <a:avLst/>
            </a:prstGeom>
            <a:noFill/>
          </p:spPr>
          <p:txBody>
            <a:bodyPr wrap="square" rtlCol="0">
              <a:spAutoFit/>
            </a:bodyPr>
            <a:lstStyle/>
            <a:p>
              <a:r>
                <a:rPr lang="fi-FI" sz="1200" b="1">
                  <a:solidFill>
                    <a:schemeClr val="bg1"/>
                  </a:solidFill>
                </a:rPr>
                <a:t>Ravintolasali</a:t>
              </a:r>
              <a:endParaRPr lang="fi-FI" sz="1600" b="1">
                <a:solidFill>
                  <a:schemeClr val="bg1"/>
                </a:solidFill>
              </a:endParaRPr>
            </a:p>
          </p:txBody>
        </p:sp>
      </p:grpSp>
    </p:spTree>
    <p:extLst>
      <p:ext uri="{BB962C8B-B14F-4D97-AF65-F5344CB8AC3E}">
        <p14:creationId xmlns:p14="http://schemas.microsoft.com/office/powerpoint/2010/main" val="34650344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E3FA3DED-2FBF-1781-0E85-82FB5C181115}"/>
              </a:ext>
            </a:extLst>
          </p:cNvPr>
          <p:cNvSpPr/>
          <p:nvPr/>
        </p:nvSpPr>
        <p:spPr>
          <a:xfrm>
            <a:off x="529337" y="-3031"/>
            <a:ext cx="5609166" cy="23177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EC37201C-CC16-F1FB-AC5B-F331FA96E028}"/>
              </a:ext>
            </a:extLst>
          </p:cNvPr>
          <p:cNvPicPr>
            <a:picLocks noChangeAspect="1"/>
          </p:cNvPicPr>
          <p:nvPr/>
        </p:nvPicPr>
        <p:blipFill>
          <a:blip r:embed="rId2"/>
          <a:stretch>
            <a:fillRect/>
          </a:stretch>
        </p:blipFill>
        <p:spPr>
          <a:xfrm>
            <a:off x="0" y="719544"/>
            <a:ext cx="12192000" cy="5126811"/>
          </a:xfrm>
          <a:prstGeom prst="rect">
            <a:avLst/>
          </a:prstGeom>
        </p:spPr>
      </p:pic>
    </p:spTree>
    <p:extLst>
      <p:ext uri="{BB962C8B-B14F-4D97-AF65-F5344CB8AC3E}">
        <p14:creationId xmlns:p14="http://schemas.microsoft.com/office/powerpoint/2010/main" val="16515977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4D8E1C9-6051-6128-390D-5C0C42CC6EBD}"/>
              </a:ext>
            </a:extLst>
          </p:cNvPr>
          <p:cNvPicPr>
            <a:picLocks noChangeAspect="1"/>
          </p:cNvPicPr>
          <p:nvPr/>
        </p:nvPicPr>
        <p:blipFill>
          <a:blip r:embed="rId2"/>
          <a:stretch>
            <a:fillRect/>
          </a:stretch>
        </p:blipFill>
        <p:spPr>
          <a:xfrm>
            <a:off x="174014" y="608013"/>
            <a:ext cx="5435639" cy="4548188"/>
          </a:xfrm>
          <a:prstGeom prst="rect">
            <a:avLst/>
          </a:prstGeom>
          <a:ln>
            <a:solidFill>
              <a:srgbClr val="FF0000"/>
            </a:solidFill>
          </a:ln>
        </p:spPr>
      </p:pic>
      <p:pic>
        <p:nvPicPr>
          <p:cNvPr id="8" name="Kuva 7">
            <a:extLst>
              <a:ext uri="{FF2B5EF4-FFF2-40B4-BE49-F238E27FC236}">
                <a16:creationId xmlns:a16="http://schemas.microsoft.com/office/drawing/2014/main" id="{1672B937-B5F5-B945-8713-0B0AA806A879}"/>
              </a:ext>
            </a:extLst>
          </p:cNvPr>
          <p:cNvPicPr>
            <a:picLocks noChangeAspect="1"/>
          </p:cNvPicPr>
          <p:nvPr/>
        </p:nvPicPr>
        <p:blipFill>
          <a:blip r:embed="rId3"/>
          <a:stretch>
            <a:fillRect/>
          </a:stretch>
        </p:blipFill>
        <p:spPr>
          <a:xfrm>
            <a:off x="5609653" y="2169319"/>
            <a:ext cx="6582347" cy="4638676"/>
          </a:xfrm>
          <a:prstGeom prst="rect">
            <a:avLst/>
          </a:prstGeom>
        </p:spPr>
      </p:pic>
    </p:spTree>
    <p:extLst>
      <p:ext uri="{BB962C8B-B14F-4D97-AF65-F5344CB8AC3E}">
        <p14:creationId xmlns:p14="http://schemas.microsoft.com/office/powerpoint/2010/main" val="638648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75" y="742747"/>
            <a:ext cx="6535919" cy="981956"/>
          </a:xfrm>
        </p:spPr>
        <p:txBody>
          <a:bodyPr>
            <a:normAutofit/>
          </a:bodyPr>
          <a:lstStyle/>
          <a:p>
            <a:r>
              <a:rPr lang="fi-FI" sz="3600" b="1">
                <a:latin typeface="Roboto"/>
                <a:ea typeface="Roboto"/>
                <a:cs typeface="Roboto"/>
              </a:rPr>
              <a:t>Paloilmoitin</a:t>
            </a:r>
            <a:endParaRPr lang="fi-FI" sz="2200" b="1">
              <a:solidFill>
                <a:schemeClr val="tx1"/>
              </a:solidFill>
              <a:latin typeface="Roboto" panose="02000000000000000000" pitchFamily="2" charset="0"/>
              <a:ea typeface="Roboto" panose="02000000000000000000" pitchFamily="2" charset="0"/>
            </a:endParaRPr>
          </a:p>
        </p:txBody>
      </p:sp>
      <p:pic>
        <p:nvPicPr>
          <p:cNvPr id="5" name="Kuva 4" descr="Kuva, joka sisältää kohteen teksti, henkilö&#10;&#10;Kuvaus luotu automaattisesti">
            <a:extLst>
              <a:ext uri="{FF2B5EF4-FFF2-40B4-BE49-F238E27FC236}">
                <a16:creationId xmlns:a16="http://schemas.microsoft.com/office/drawing/2014/main" id="{F554B813-79AA-A87F-9F36-7CB7457F1E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54" b="30621"/>
          <a:stretch/>
        </p:blipFill>
        <p:spPr>
          <a:xfrm>
            <a:off x="8328829" y="1446655"/>
            <a:ext cx="3229019" cy="3814917"/>
          </a:xfrm>
          <a:prstGeom prst="rect">
            <a:avLst/>
          </a:prstGeom>
        </p:spPr>
      </p:pic>
      <p:cxnSp>
        <p:nvCxnSpPr>
          <p:cNvPr id="39" name="Suora yhdysviiva 38">
            <a:extLst>
              <a:ext uri="{FF2B5EF4-FFF2-40B4-BE49-F238E27FC236}">
                <a16:creationId xmlns:a16="http://schemas.microsoft.com/office/drawing/2014/main" id="{C3882429-A6C4-6B79-1483-2398F2FF1DC1}"/>
              </a:ext>
            </a:extLst>
          </p:cNvPr>
          <p:cNvCxnSpPr>
            <a:cxnSpLocks/>
          </p:cNvCxnSpPr>
          <p:nvPr/>
        </p:nvCxnSpPr>
        <p:spPr>
          <a:xfrm>
            <a:off x="836735" y="366561"/>
            <a:ext cx="10522527" cy="0"/>
          </a:xfrm>
          <a:prstGeom prst="line">
            <a:avLst/>
          </a:prstGeom>
          <a:ln w="31750">
            <a:solidFill>
              <a:srgbClr val="E95123"/>
            </a:solidFill>
          </a:ln>
        </p:spPr>
        <p:style>
          <a:lnRef idx="1">
            <a:schemeClr val="accent1"/>
          </a:lnRef>
          <a:fillRef idx="0">
            <a:schemeClr val="accent1"/>
          </a:fillRef>
          <a:effectRef idx="0">
            <a:schemeClr val="accent1"/>
          </a:effectRef>
          <a:fontRef idx="minor">
            <a:schemeClr val="tx1"/>
          </a:fontRef>
        </p:style>
      </p:cxnSp>
      <p:cxnSp>
        <p:nvCxnSpPr>
          <p:cNvPr id="40" name="Suora yhdysviiva 39">
            <a:extLst>
              <a:ext uri="{FF2B5EF4-FFF2-40B4-BE49-F238E27FC236}">
                <a16:creationId xmlns:a16="http://schemas.microsoft.com/office/drawing/2014/main" id="{B37C14CE-CB3E-0AEF-C54D-33F2521F7859}"/>
              </a:ext>
            </a:extLst>
          </p:cNvPr>
          <p:cNvCxnSpPr>
            <a:cxnSpLocks/>
          </p:cNvCxnSpPr>
          <p:nvPr/>
        </p:nvCxnSpPr>
        <p:spPr>
          <a:xfrm>
            <a:off x="3041151" y="370681"/>
            <a:ext cx="8444171" cy="0"/>
          </a:xfrm>
          <a:prstGeom prst="line">
            <a:avLst/>
          </a:prstGeom>
          <a:ln w="31750">
            <a:solidFill>
              <a:srgbClr val="F4AB94"/>
            </a:solidFill>
          </a:ln>
        </p:spPr>
        <p:style>
          <a:lnRef idx="1">
            <a:schemeClr val="accent1"/>
          </a:lnRef>
          <a:fillRef idx="0">
            <a:schemeClr val="accent1"/>
          </a:fillRef>
          <a:effectRef idx="0">
            <a:schemeClr val="accent1"/>
          </a:effectRef>
          <a:fontRef idx="minor">
            <a:schemeClr val="tx1"/>
          </a:fontRef>
        </p:style>
      </p:cxnSp>
      <p:sp>
        <p:nvSpPr>
          <p:cNvPr id="41" name="Vapaamuotoinen: Muoto 40">
            <a:extLst>
              <a:ext uri="{FF2B5EF4-FFF2-40B4-BE49-F238E27FC236}">
                <a16:creationId xmlns:a16="http://schemas.microsoft.com/office/drawing/2014/main" id="{5C031A35-3ECF-6492-04DD-6B364B8D1822}"/>
              </a:ext>
            </a:extLst>
          </p:cNvPr>
          <p:cNvSpPr/>
          <p:nvPr/>
        </p:nvSpPr>
        <p:spPr>
          <a:xfrm>
            <a:off x="1468581" y="174727"/>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E95123"/>
          </a:solidFill>
          <a:ln w="38100">
            <a:solidFill>
              <a:srgbClr val="273E8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Paloilmoittimen rakenne </a:t>
            </a:r>
          </a:p>
          <a:p>
            <a:pPr algn="ctr"/>
            <a:r>
              <a:rPr lang="fi-FI" sz="1000"/>
              <a:t>ja erot</a:t>
            </a:r>
          </a:p>
        </p:txBody>
      </p:sp>
      <p:sp>
        <p:nvSpPr>
          <p:cNvPr id="42" name="Vapaamuotoinen: Muoto 41">
            <a:extLst>
              <a:ext uri="{FF2B5EF4-FFF2-40B4-BE49-F238E27FC236}">
                <a16:creationId xmlns:a16="http://schemas.microsoft.com/office/drawing/2014/main" id="{20EC2B7F-26EA-C8D8-6867-B7F61654BD2F}"/>
              </a:ext>
            </a:extLst>
          </p:cNvPr>
          <p:cNvSpPr/>
          <p:nvPr/>
        </p:nvSpPr>
        <p:spPr>
          <a:xfrm>
            <a:off x="6760375"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Ilmaisintyypit ja erot</a:t>
            </a:r>
          </a:p>
        </p:txBody>
      </p:sp>
      <p:sp>
        <p:nvSpPr>
          <p:cNvPr id="43" name="Vapaamuotoinen: Muoto 42">
            <a:extLst>
              <a:ext uri="{FF2B5EF4-FFF2-40B4-BE49-F238E27FC236}">
                <a16:creationId xmlns:a16="http://schemas.microsoft.com/office/drawing/2014/main" id="{6F511971-0F4D-2E72-A6BB-33358EC4F9DD}"/>
              </a:ext>
            </a:extLst>
          </p:cNvPr>
          <p:cNvSpPr/>
          <p:nvPr/>
        </p:nvSpPr>
        <p:spPr>
          <a:xfrm>
            <a:off x="9411007" y="183049"/>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Tauko</a:t>
            </a:r>
          </a:p>
        </p:txBody>
      </p:sp>
      <p:sp>
        <p:nvSpPr>
          <p:cNvPr id="44" name="Ellipsi 43">
            <a:extLst>
              <a:ext uri="{FF2B5EF4-FFF2-40B4-BE49-F238E27FC236}">
                <a16:creationId xmlns:a16="http://schemas.microsoft.com/office/drawing/2014/main" id="{969F9FE7-4C01-7B9A-7F0F-87D3DA02F539}"/>
              </a:ext>
            </a:extLst>
          </p:cNvPr>
          <p:cNvSpPr/>
          <p:nvPr/>
        </p:nvSpPr>
        <p:spPr>
          <a:xfrm flipH="1">
            <a:off x="440213" y="149781"/>
            <a:ext cx="396522" cy="402422"/>
          </a:xfrm>
          <a:prstGeom prst="ellipse">
            <a:avLst/>
          </a:prstGeom>
          <a:solidFill>
            <a:srgbClr val="E951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Vapaamuotoinen: Muoto 44">
            <a:extLst>
              <a:ext uri="{FF2B5EF4-FFF2-40B4-BE49-F238E27FC236}">
                <a16:creationId xmlns:a16="http://schemas.microsoft.com/office/drawing/2014/main" id="{55450F35-8B26-95BB-6FFA-70BBB907FD75}"/>
              </a:ext>
            </a:extLst>
          </p:cNvPr>
          <p:cNvSpPr/>
          <p:nvPr/>
        </p:nvSpPr>
        <p:spPr>
          <a:xfrm>
            <a:off x="4114478" y="184555"/>
            <a:ext cx="1724194" cy="369154"/>
          </a:xfrm>
          <a:custGeom>
            <a:avLst/>
            <a:gdLst>
              <a:gd name="connsiteX0" fmla="*/ 1599813 w 1914306"/>
              <a:gd name="connsiteY0" fmla="*/ 0 h 628986"/>
              <a:gd name="connsiteX1" fmla="*/ 1914306 w 1914306"/>
              <a:gd name="connsiteY1" fmla="*/ 314493 h 628986"/>
              <a:gd name="connsiteX2" fmla="*/ 1599813 w 1914306"/>
              <a:gd name="connsiteY2" fmla="*/ 628986 h 628986"/>
              <a:gd name="connsiteX3" fmla="*/ 315958 w 1914306"/>
              <a:gd name="connsiteY3" fmla="*/ 628986 h 628986"/>
              <a:gd name="connsiteX4" fmla="*/ 315958 w 1914306"/>
              <a:gd name="connsiteY4" fmla="*/ 628838 h 628986"/>
              <a:gd name="connsiteX5" fmla="*/ 314493 w 1914306"/>
              <a:gd name="connsiteY5" fmla="*/ 628986 h 628986"/>
              <a:gd name="connsiteX6" fmla="*/ 0 w 1914306"/>
              <a:gd name="connsiteY6" fmla="*/ 314493 h 628986"/>
              <a:gd name="connsiteX7" fmla="*/ 314493 w 1914306"/>
              <a:gd name="connsiteY7" fmla="*/ 0 h 628986"/>
              <a:gd name="connsiteX8" fmla="*/ 315958 w 1914306"/>
              <a:gd name="connsiteY8" fmla="*/ 148 h 628986"/>
              <a:gd name="connsiteX9" fmla="*/ 315958 w 1914306"/>
              <a:gd name="connsiteY9" fmla="*/ 5 h 628986"/>
              <a:gd name="connsiteX10" fmla="*/ 1599763 w 1914306"/>
              <a:gd name="connsiteY10" fmla="*/ 5 h 6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306" h="628986">
                <a:moveTo>
                  <a:pt x="1599813" y="0"/>
                </a:moveTo>
                <a:cubicBezTo>
                  <a:pt x="1773503" y="0"/>
                  <a:pt x="1914306" y="140803"/>
                  <a:pt x="1914306" y="314493"/>
                </a:cubicBezTo>
                <a:cubicBezTo>
                  <a:pt x="1914306" y="488183"/>
                  <a:pt x="1773503" y="628986"/>
                  <a:pt x="1599813" y="628986"/>
                </a:cubicBezTo>
                <a:lnTo>
                  <a:pt x="315958" y="628986"/>
                </a:lnTo>
                <a:lnTo>
                  <a:pt x="315958" y="628838"/>
                </a:lnTo>
                <a:lnTo>
                  <a:pt x="314493" y="628986"/>
                </a:lnTo>
                <a:cubicBezTo>
                  <a:pt x="140803" y="628986"/>
                  <a:pt x="0" y="488183"/>
                  <a:pt x="0" y="314493"/>
                </a:cubicBezTo>
                <a:cubicBezTo>
                  <a:pt x="0" y="140803"/>
                  <a:pt x="140803" y="0"/>
                  <a:pt x="314493" y="0"/>
                </a:cubicBezTo>
                <a:lnTo>
                  <a:pt x="315958" y="148"/>
                </a:lnTo>
                <a:lnTo>
                  <a:pt x="315958" y="5"/>
                </a:lnTo>
                <a:lnTo>
                  <a:pt x="1599763" y="5"/>
                </a:lnTo>
                <a:close/>
              </a:path>
            </a:pathLst>
          </a:custGeom>
          <a:solidFill>
            <a:srgbClr val="F4AB9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i-FI" sz="1000"/>
              <a:t>Paloilmoittimien käyttö</a:t>
            </a:r>
          </a:p>
        </p:txBody>
      </p:sp>
      <p:sp>
        <p:nvSpPr>
          <p:cNvPr id="46" name="Tekstiruutu 45">
            <a:extLst>
              <a:ext uri="{FF2B5EF4-FFF2-40B4-BE49-F238E27FC236}">
                <a16:creationId xmlns:a16="http://schemas.microsoft.com/office/drawing/2014/main" id="{05C2E8B6-AB61-A94B-88A8-57978069554B}"/>
              </a:ext>
            </a:extLst>
          </p:cNvPr>
          <p:cNvSpPr txBox="1"/>
          <p:nvPr/>
        </p:nvSpPr>
        <p:spPr>
          <a:xfrm>
            <a:off x="511796" y="197103"/>
            <a:ext cx="133112" cy="307777"/>
          </a:xfrm>
          <a:prstGeom prst="rect">
            <a:avLst/>
          </a:prstGeom>
          <a:noFill/>
        </p:spPr>
        <p:txBody>
          <a:bodyPr wrap="square" rtlCol="0">
            <a:spAutoFit/>
          </a:bodyPr>
          <a:lstStyle/>
          <a:p>
            <a:r>
              <a:rPr lang="fi-FI" sz="1400" b="1">
                <a:solidFill>
                  <a:schemeClr val="bg1"/>
                </a:solidFill>
              </a:rPr>
              <a:t>1</a:t>
            </a:r>
            <a:endParaRPr lang="fi-FI" sz="1100" b="1">
              <a:solidFill>
                <a:schemeClr val="bg1"/>
              </a:solidFill>
            </a:endParaRPr>
          </a:p>
        </p:txBody>
      </p:sp>
      <p:pic>
        <p:nvPicPr>
          <p:cNvPr id="9" name="Kuva 8">
            <a:extLst>
              <a:ext uri="{FF2B5EF4-FFF2-40B4-BE49-F238E27FC236}">
                <a16:creationId xmlns:a16="http://schemas.microsoft.com/office/drawing/2014/main" id="{4E9A253E-6562-7F39-9D31-19448237FD1F}"/>
              </a:ext>
            </a:extLst>
          </p:cNvPr>
          <p:cNvPicPr>
            <a:picLocks noChangeAspect="1"/>
          </p:cNvPicPr>
          <p:nvPr/>
        </p:nvPicPr>
        <p:blipFill rotWithShape="1">
          <a:blip r:embed="rId4"/>
          <a:srcRect l="5364" t="2861" r="4671" b="4134"/>
          <a:stretch/>
        </p:blipFill>
        <p:spPr>
          <a:xfrm>
            <a:off x="0" y="0"/>
            <a:ext cx="12192000" cy="6858000"/>
          </a:xfrm>
          <a:prstGeom prst="rect">
            <a:avLst/>
          </a:prstGeom>
        </p:spPr>
      </p:pic>
      <p:sp>
        <p:nvSpPr>
          <p:cNvPr id="4" name="Tekstiruutu 3">
            <a:extLst>
              <a:ext uri="{FF2B5EF4-FFF2-40B4-BE49-F238E27FC236}">
                <a16:creationId xmlns:a16="http://schemas.microsoft.com/office/drawing/2014/main" id="{19B3634C-918A-2CFA-0532-FFD87F0ABB6D}"/>
              </a:ext>
            </a:extLst>
          </p:cNvPr>
          <p:cNvSpPr txBox="1"/>
          <p:nvPr/>
        </p:nvSpPr>
        <p:spPr>
          <a:xfrm>
            <a:off x="840658" y="1774723"/>
            <a:ext cx="683931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a:latin typeface="Roboto"/>
                <a:ea typeface="Roboto"/>
                <a:cs typeface="Arial"/>
              </a:rPr>
              <a:t>Paloilmoitin </a:t>
            </a:r>
            <a:r>
              <a:rPr lang="fi-FI" sz="1600">
                <a:latin typeface="Roboto"/>
                <a:ea typeface="Roboto"/>
                <a:cs typeface="Arial"/>
              </a:rPr>
              <a:t>​</a:t>
            </a:r>
            <a:endParaRPr lang="fi-FI" sz="1600">
              <a:ea typeface="Roboto"/>
              <a:cs typeface="Roboto"/>
            </a:endParaRPr>
          </a:p>
          <a:p>
            <a:pPr algn="just"/>
            <a:r>
              <a:rPr lang="fi-FI" sz="1600">
                <a:latin typeface="Roboto"/>
                <a:ea typeface="Roboto"/>
                <a:cs typeface="Arial"/>
              </a:rPr>
              <a:t>on laitteisto, joka on suunniteltu paloilmoittimien suunnitteluohjeiden ja SFS 54 -standardisarjan mukaisesti. Paloilmoitin antaa automaattisesti ja välittömästi ilmoituksen alkavasta palosta tai laitteiston toimintavalmiutta vaarantavista vioista sekä paikallisesti että hälytyskeskukseen (palvelukeskukseen) tai valvomoon.</a:t>
            </a:r>
            <a:endParaRPr lang="en-US" sz="1600">
              <a:latin typeface="Roboto"/>
              <a:ea typeface="Roboto"/>
              <a:cs typeface="Arial"/>
            </a:endParaRPr>
          </a:p>
        </p:txBody>
      </p:sp>
      <p:sp>
        <p:nvSpPr>
          <p:cNvPr id="3" name="Tekstiruutu 2">
            <a:extLst>
              <a:ext uri="{FF2B5EF4-FFF2-40B4-BE49-F238E27FC236}">
                <a16:creationId xmlns:a16="http://schemas.microsoft.com/office/drawing/2014/main" id="{3963A97B-A801-3BB0-E100-9B3D3654D973}"/>
              </a:ext>
            </a:extLst>
          </p:cNvPr>
          <p:cNvSpPr txBox="1"/>
          <p:nvPr/>
        </p:nvSpPr>
        <p:spPr>
          <a:xfrm>
            <a:off x="839450" y="3800007"/>
            <a:ext cx="662815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a:cs typeface="Segoe UI"/>
              </a:rPr>
              <a:t>Miksi palontorjuntatekniikkaa rakennetaan?</a:t>
            </a:r>
            <a:r>
              <a:rPr lang="en-US" sz="1600">
                <a:cs typeface="Segoe UI"/>
              </a:rPr>
              <a:t>​​</a:t>
            </a:r>
          </a:p>
          <a:p>
            <a:r>
              <a:rPr lang="fi-FI" sz="1600">
                <a:cs typeface="Segoe UI"/>
              </a:rPr>
              <a:t>Kaikki turvallisuustasojen määrittelyt perustuvat riskikartoitukseen, johon vaikuttavat mm.</a:t>
            </a:r>
            <a:r>
              <a:rPr lang="en-US" sz="1600">
                <a:cs typeface="Segoe UI"/>
              </a:rPr>
              <a:t>​​</a:t>
            </a:r>
            <a:endParaRPr lang="en-US" sz="1600">
              <a:ea typeface="Roboto"/>
              <a:cs typeface="Segoe UI"/>
            </a:endParaRPr>
          </a:p>
          <a:p>
            <a:pPr marL="742950" lvl="1" indent="-285750">
              <a:buChar char="•"/>
            </a:pPr>
            <a:r>
              <a:rPr lang="fi-FI" sz="1600">
                <a:cs typeface="Arial"/>
              </a:rPr>
              <a:t>henkilöturvallisuus</a:t>
            </a:r>
            <a:r>
              <a:rPr lang="en-US" sz="1600">
                <a:cs typeface="Arial"/>
              </a:rPr>
              <a:t>​​</a:t>
            </a:r>
            <a:endParaRPr lang="en-US" sz="1600">
              <a:ea typeface="Roboto"/>
              <a:cs typeface="Arial"/>
            </a:endParaRPr>
          </a:p>
          <a:p>
            <a:pPr marL="742950" lvl="1" indent="-285750">
              <a:buChar char="•"/>
            </a:pPr>
            <a:r>
              <a:rPr lang="fi-FI" sz="1600">
                <a:cs typeface="Arial"/>
              </a:rPr>
              <a:t>säädösvaatimukset</a:t>
            </a:r>
            <a:r>
              <a:rPr lang="en-US" sz="1600">
                <a:cs typeface="Arial"/>
              </a:rPr>
              <a:t>​​</a:t>
            </a:r>
            <a:endParaRPr lang="en-US" sz="1600">
              <a:ea typeface="Roboto"/>
              <a:cs typeface="Arial"/>
            </a:endParaRPr>
          </a:p>
          <a:p>
            <a:pPr marL="742950" lvl="1" indent="-285750">
              <a:buChar char="•"/>
            </a:pPr>
            <a:r>
              <a:rPr lang="fi-FI" sz="1600">
                <a:cs typeface="Arial"/>
              </a:rPr>
              <a:t>historialliset arvot</a:t>
            </a:r>
            <a:r>
              <a:rPr lang="en-US" sz="1600">
                <a:cs typeface="Arial"/>
              </a:rPr>
              <a:t>​​</a:t>
            </a:r>
            <a:endParaRPr lang="en-US" sz="1600">
              <a:ea typeface="Roboto"/>
              <a:cs typeface="Arial"/>
            </a:endParaRPr>
          </a:p>
          <a:p>
            <a:pPr marL="742950" lvl="1" indent="-285750">
              <a:buChar char="•"/>
            </a:pPr>
            <a:r>
              <a:rPr lang="fi-FI" sz="1600">
                <a:cs typeface="Arial"/>
              </a:rPr>
              <a:t>materiaalikeskittymät</a:t>
            </a:r>
            <a:r>
              <a:rPr lang="en-US" sz="1600">
                <a:cs typeface="Arial"/>
              </a:rPr>
              <a:t>​​</a:t>
            </a:r>
            <a:endParaRPr lang="en-US" sz="1600">
              <a:ea typeface="Roboto"/>
              <a:cs typeface="Arial"/>
            </a:endParaRPr>
          </a:p>
          <a:p>
            <a:pPr marL="742950" lvl="1" indent="-285750">
              <a:buChar char="•"/>
            </a:pPr>
            <a:r>
              <a:rPr lang="fi-FI" sz="1600">
                <a:cs typeface="Arial"/>
              </a:rPr>
              <a:t>vakuutusyhtiöt</a:t>
            </a:r>
            <a:r>
              <a:rPr lang="en-US" sz="1600">
                <a:cs typeface="Arial"/>
              </a:rPr>
              <a:t>​</a:t>
            </a:r>
            <a:endParaRPr lang="en-US" sz="1600">
              <a:ea typeface="Roboto"/>
              <a:cs typeface="Arial"/>
            </a:endParaRPr>
          </a:p>
        </p:txBody>
      </p:sp>
    </p:spTree>
    <p:extLst>
      <p:ext uri="{BB962C8B-B14F-4D97-AF65-F5344CB8AC3E}">
        <p14:creationId xmlns:p14="http://schemas.microsoft.com/office/powerpoint/2010/main" val="61499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te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ukautettu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f10bb8e-f299-4819-be47-498dcd910960">
      <Terms xmlns="http://schemas.microsoft.com/office/infopath/2007/PartnerControls"/>
    </lcf76f155ced4ddcb4097134ff3c332f>
    <TaxCatchAll xmlns="f95ac2d4-a5fd-4c3f-a1a8-52a4071f07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E2A10C4264AF9C4D993B71B2C755F89D" ma:contentTypeVersion="18" ma:contentTypeDescription="Luo uusi asiakirja." ma:contentTypeScope="" ma:versionID="b10d007c013c26e36202ec70a79ed8b2">
  <xsd:schema xmlns:xsd="http://www.w3.org/2001/XMLSchema" xmlns:xs="http://www.w3.org/2001/XMLSchema" xmlns:p="http://schemas.microsoft.com/office/2006/metadata/properties" xmlns:ns2="3f10bb8e-f299-4819-be47-498dcd910960" xmlns:ns3="f95ac2d4-a5fd-4c3f-a1a8-52a4071f07a9" targetNamespace="http://schemas.microsoft.com/office/2006/metadata/properties" ma:root="true" ma:fieldsID="7ffc4588ae773c156db4122f4ff361fb" ns2:_="" ns3:_="">
    <xsd:import namespace="3f10bb8e-f299-4819-be47-498dcd910960"/>
    <xsd:import namespace="f95ac2d4-a5fd-4c3f-a1a8-52a4071f07a9"/>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10bb8e-f299-4819-be47-498dcd9109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d52f20c5-43c1-4440-8deb-aecfae83f030"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5ac2d4-a5fd-4c3f-a1a8-52a4071f07a9"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a89694a4-f802-417d-8a57-aee23120d57a}" ma:internalName="TaxCatchAll" ma:showField="CatchAllData" ma:web="f95ac2d4-a5fd-4c3f-a1a8-52a4071f07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C98DD5-2527-4016-AA39-0B06BB543C29}">
  <ds:schemaRefs>
    <ds:schemaRef ds:uri="http://www.w3.org/XML/1998/namespace"/>
    <ds:schemaRef ds:uri="http://schemas.microsoft.com/office/infopath/2007/PartnerControls"/>
    <ds:schemaRef ds:uri="http://purl.org/dc/elements/1.1/"/>
    <ds:schemaRef ds:uri="http://schemas.openxmlformats.org/package/2006/metadata/core-properties"/>
    <ds:schemaRef ds:uri="3f10bb8e-f299-4819-be47-498dcd910960"/>
    <ds:schemaRef ds:uri="http://purl.org/dc/dcmitype/"/>
    <ds:schemaRef ds:uri="http://schemas.microsoft.com/office/2006/documentManagement/types"/>
    <ds:schemaRef ds:uri="f95ac2d4-a5fd-4c3f-a1a8-52a4071f07a9"/>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9022832-08EF-4DAC-8996-483974C9B86D}">
  <ds:schemaRefs>
    <ds:schemaRef ds:uri="http://schemas.microsoft.com/sharepoint/v3/contenttype/forms"/>
  </ds:schemaRefs>
</ds:datastoreItem>
</file>

<file path=customXml/itemProps3.xml><?xml version="1.0" encoding="utf-8"?>
<ds:datastoreItem xmlns:ds="http://schemas.openxmlformats.org/officeDocument/2006/customXml" ds:itemID="{793AEFB6-FD70-4E44-859B-F120DA5CC48D}">
  <ds:schemaRefs>
    <ds:schemaRef ds:uri="3f10bb8e-f299-4819-be47-498dcd910960"/>
    <ds:schemaRef ds:uri="f95ac2d4-a5fd-4c3f-a1a8-52a4071f07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8219</Words>
  <Application>Microsoft Office PowerPoint</Application>
  <PresentationFormat>Laajakuva</PresentationFormat>
  <Paragraphs>1294</Paragraphs>
  <Slides>85</Slides>
  <Notes>59</Notes>
  <HiddenSlides>0</HiddenSlides>
  <MMClips>0</MMClips>
  <ScaleCrop>false</ScaleCrop>
  <HeadingPairs>
    <vt:vector size="6" baseType="variant">
      <vt:variant>
        <vt:lpstr>Käytetyt fontit</vt:lpstr>
      </vt:variant>
      <vt:variant>
        <vt:i4>11</vt:i4>
      </vt:variant>
      <vt:variant>
        <vt:lpstr>Teema</vt:lpstr>
      </vt:variant>
      <vt:variant>
        <vt:i4>3</vt:i4>
      </vt:variant>
      <vt:variant>
        <vt:lpstr>Dian otsikot</vt:lpstr>
      </vt:variant>
      <vt:variant>
        <vt:i4>85</vt:i4>
      </vt:variant>
    </vt:vector>
  </HeadingPairs>
  <TitlesOfParts>
    <vt:vector size="99" baseType="lpstr">
      <vt:lpstr>Aptos</vt:lpstr>
      <vt:lpstr>Arial</vt:lpstr>
      <vt:lpstr>Arial,Sans-Serif</vt:lpstr>
      <vt:lpstr>Calibri</vt:lpstr>
      <vt:lpstr>Calibri Light</vt:lpstr>
      <vt:lpstr>Courier New</vt:lpstr>
      <vt:lpstr>Helvetica</vt:lpstr>
      <vt:lpstr>Roboto</vt:lpstr>
      <vt:lpstr>Roboto Regular</vt:lpstr>
      <vt:lpstr>Segoe UI</vt:lpstr>
      <vt:lpstr>Wingdings</vt:lpstr>
      <vt:lpstr>Office-teema</vt:lpstr>
      <vt:lpstr>Office-teema</vt:lpstr>
      <vt:lpstr>Office Theme</vt:lpstr>
      <vt:lpstr>Toiminta  paloilmoittimella</vt:lpstr>
      <vt:lpstr>PowerPoint-esitys</vt:lpstr>
      <vt:lpstr>Kurssin sisältö &amp; aikataulusuunnitelma</vt:lpstr>
      <vt:lpstr>Osaamistavoitteet</vt:lpstr>
      <vt:lpstr>OSA 1    Paloilmoitin ja vastuuhenkilön rooli</vt:lpstr>
      <vt:lpstr>OSA 1:    Paloilmoitin ja vastuuhenkilön rooli</vt:lpstr>
      <vt:lpstr>Tehtävä:   Paloilmoitin ja  vastuuhenkilön  rooli </vt:lpstr>
      <vt:lpstr>Paloilmoitin</vt:lpstr>
      <vt:lpstr>Paloilmoitin</vt:lpstr>
      <vt:lpstr>Paloilmoittimia koskeva normisto</vt:lpstr>
      <vt:lpstr>Paloilmoitin yksinkertaistettuna</vt:lpstr>
      <vt:lpstr>PowerPoint-esitys</vt:lpstr>
      <vt:lpstr>PowerPoint-esitys</vt:lpstr>
      <vt:lpstr>PowerPoint-esitys</vt:lpstr>
      <vt:lpstr>PowerPoint-esitys</vt:lpstr>
      <vt:lpstr>Paloilmoittimien eroja</vt:lpstr>
      <vt:lpstr>Keskusten ominaisuuksista</vt:lpstr>
      <vt:lpstr>PowerPoint-esitys</vt:lpstr>
      <vt:lpstr>PowerPoint-esitys</vt:lpstr>
      <vt:lpstr>PowerPoint-esitys</vt:lpstr>
      <vt:lpstr>PowerPoint-esitys</vt:lpstr>
      <vt:lpstr>Paloilmoittimen asiakirjat </vt:lpstr>
      <vt:lpstr>Paloilmaisimet</vt:lpstr>
      <vt:lpstr>  Paloilmaisimet - Siemens</vt:lpstr>
      <vt:lpstr>PowerPoint-esitys</vt:lpstr>
      <vt:lpstr>PowerPoint-esitys</vt:lpstr>
      <vt:lpstr>PowerPoint-esitys</vt:lpstr>
      <vt:lpstr>PowerPoint-esitys</vt:lpstr>
      <vt:lpstr>Erikoisilmaisu</vt:lpstr>
      <vt:lpstr>Mikä on sopivin ilmaisin?</vt:lpstr>
      <vt:lpstr>Erilaiset ilmaisimet – Palon tunnistaminen</vt:lpstr>
      <vt:lpstr>Erikoisilmaisimien toimintaperiaatteita</vt:lpstr>
      <vt:lpstr>Erikoisilmaisimien toimintaperiaatteita</vt:lpstr>
      <vt:lpstr>Erikoisilmaisimien toimintaperiaatteita</vt:lpstr>
      <vt:lpstr>Erikoisilmaisimien toimintaperiaatteita</vt:lpstr>
      <vt:lpstr>Taukotehtävä:   Sopivan paloilmaisimen valinta</vt:lpstr>
      <vt:lpstr>OSA 2    Palotorjuntatekniikan toimintaketju ja hälytyksen paikantaminen</vt:lpstr>
      <vt:lpstr>OSA 2:    Palotorjuntatekniikan toimintaketju ja hälytyksen paikantaminen</vt:lpstr>
      <vt:lpstr>Mitä on tiedettävä paloilmoittimesta ja yhteen sovitetuista laitteistoista  ja laitteista ennen käyttöä?</vt:lpstr>
      <vt:lpstr>Paloilmoittimeen liitetyt ulkoiset osat ja laitteet</vt:lpstr>
      <vt:lpstr>Kuka siis käyttää paloilmoitinta?</vt:lpstr>
      <vt:lpstr>Muu toiminta</vt:lpstr>
      <vt:lpstr>Laitteistonhoitaja</vt:lpstr>
      <vt:lpstr>Laitteiston jatkuvan toimintavalmiuden ylläpito edellyttää:</vt:lpstr>
      <vt:lpstr>Käytössä huomioitavaa</vt:lpstr>
      <vt:lpstr>Perusteet erheellisistä hälytyksistä (eli ERHE)</vt:lpstr>
      <vt:lpstr>Erheellisten hälytysten ehkäiseminen</vt:lpstr>
      <vt:lpstr>Erheellisten hälytysten välttäminen</vt:lpstr>
      <vt:lpstr>Esimerkki viiveiden käytöstä (paloilmoitinsuositustyöryhmä)</vt:lpstr>
      <vt:lpstr>Tehtävä: Toimintaketju</vt:lpstr>
      <vt:lpstr>PowerPoint-esitys</vt:lpstr>
      <vt:lpstr> Toimintaketju</vt:lpstr>
      <vt:lpstr>PowerPoint-esitys</vt:lpstr>
      <vt:lpstr>Avainsäilösopimus</vt:lpstr>
      <vt:lpstr> Paikantamiskaavio</vt:lpstr>
      <vt:lpstr> Paikantamiskaavio</vt:lpstr>
      <vt:lpstr> Paikantamiskaavio</vt:lpstr>
      <vt:lpstr>PowerPoint-esitys</vt:lpstr>
      <vt:lpstr>Esimerkkiharjoitus / malli hälytyksen paikantamisesta</vt:lpstr>
      <vt:lpstr>PowerPoint-esitys</vt:lpstr>
      <vt:lpstr>PowerPoint-esitys</vt:lpstr>
      <vt:lpstr>PowerPoint-esitys</vt:lpstr>
      <vt:lpstr>PowerPoint-esitys</vt:lpstr>
      <vt:lpstr>Hälyttänyt osoite paikannetaan ja hälytyksen syy selvitetään.  Tehdään tarvittavat toimenpiteet (alkusammutus ja autetaan vaarassa olevia).  Ohjeistetaan kiinteistössä olevia sekä jäädään opastamaan pelastuslaitosta, jolle annetaan tarvittavat tiedot tilanteesta ja tehdyistä toimenpiteistä, onko hälytyksen syy saatu selville ja onko vielä vaara olemassa.</vt:lpstr>
      <vt:lpstr>Koulutettu ja laitteiston käyttöön perehdytetty henkilökunta (joka tietää mitä on tekemässä ja tunnistaa, että vaara on ohi) voi käyttää laitteistoja ja sulkea veden sekä vaientaa hälyttimet.   Tilanteesta ja tehdyistä toimenpiteistä ohjeistetaan kiinteistön muita toimijoita ja jäädään ohjeistamaan pelastuslaitosta. </vt:lpstr>
      <vt:lpstr>PowerPoint-esitys</vt:lpstr>
      <vt:lpstr>PowerPoint-esitys</vt:lpstr>
      <vt:lpstr>PowerPoint-esitys</vt:lpstr>
      <vt:lpstr>PowerPoint-esitys</vt:lpstr>
      <vt:lpstr>Tehtävä: Simuloitu palotilanne</vt:lpstr>
      <vt:lpstr>Kertausta</vt:lpstr>
      <vt:lpstr>Itsearviointi ja kurssipalaute</vt:lpstr>
      <vt:lpstr>Kiitos!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Pia Kivelä</dc:creator>
  <cp:lastModifiedBy>Outi Kamunen</cp:lastModifiedBy>
  <cp:revision>2</cp:revision>
  <dcterms:created xsi:type="dcterms:W3CDTF">2023-05-09T09:02:06Z</dcterms:created>
  <dcterms:modified xsi:type="dcterms:W3CDTF">2025-02-14T10:10:53Z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0x010100E2A10C4264AF9C4D993B71B2C755F89D</vt:lpwstr>
  </property>
  <property fmtid="{D5CDD505-2E9C-101B-9397-08002B2CF9AE}" pid="3" name="MediaServiceImageTags">
    <vt:lpwstr/>
  </property>
  <property fmtid="{D5CDD505-2E9C-101B-9397-08002B2CF9AE}" pid="4" name="ArticulateGUID">
    <vt:lpwstr>6F2AB73F-2EAA-46AB-8EE2-8D576E02B7D0</vt:lpwstr>
  </property>
  <property fmtid="{D5CDD505-2E9C-101B-9397-08002B2CF9AE}" pid="5" name="ArticulatePath">
    <vt:lpwstr>https://spek1.sharepoint.com/sites/Koulutuspalvelut288/Jaetut asiakirjat/Palokunta; kurssit ja koulutukset/Toiminta paloilmoittimella/Toiminta paloilmoittimella_miehistö_11_12_23</vt:lpwstr>
  </property>
</Properties>
</file>